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85" r:id="rId4"/>
    <p:sldId id="317" r:id="rId5"/>
    <p:sldId id="319" r:id="rId6"/>
    <p:sldId id="271" r:id="rId7"/>
    <p:sldId id="322" r:id="rId8"/>
    <p:sldId id="320" r:id="rId9"/>
    <p:sldId id="318" r:id="rId10"/>
    <p:sldId id="304" r:id="rId11"/>
    <p:sldId id="291" r:id="rId1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CC5B4F-31AF-B28E-1E3A-2E5C8B1CDB6D}" name="Barbara Amsden" initials="BA" userId="28b47be9932eaec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502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l">
              <a:defRPr sz="1200"/>
            </a:lvl1pPr>
          </a:lstStyle>
          <a:p>
            <a:r>
              <a:rPr lang="en-CA" dirty="0"/>
              <a:t>CCMA Countdown to T+2 - April 20, 2016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r">
              <a:defRPr sz="1200"/>
            </a:lvl1pPr>
          </a:lstStyle>
          <a:p>
            <a:fld id="{4281770E-422F-4209-B5FC-7CAF2545699E}" type="datetimeFigureOut">
              <a:rPr lang="en-US" smtClean="0"/>
              <a:t>01/18/2022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r">
              <a:defRPr sz="1200"/>
            </a:lvl1pPr>
          </a:lstStyle>
          <a:p>
            <a:fld id="{5177558C-E3B4-426D-843E-AB119CA31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1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l">
              <a:defRPr sz="1200"/>
            </a:lvl1pPr>
          </a:lstStyle>
          <a:p>
            <a:r>
              <a:rPr lang="en-CA" dirty="0"/>
              <a:t>CCMA Countdown to T+2 - April 20, 2016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r">
              <a:defRPr sz="1200"/>
            </a:lvl1pPr>
          </a:lstStyle>
          <a:p>
            <a:fld id="{0214BFF3-AEF0-483D-84F6-555E02EE0E0F}" type="datetimeFigureOut">
              <a:rPr lang="en-US" smtClean="0"/>
              <a:t>01/18/2022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4750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7" tIns="47113" rIns="94227" bIns="47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7" tIns="47113" rIns="94227" bIns="471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r">
              <a:defRPr sz="1200"/>
            </a:lvl1pPr>
          </a:lstStyle>
          <a:p>
            <a:fld id="{B98D64EA-4EA2-45C8-A095-35E45FAC5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894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3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7976"/>
            <a:ext cx="78867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39725" indent="-339725"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  <a:defRPr sz="2800"/>
            </a:lvl1pPr>
            <a:lvl2pPr marL="692150" indent="-346075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 sz="2800"/>
            </a:lvl2pPr>
            <a:lvl3pPr marL="1031875" indent="-346075">
              <a:buClr>
                <a:srgbClr val="C00000"/>
              </a:buClr>
              <a:defRPr sz="2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22621-2210-403C-8C64-502D86E6E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676"/>
            <a:ext cx="9144000" cy="309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18DDB3-679B-45B3-A17A-88C2443E0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50" y="6125528"/>
            <a:ext cx="736600" cy="575945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2B71602C-CA91-4D65-B135-6A1DF1DA6216}"/>
              </a:ext>
            </a:extLst>
          </p:cNvPr>
          <p:cNvSpPr txBox="1">
            <a:spLocks/>
          </p:cNvSpPr>
          <p:nvPr userDrawn="1"/>
        </p:nvSpPr>
        <p:spPr>
          <a:xfrm>
            <a:off x="193541" y="634206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B68A6F-5308-41F4-ADDE-33A1D3FFA5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6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4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4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1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0815" y="6307393"/>
            <a:ext cx="1063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8341" y="6307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p. </a:t>
            </a:r>
            <a:fld id="{76B68A6F-5308-41F4-ADDE-33A1D3FFA5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3" y="6199444"/>
            <a:ext cx="3429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663" indent="-347663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338138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288" indent="-338138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381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cma-acmc.ca" TargetMode="External"/><Relationship Id="rId2" Type="http://schemas.openxmlformats.org/officeDocument/2006/relationships/hyperlink" Target="http://www.ccma-acmc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ma-acmc.ca/en/t1-resources/faqs_t1/" TargetMode="External"/><Relationship Id="rId4" Type="http://schemas.openxmlformats.org/officeDocument/2006/relationships/hyperlink" Target="https://ccma-acmc.ca/en/wp-content/uploads/T2-Project-Post-Mortem-Report-April-19-2018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90330" y="1607523"/>
            <a:ext cx="4357239" cy="847143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atin typeface="+mn-lt"/>
              </a:rPr>
              <a:t>C</a:t>
            </a:r>
            <a:r>
              <a:rPr lang="en-US" b="1" dirty="0">
                <a:latin typeface="+mn-lt"/>
              </a:rPr>
              <a:t>ountdown to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4484" y="4908176"/>
            <a:ext cx="4208929" cy="9075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ACSDA T+1 Webinar</a:t>
            </a:r>
          </a:p>
          <a:p>
            <a:r>
              <a:rPr lang="en-US" b="1" dirty="0"/>
              <a:t>January 20, 2022</a:t>
            </a:r>
          </a:p>
          <a:p>
            <a:r>
              <a:rPr lang="en-US" b="1" dirty="0"/>
              <a:t>Keith Evans – Executive Director, CCMA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F68C7-AC7F-4144-80E8-1926A385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30" y="2829358"/>
            <a:ext cx="3699200" cy="1704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60520-8E78-473B-B754-B8776E1B3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47"/>
            <a:ext cx="9144000" cy="3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firms be doing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5625"/>
            <a:ext cx="8515350" cy="4351338"/>
          </a:xfrm>
        </p:spPr>
        <p:txBody>
          <a:bodyPr>
            <a:normAutofit/>
          </a:bodyPr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www.ccma-acmc.ca</a:t>
            </a:r>
            <a:endParaRPr lang="en-US" dirty="0"/>
          </a:p>
          <a:p>
            <a:r>
              <a:rPr lang="en-US" dirty="0"/>
              <a:t>Sign up for newsletter by emailing </a:t>
            </a:r>
            <a:r>
              <a:rPr lang="en-US" dirty="0">
                <a:hlinkClick r:id="rId3"/>
              </a:rPr>
              <a:t>info@ccma-acmc.ca</a:t>
            </a:r>
            <a:endParaRPr lang="en-US" dirty="0"/>
          </a:p>
          <a:p>
            <a:r>
              <a:rPr lang="en-US" dirty="0"/>
              <a:t>Review </a:t>
            </a:r>
            <a:r>
              <a:rPr lang="en-US" dirty="0">
                <a:hlinkClick r:id="rId4"/>
              </a:rPr>
              <a:t>T+2 Post Mortem Report</a:t>
            </a:r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5"/>
              </a:rPr>
              <a:t>Frequently Asked Questions</a:t>
            </a:r>
            <a:r>
              <a:rPr lang="en-US" dirty="0"/>
              <a:t> as updated</a:t>
            </a:r>
          </a:p>
        </p:txBody>
      </p:sp>
    </p:spTree>
    <p:extLst>
      <p:ext uri="{BB962C8B-B14F-4D97-AF65-F5344CB8AC3E}">
        <p14:creationId xmlns:p14="http://schemas.microsoft.com/office/powerpoint/2010/main" val="7300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E3828-EF10-41F9-A737-14464E9B64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5197" y="651322"/>
            <a:ext cx="9016253" cy="48659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7223" y="3429000"/>
            <a:ext cx="61722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7FDFD-9281-44B3-B904-70F8A2E9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8A6F-5308-41F4-ADDE-33A1D3FFA5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history of the CCMA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762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Launched 1999; communicates, educates, helps co-ordinate Canadian capital market projects</a:t>
            </a:r>
          </a:p>
          <a:p>
            <a:r>
              <a:rPr lang="en-US" dirty="0"/>
              <a:t>Initial projects were:</a:t>
            </a:r>
          </a:p>
          <a:p>
            <a:pPr lvl="1"/>
            <a:r>
              <a:rPr lang="en-US" dirty="0"/>
              <a:t>T+1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STP </a:t>
            </a:r>
          </a:p>
          <a:p>
            <a:pPr lvl="1"/>
            <a:r>
              <a:rPr lang="en-US" dirty="0"/>
              <a:t>NI 24-101 </a:t>
            </a:r>
            <a:r>
              <a:rPr lang="en-US" dirty="0">
                <a:sym typeface="Wingdings" panose="05000000000000000000" pitchFamily="2" charset="2"/>
              </a:rPr>
              <a:t> t</a:t>
            </a:r>
            <a:r>
              <a:rPr lang="en-US" dirty="0"/>
              <a:t>rade-matching requirements</a:t>
            </a:r>
          </a:p>
          <a:p>
            <a:r>
              <a:rPr lang="en-US" dirty="0"/>
              <a:t>‘Moth-balled’ 2008; revitalized 2015</a:t>
            </a:r>
          </a:p>
          <a:p>
            <a:r>
              <a:rPr lang="en-US" dirty="0"/>
              <a:t>T+2 completed 2017</a:t>
            </a:r>
          </a:p>
          <a:p>
            <a:r>
              <a:rPr lang="en-US" dirty="0"/>
              <a:t>Today’s priorities: </a:t>
            </a:r>
          </a:p>
          <a:p>
            <a:pPr lvl="1"/>
            <a:r>
              <a:rPr lang="en-US" dirty="0"/>
              <a:t>TMX/CDS – Post-Trade Modernization (PTM) </a:t>
            </a:r>
          </a:p>
          <a:p>
            <a:pPr lvl="1"/>
            <a:r>
              <a:rPr lang="en-US" dirty="0"/>
              <a:t>T+1 – shorter securities settlement cycle</a:t>
            </a:r>
          </a:p>
        </p:txBody>
      </p:sp>
    </p:spTree>
    <p:extLst>
      <p:ext uri="{BB962C8B-B14F-4D97-AF65-F5344CB8AC3E}">
        <p14:creationId xmlns:p14="http://schemas.microsoft.com/office/powerpoint/2010/main" val="15043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T+1 – 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56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U.S. announced transitioning to T+1 </a:t>
            </a:r>
          </a:p>
          <a:p>
            <a:r>
              <a:rPr lang="en-US" dirty="0"/>
              <a:t>Canada must transition at the same time</a:t>
            </a:r>
          </a:p>
          <a:p>
            <a:r>
              <a:rPr lang="en-US" dirty="0"/>
              <a:t>Canadian Securities Commissions</a:t>
            </a:r>
          </a:p>
          <a:p>
            <a:pPr lvl="1"/>
            <a:r>
              <a:rPr lang="en-US" dirty="0"/>
              <a:t>Endorsed shortening settlement cycle to T+2</a:t>
            </a:r>
          </a:p>
          <a:p>
            <a:pPr lvl="1"/>
            <a:r>
              <a:rPr lang="en-US" dirty="0"/>
              <a:t>Expected to do the same for T+1</a:t>
            </a:r>
          </a:p>
          <a:p>
            <a:r>
              <a:rPr lang="en-US" dirty="0"/>
              <a:t>Firms asking themselves why change, must either</a:t>
            </a:r>
          </a:p>
          <a:p>
            <a:pPr lvl="1"/>
            <a:r>
              <a:rPr lang="en-US" dirty="0"/>
              <a:t>make the changes to move to T+1, or</a:t>
            </a:r>
          </a:p>
          <a:p>
            <a:pPr lvl="1"/>
            <a:r>
              <a:rPr lang="en-US" dirty="0"/>
              <a:t>make changes to accommodate counterparties on T+1</a:t>
            </a:r>
          </a:p>
        </p:txBody>
      </p:sp>
    </p:spTree>
    <p:extLst>
      <p:ext uri="{BB962C8B-B14F-4D97-AF65-F5344CB8AC3E}">
        <p14:creationId xmlns:p14="http://schemas.microsoft.com/office/powerpoint/2010/main" val="35691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T+1 b</a:t>
            </a:r>
            <a:r>
              <a:rPr lang="en-US" b="1" dirty="0"/>
              <a:t>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Mitigation of counterparty risk</a:t>
            </a:r>
          </a:p>
          <a:p>
            <a:r>
              <a:rPr lang="en-US" dirty="0"/>
              <a:t>Reduction in margin and liquidity demands, especially during periods of market volatility</a:t>
            </a:r>
          </a:p>
          <a:p>
            <a:r>
              <a:rPr lang="en-CA" dirty="0"/>
              <a:t>More efficient, safer, better service for investors</a:t>
            </a:r>
            <a:r>
              <a:rPr lang="en-US" dirty="0"/>
              <a:t> </a:t>
            </a:r>
          </a:p>
          <a:p>
            <a:r>
              <a:rPr lang="en-US" dirty="0"/>
              <a:t>But… not everyone will benefit equally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Who will be involved?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C0000"/>
              </a:buClr>
            </a:pPr>
            <a:r>
              <a:rPr lang="en-US" altLang="en-US" dirty="0"/>
              <a:t>Buy side (asset managers)</a:t>
            </a:r>
          </a:p>
          <a:p>
            <a:pPr>
              <a:buClr>
                <a:srgbClr val="CC0000"/>
              </a:buClr>
            </a:pPr>
            <a:r>
              <a:rPr lang="en-US" altLang="en-US" dirty="0"/>
              <a:t>Sell side (dealers)</a:t>
            </a:r>
          </a:p>
          <a:p>
            <a:pPr>
              <a:buClr>
                <a:srgbClr val="CC0000"/>
              </a:buClr>
            </a:pPr>
            <a:r>
              <a:rPr lang="en-US" altLang="en-US" dirty="0"/>
              <a:t>Custodians</a:t>
            </a:r>
          </a:p>
          <a:p>
            <a:pPr>
              <a:buClr>
                <a:srgbClr val="CC0000"/>
              </a:buClr>
            </a:pPr>
            <a:r>
              <a:rPr lang="en-US" altLang="en-US" dirty="0"/>
              <a:t>Infrastructure:  CDS, Fundserv, exchanges</a:t>
            </a:r>
          </a:p>
          <a:p>
            <a:pPr>
              <a:buClr>
                <a:srgbClr val="CC0000"/>
              </a:buClr>
            </a:pPr>
            <a:r>
              <a:rPr lang="en-US" altLang="en-US" dirty="0"/>
              <a:t>Service providers, vendors</a:t>
            </a:r>
          </a:p>
          <a:p>
            <a:pPr>
              <a:buClr>
                <a:srgbClr val="CC0000"/>
              </a:buClr>
            </a:pPr>
            <a:r>
              <a:rPr lang="en-US" altLang="en-US" dirty="0"/>
              <a:t>Regulators</a:t>
            </a:r>
          </a:p>
          <a:p>
            <a:pPr>
              <a:buClr>
                <a:srgbClr val="CC0000"/>
              </a:buClr>
            </a:pPr>
            <a:r>
              <a:rPr lang="en-US" altLang="en-US" dirty="0"/>
              <a:t>Note: Degree of involvement will differ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7976"/>
            <a:ext cx="8515350" cy="1325563"/>
          </a:xfrm>
        </p:spPr>
        <p:txBody>
          <a:bodyPr/>
          <a:lstStyle/>
          <a:p>
            <a:r>
              <a:rPr lang="en-US" dirty="0"/>
              <a:t>How are our T+1 efforts organized?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11B7F5-D359-4E54-A7FC-C2E90D178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026906"/>
            <a:ext cx="9144000" cy="38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7D2E-20AA-45EB-8DF4-20165111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pending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67DD-5D73-4222-933C-39601B79F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/>
              <a:t>Slide </a:t>
            </a:r>
            <a:fld id="{76B68A6F-5308-41F4-ADDE-33A1D3FFA5D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51EF0-54EE-421D-95D4-A7D77A3B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394"/>
            <a:ext cx="9144000" cy="42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scope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08" y="1764686"/>
            <a:ext cx="8015942" cy="47186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Trade entry </a:t>
            </a:r>
          </a:p>
          <a:p>
            <a:r>
              <a:rPr lang="en-US" dirty="0"/>
              <a:t>Trade reconciliation </a:t>
            </a:r>
          </a:p>
          <a:p>
            <a:r>
              <a:rPr lang="en-US" dirty="0"/>
              <a:t>Block trade allocation (potential changes to NI 24-101)</a:t>
            </a:r>
          </a:p>
          <a:p>
            <a:r>
              <a:rPr lang="en-US" dirty="0"/>
              <a:t>Trade </a:t>
            </a:r>
            <a:r>
              <a:rPr lang="en-US" dirty="0" smtClean="0"/>
              <a:t>matching</a:t>
            </a:r>
          </a:p>
          <a:p>
            <a:r>
              <a:rPr lang="en-US" dirty="0" smtClean="0"/>
              <a:t>Inter-listed </a:t>
            </a:r>
            <a:r>
              <a:rPr lang="en-US" dirty="0"/>
              <a:t>s</a:t>
            </a:r>
            <a:r>
              <a:rPr lang="en-US" dirty="0" smtClean="0"/>
              <a:t>ecurities</a:t>
            </a:r>
            <a:endParaRPr lang="en-US" dirty="0"/>
          </a:p>
          <a:p>
            <a:r>
              <a:rPr lang="en-US" dirty="0"/>
              <a:t>Corporate actions and entitlements</a:t>
            </a:r>
          </a:p>
          <a:p>
            <a:r>
              <a:rPr lang="en-US" dirty="0"/>
              <a:t>Securities lending</a:t>
            </a:r>
          </a:p>
          <a:p>
            <a:r>
              <a:rPr lang="en-US" dirty="0"/>
              <a:t>Foreign exchange</a:t>
            </a:r>
          </a:p>
          <a:p>
            <a:r>
              <a:rPr lang="en-US" dirty="0"/>
              <a:t>ETF/mutual fund processing</a:t>
            </a:r>
          </a:p>
          <a:p>
            <a:r>
              <a:rPr lang="en-US" dirty="0"/>
              <a:t>Regulatory changes</a:t>
            </a:r>
            <a:endParaRPr lang="en-US" sz="1400" dirty="0">
              <a:highlight>
                <a:srgbClr val="FFFF00"/>
              </a:highlight>
            </a:endParaRPr>
          </a:p>
          <a:p>
            <a:r>
              <a:rPr lang="en-US" dirty="0"/>
              <a:t>Client communication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major risks for T+1?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08" y="1739286"/>
            <a:ext cx="8015942" cy="4718663"/>
          </a:xfrm>
        </p:spPr>
        <p:txBody>
          <a:bodyPr>
            <a:normAutofit/>
          </a:bodyPr>
          <a:lstStyle/>
          <a:p>
            <a:r>
              <a:rPr lang="en-US" dirty="0"/>
              <a:t>Canada is being driven by the U.S. timelines</a:t>
            </a:r>
          </a:p>
          <a:p>
            <a:pPr lvl="1"/>
            <a:r>
              <a:rPr lang="en-US" dirty="0"/>
              <a:t>Any change in the U.S. timeline directly impacts the Canadian timeline… but NOT vice versa</a:t>
            </a:r>
          </a:p>
          <a:p>
            <a:r>
              <a:rPr lang="en-US" dirty="0"/>
              <a:t>Elimination of equities and debt overnight batch processes </a:t>
            </a:r>
          </a:p>
          <a:p>
            <a:pPr lvl="1"/>
            <a:r>
              <a:rPr lang="en-US" dirty="0"/>
              <a:t>Most activity being done on T+1 will now likely need to be done on T</a:t>
            </a:r>
          </a:p>
          <a:p>
            <a:pPr lvl="1"/>
            <a:r>
              <a:rPr lang="en-US" dirty="0"/>
              <a:t>Will add costs to the industry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CDS PTM project timelines</a:t>
            </a:r>
          </a:p>
        </p:txBody>
      </p:sp>
    </p:spTree>
    <p:extLst>
      <p:ext uri="{BB962C8B-B14F-4D97-AF65-F5344CB8AC3E}">
        <p14:creationId xmlns:p14="http://schemas.microsoft.com/office/powerpoint/2010/main" val="24623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5634</TotalTime>
  <Words>351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Countdown to </vt:lpstr>
      <vt:lpstr>A brief history of the CCMA</vt:lpstr>
      <vt:lpstr>T+1 – why now?</vt:lpstr>
      <vt:lpstr>T+1 benefits</vt:lpstr>
      <vt:lpstr>Who will be involved?</vt:lpstr>
      <vt:lpstr>How are our T+1 efforts organized?</vt:lpstr>
      <vt:lpstr>Schedule – pending review</vt:lpstr>
      <vt:lpstr>In scope for review</vt:lpstr>
      <vt:lpstr>What are the major risks for T+1?</vt:lpstr>
      <vt:lpstr>What can firms be doing now?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Countdown to</dc:title>
  <dc:creator>Barbara Amsden</dc:creator>
  <cp:lastModifiedBy>TMX Group Limited</cp:lastModifiedBy>
  <cp:revision>174</cp:revision>
  <cp:lastPrinted>2021-11-25T16:56:25Z</cp:lastPrinted>
  <dcterms:created xsi:type="dcterms:W3CDTF">2016-04-10T19:52:47Z</dcterms:created>
  <dcterms:modified xsi:type="dcterms:W3CDTF">2022-01-18T18:37:57Z</dcterms:modified>
</cp:coreProperties>
</file>