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62" r:id="rId3"/>
    <p:sldId id="263" r:id="rId4"/>
    <p:sldId id="264" r:id="rId5"/>
    <p:sldId id="265" r:id="rId6"/>
    <p:sldId id="269" r:id="rId7"/>
    <p:sldId id="267" r:id="rId8"/>
    <p:sldId id="268" r:id="rId9"/>
    <p:sldId id="270" r:id="rId10"/>
    <p:sldId id="271" r:id="rId11"/>
    <p:sldId id="272" r:id="rId12"/>
    <p:sldId id="273" r:id="rId13"/>
    <p:sldId id="266" r:id="rId14"/>
  </p:sldIdLst>
  <p:sldSz cx="12192000" cy="6858000"/>
  <p:notesSz cx="7010400" cy="9296400"/>
  <p:defaultTextStyle>
    <a:defPPr>
      <a:defRPr lang="en-ZA"/>
    </a:defPPr>
    <a:lvl1pPr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Source Sans Pro" panose="020B0503030403020204" pitchFamily="34" charset="0"/>
        <a:ea typeface="+mn-ea"/>
        <a:cs typeface="+mn-cs"/>
      </a:defRPr>
    </a:lvl5pPr>
    <a:lvl6pPr marL="2286000" algn="l" defTabSz="914400" rtl="0" eaLnBrk="1" latinLnBrk="0" hangingPunct="1">
      <a:defRPr kern="1200">
        <a:solidFill>
          <a:schemeClr val="tx1"/>
        </a:solidFill>
        <a:latin typeface="Source Sans Pro" panose="020B0503030403020204" pitchFamily="34" charset="0"/>
        <a:ea typeface="+mn-ea"/>
        <a:cs typeface="+mn-cs"/>
      </a:defRPr>
    </a:lvl6pPr>
    <a:lvl7pPr marL="2743200" algn="l" defTabSz="914400" rtl="0" eaLnBrk="1" latinLnBrk="0" hangingPunct="1">
      <a:defRPr kern="1200">
        <a:solidFill>
          <a:schemeClr val="tx1"/>
        </a:solidFill>
        <a:latin typeface="Source Sans Pro" panose="020B0503030403020204" pitchFamily="34" charset="0"/>
        <a:ea typeface="+mn-ea"/>
        <a:cs typeface="+mn-cs"/>
      </a:defRPr>
    </a:lvl7pPr>
    <a:lvl8pPr marL="3200400" algn="l" defTabSz="914400" rtl="0" eaLnBrk="1" latinLnBrk="0" hangingPunct="1">
      <a:defRPr kern="1200">
        <a:solidFill>
          <a:schemeClr val="tx1"/>
        </a:solidFill>
        <a:latin typeface="Source Sans Pro" panose="020B0503030403020204" pitchFamily="34" charset="0"/>
        <a:ea typeface="+mn-ea"/>
        <a:cs typeface="+mn-cs"/>
      </a:defRPr>
    </a:lvl8pPr>
    <a:lvl9pPr marL="3657600" algn="l" defTabSz="914400" rtl="0" eaLnBrk="1" latinLnBrk="0" hangingPunct="1">
      <a:defRPr kern="1200">
        <a:solidFill>
          <a:schemeClr val="tx1"/>
        </a:solidFill>
        <a:latin typeface="Source Sans Pro" panose="020B0503030403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Butterill" initials="BB" lastIdx="1" clrIdx="0">
    <p:extLst>
      <p:ext uri="{19B8F6BF-5375-455C-9EA6-DF929625EA0E}">
        <p15:presenceInfo xmlns:p15="http://schemas.microsoft.com/office/powerpoint/2012/main" userId="Bruce Butterill" providerId="None"/>
      </p:ext>
    </p:extLst>
  </p:cmAuthor>
  <p:cmAuthor id="2" name="Beverley Furman" initials="BF" lastIdx="1" clrIdx="1">
    <p:extLst>
      <p:ext uri="{19B8F6BF-5375-455C-9EA6-DF929625EA0E}">
        <p15:presenceInfo xmlns:p15="http://schemas.microsoft.com/office/powerpoint/2012/main" userId="S::Beverleyf@strate.co.za::cddb2c3c-1811-46a4-a02a-979805cc80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07" autoAdjust="0"/>
    <p:restoredTop sz="94660"/>
  </p:normalViewPr>
  <p:slideViewPr>
    <p:cSldViewPr snapToGrid="0">
      <p:cViewPr varScale="1">
        <p:scale>
          <a:sx n="67" d="100"/>
          <a:sy n="67" d="100"/>
        </p:scale>
        <p:origin x="176" y="2120"/>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08AB1F-BC48-402D-8197-4F64AC28FB0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ZA"/>
          </a:p>
        </p:txBody>
      </p:sp>
      <p:sp>
        <p:nvSpPr>
          <p:cNvPr id="3" name="Date Placeholder 2">
            <a:extLst>
              <a:ext uri="{FF2B5EF4-FFF2-40B4-BE49-F238E27FC236}">
                <a16:creationId xmlns:a16="http://schemas.microsoft.com/office/drawing/2014/main" id="{4D56E266-75F6-45C7-9345-C09318CFE94A}"/>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smtClean="0"/>
            </a:lvl1pPr>
          </a:lstStyle>
          <a:p>
            <a:pPr>
              <a:defRPr/>
            </a:pPr>
            <a:fld id="{36F060F4-6211-4767-BDE6-7BB29563D931}" type="datetimeFigureOut">
              <a:rPr lang="en-ZA"/>
              <a:pPr>
                <a:defRPr/>
              </a:pPr>
              <a:t>2022/02/08</a:t>
            </a:fld>
            <a:endParaRPr lang="en-ZA"/>
          </a:p>
        </p:txBody>
      </p:sp>
      <p:sp>
        <p:nvSpPr>
          <p:cNvPr id="4" name="Slide Image Placeholder 3">
            <a:extLst>
              <a:ext uri="{FF2B5EF4-FFF2-40B4-BE49-F238E27FC236}">
                <a16:creationId xmlns:a16="http://schemas.microsoft.com/office/drawing/2014/main" id="{F71FE0EB-2580-4D73-8201-360A990AB57C}"/>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ZA" noProof="0"/>
          </a:p>
        </p:txBody>
      </p:sp>
      <p:sp>
        <p:nvSpPr>
          <p:cNvPr id="5" name="Notes Placeholder 4">
            <a:extLst>
              <a:ext uri="{FF2B5EF4-FFF2-40B4-BE49-F238E27FC236}">
                <a16:creationId xmlns:a16="http://schemas.microsoft.com/office/drawing/2014/main" id="{56C57B78-092D-4427-8997-8B2CF52FAB36}"/>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FFB26E8E-F64F-4B71-A86F-CF89D057B9B3}"/>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ZA"/>
          </a:p>
        </p:txBody>
      </p:sp>
      <p:sp>
        <p:nvSpPr>
          <p:cNvPr id="7" name="Slide Number Placeholder 6">
            <a:extLst>
              <a:ext uri="{FF2B5EF4-FFF2-40B4-BE49-F238E27FC236}">
                <a16:creationId xmlns:a16="http://schemas.microsoft.com/office/drawing/2014/main" id="{D93E53C7-0738-4DD9-BC1C-2DABC503FC21}"/>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smtClean="0"/>
            </a:lvl1pPr>
          </a:lstStyle>
          <a:p>
            <a:pPr>
              <a:defRPr/>
            </a:pPr>
            <a:fld id="{359FC1C0-67E5-426E-A906-C8B5A9914ED9}" type="slidenum">
              <a:rPr lang="en-ZA"/>
              <a:pPr>
                <a:defRPr/>
              </a:pPr>
              <a:t>‹#›</a:t>
            </a:fld>
            <a:endParaRPr lang="en-Z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6E2FE-D91E-4D7C-B9A9-7A4AE6F2E0EB}"/>
              </a:ext>
            </a:extLst>
          </p:cNvPr>
          <p:cNvPicPr>
            <a:picLocks noChangeAspect="1"/>
          </p:cNvPicPr>
          <p:nvPr userDrawn="1"/>
        </p:nvPicPr>
        <p:blipFill>
          <a:blip r:embed="rId2">
            <a:extLst>
              <a:ext uri="{28A0092B-C50C-407E-A947-70E740481C1C}">
                <a14:useLocalDpi xmlns:a14="http://schemas.microsoft.com/office/drawing/2010/main" val="0"/>
              </a:ext>
            </a:extLst>
          </a:blip>
          <a:srcRect t="4491" b="4491"/>
          <a:stretch/>
        </p:blipFill>
        <p:spPr>
          <a:xfrm>
            <a:off x="5913" y="3290"/>
            <a:ext cx="12191853" cy="6858000"/>
          </a:xfrm>
          <a:prstGeom prst="rect">
            <a:avLst/>
          </a:prstGeom>
        </p:spPr>
      </p:pic>
      <p:sp>
        <p:nvSpPr>
          <p:cNvPr id="2" name="Title 1">
            <a:extLst>
              <a:ext uri="{FF2B5EF4-FFF2-40B4-BE49-F238E27FC236}">
                <a16:creationId xmlns:a16="http://schemas.microsoft.com/office/drawing/2014/main" id="{2170340B-6BE0-4523-83A4-F00666D45234}"/>
              </a:ext>
            </a:extLst>
          </p:cNvPr>
          <p:cNvSpPr>
            <a:spLocks noGrp="1"/>
          </p:cNvSpPr>
          <p:nvPr>
            <p:ph type="ctrTitle"/>
          </p:nvPr>
        </p:nvSpPr>
        <p:spPr>
          <a:xfrm>
            <a:off x="4836547" y="4312095"/>
            <a:ext cx="6878128" cy="1431781"/>
          </a:xfrm>
        </p:spPr>
        <p:txBody>
          <a:bodyPr anchor="b"/>
          <a:lstStyle>
            <a:lvl1pPr algn="r">
              <a:defRPr sz="4500" cap="all" baseline="0">
                <a:solidFill>
                  <a:schemeClr val="bg1"/>
                </a:solidFill>
                <a:latin typeface="Source Sans Pro SemiBold" panose="020B0604020202020204" pitchFamily="34" charset="0"/>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95215DBF-DA0D-4828-9BC2-01EAE8EB4816}"/>
              </a:ext>
            </a:extLst>
          </p:cNvPr>
          <p:cNvSpPr>
            <a:spLocks noGrp="1"/>
          </p:cNvSpPr>
          <p:nvPr>
            <p:ph type="subTitle" idx="1"/>
          </p:nvPr>
        </p:nvSpPr>
        <p:spPr>
          <a:xfrm>
            <a:off x="4836545" y="5835952"/>
            <a:ext cx="6878129" cy="532891"/>
          </a:xfrm>
        </p:spPr>
        <p:txBody>
          <a:bodyPr/>
          <a:lstStyle>
            <a:lvl1pPr marL="0" indent="0" algn="r">
              <a:buNone/>
              <a:defRPr sz="2400">
                <a:solidFill>
                  <a:schemeClr val="bg1"/>
                </a:solidFill>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pic>
        <p:nvPicPr>
          <p:cNvPr id="6" name="Picture 5" descr="A picture containing text, clipart, tableware, dishware&#10;&#10;Description automatically generated">
            <a:extLst>
              <a:ext uri="{FF2B5EF4-FFF2-40B4-BE49-F238E27FC236}">
                <a16:creationId xmlns:a16="http://schemas.microsoft.com/office/drawing/2014/main" id="{03A02765-DC25-E44B-98D3-5DB712E38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6884" y="618824"/>
            <a:ext cx="2574259" cy="990600"/>
          </a:xfrm>
          <a:prstGeom prst="rect">
            <a:avLst/>
          </a:prstGeom>
        </p:spPr>
      </p:pic>
    </p:spTree>
    <p:extLst>
      <p:ext uri="{BB962C8B-B14F-4D97-AF65-F5344CB8AC3E}">
        <p14:creationId xmlns:p14="http://schemas.microsoft.com/office/powerpoint/2010/main" val="91190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A09A-BAED-4CA8-9933-9C6F5277D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ACB3374-C1F2-4C48-9F0F-B8841CD5EED3}"/>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a:extLst>
              <a:ext uri="{FF2B5EF4-FFF2-40B4-BE49-F238E27FC236}">
                <a16:creationId xmlns:a16="http://schemas.microsoft.com/office/drawing/2014/main" id="{A93D9A43-9979-4DC9-9109-C14317702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61CC681-CAF3-4729-866F-D9370D7523B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ZA"/>
          </a:p>
        </p:txBody>
      </p:sp>
      <p:sp>
        <p:nvSpPr>
          <p:cNvPr id="6" name="Footer Placeholder 4">
            <a:extLst>
              <a:ext uri="{FF2B5EF4-FFF2-40B4-BE49-F238E27FC236}">
                <a16:creationId xmlns:a16="http://schemas.microsoft.com/office/drawing/2014/main" id="{11654EB5-75B4-4393-80AB-ABF6700120E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D506C175-DDFD-489C-AD76-A34CE3F138CC}"/>
              </a:ext>
            </a:extLst>
          </p:cNvPr>
          <p:cNvSpPr>
            <a:spLocks noGrp="1"/>
          </p:cNvSpPr>
          <p:nvPr>
            <p:ph type="sldNum" sz="quarter" idx="12"/>
          </p:nvPr>
        </p:nvSpPr>
        <p:spPr/>
        <p:txBody>
          <a:bodyPr/>
          <a:lstStyle>
            <a:lvl1pPr>
              <a:defRPr/>
            </a:lvl1pPr>
          </a:lstStyle>
          <a:p>
            <a:pPr>
              <a:defRPr/>
            </a:pPr>
            <a:fld id="{E923EFAD-BE2A-465A-8AD4-8953D9CE98AB}" type="slidenum">
              <a:rPr lang="en-ZA"/>
              <a:pPr>
                <a:defRPr/>
              </a:pPr>
              <a:t>‹#›</a:t>
            </a:fld>
            <a:endParaRPr lang="en-ZA"/>
          </a:p>
        </p:txBody>
      </p:sp>
    </p:spTree>
    <p:extLst>
      <p:ext uri="{BB962C8B-B14F-4D97-AF65-F5344CB8AC3E}">
        <p14:creationId xmlns:p14="http://schemas.microsoft.com/office/powerpoint/2010/main" val="383709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3613-19F3-430B-9A41-24D82663B6F7}"/>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336437D-339E-4E12-B61D-18CC156FCE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00DABC-C5C0-4538-9BCE-7B51952F3EF0}"/>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0E7B323E-A3D0-431F-9E67-A18AF962744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05D9A75-63E3-4773-88F2-63C89DBAAC14}"/>
              </a:ext>
            </a:extLst>
          </p:cNvPr>
          <p:cNvSpPr>
            <a:spLocks noGrp="1"/>
          </p:cNvSpPr>
          <p:nvPr>
            <p:ph type="sldNum" sz="quarter" idx="12"/>
          </p:nvPr>
        </p:nvSpPr>
        <p:spPr/>
        <p:txBody>
          <a:bodyPr/>
          <a:lstStyle>
            <a:lvl1pPr>
              <a:defRPr/>
            </a:lvl1pPr>
          </a:lstStyle>
          <a:p>
            <a:pPr>
              <a:defRPr/>
            </a:pPr>
            <a:fld id="{1F01EE30-F605-423E-82BB-7CE08E2512AC}" type="slidenum">
              <a:rPr lang="en-ZA"/>
              <a:pPr>
                <a:defRPr/>
              </a:pPr>
              <a:t>‹#›</a:t>
            </a:fld>
            <a:endParaRPr lang="en-ZA"/>
          </a:p>
        </p:txBody>
      </p:sp>
    </p:spTree>
    <p:extLst>
      <p:ext uri="{BB962C8B-B14F-4D97-AF65-F5344CB8AC3E}">
        <p14:creationId xmlns:p14="http://schemas.microsoft.com/office/powerpoint/2010/main" val="155791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104667-2FC8-4D17-BA26-96F296A219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DE30F82-66DA-41E6-AB34-93CD054B23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F01D6D1-E94E-4707-B431-4EE185F4A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D985DA65-A5C3-4B97-9DC5-AE32C52B93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EF4F39C-5500-480B-B7D4-42A5F69C9015}"/>
              </a:ext>
            </a:extLst>
          </p:cNvPr>
          <p:cNvSpPr>
            <a:spLocks noGrp="1"/>
          </p:cNvSpPr>
          <p:nvPr>
            <p:ph type="sldNum" sz="quarter" idx="12"/>
          </p:nvPr>
        </p:nvSpPr>
        <p:spPr/>
        <p:txBody>
          <a:bodyPr/>
          <a:lstStyle>
            <a:lvl1pPr>
              <a:defRPr/>
            </a:lvl1pPr>
          </a:lstStyle>
          <a:p>
            <a:pPr>
              <a:defRPr/>
            </a:pPr>
            <a:fld id="{24B7A283-D4BF-47DD-B521-C3192FC45881}" type="slidenum">
              <a:rPr lang="en-ZA"/>
              <a:pPr>
                <a:defRPr/>
              </a:pPr>
              <a:t>‹#›</a:t>
            </a:fld>
            <a:endParaRPr lang="en-ZA"/>
          </a:p>
        </p:txBody>
      </p:sp>
    </p:spTree>
    <p:extLst>
      <p:ext uri="{BB962C8B-B14F-4D97-AF65-F5344CB8AC3E}">
        <p14:creationId xmlns:p14="http://schemas.microsoft.com/office/powerpoint/2010/main" val="26731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F96B-1213-4B95-A1CC-BFA6F38CD33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B0B3007-447B-476F-9E73-E1C75D6B2E38}"/>
              </a:ext>
            </a:extLst>
          </p:cNvPr>
          <p:cNvSpPr>
            <a:spLocks noGrp="1"/>
          </p:cNvSpPr>
          <p:nvPr>
            <p:ph idx="1"/>
          </p:nvPr>
        </p:nvSpPr>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Slide Number Placeholder 5">
            <a:extLst>
              <a:ext uri="{FF2B5EF4-FFF2-40B4-BE49-F238E27FC236}">
                <a16:creationId xmlns:a16="http://schemas.microsoft.com/office/drawing/2014/main" id="{968F60D4-430C-40C0-86CC-17DE0241D1B7}"/>
              </a:ext>
            </a:extLst>
          </p:cNvPr>
          <p:cNvSpPr>
            <a:spLocks noGrp="1"/>
          </p:cNvSpPr>
          <p:nvPr>
            <p:ph type="sldNum" sz="quarter" idx="10"/>
          </p:nvPr>
        </p:nvSpPr>
        <p:spPr/>
        <p:txBody>
          <a:bodyPr/>
          <a:lstStyle>
            <a:lvl1pPr>
              <a:defRPr/>
            </a:lvl1pPr>
          </a:lstStyle>
          <a:p>
            <a:pPr>
              <a:defRPr/>
            </a:pPr>
            <a:fld id="{82444080-4317-43AD-9D14-EAD04406EA7B}" type="slidenum">
              <a:rPr lang="en-ZA"/>
              <a:pPr>
                <a:defRPr/>
              </a:pPr>
              <a:t>‹#›</a:t>
            </a:fld>
            <a:endParaRPr lang="en-ZA"/>
          </a:p>
        </p:txBody>
      </p:sp>
    </p:spTree>
    <p:extLst>
      <p:ext uri="{BB962C8B-B14F-4D97-AF65-F5344CB8AC3E}">
        <p14:creationId xmlns:p14="http://schemas.microsoft.com/office/powerpoint/2010/main" val="327208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FF5BD4E-D595-4143-BC4C-96B8BD35D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3800F80-C6DD-4C2B-9301-9644284023FE}"/>
              </a:ext>
            </a:extLst>
          </p:cNvPr>
          <p:cNvSpPr>
            <a:spLocks noGrp="1"/>
          </p:cNvSpPr>
          <p:nvPr>
            <p:ph type="title"/>
          </p:nvPr>
        </p:nvSpPr>
        <p:spPr>
          <a:xfrm>
            <a:off x="831850" y="3429000"/>
            <a:ext cx="10515600" cy="2036372"/>
          </a:xfrm>
        </p:spPr>
        <p:txBody>
          <a:bodyPr anchor="b"/>
          <a:lstStyle>
            <a:lvl1pPr algn="r">
              <a:defRPr sz="6000" cap="all" baseline="0">
                <a:solidFill>
                  <a:schemeClr val="bg1"/>
                </a:solidFill>
                <a:latin typeface="Source Sans Pro Light" panose="020B0403030403020204" pitchFamily="34" charset="0"/>
                <a:ea typeface="Source Sans Pro Light" panose="020B0403030403020204" pitchFamily="34" charset="0"/>
              </a:defRPr>
            </a:lvl1p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AE3AC31D-D83B-48D3-AEEE-96C3C532EA5C}"/>
              </a:ext>
            </a:extLst>
          </p:cNvPr>
          <p:cNvSpPr>
            <a:spLocks noGrp="1"/>
          </p:cNvSpPr>
          <p:nvPr>
            <p:ph type="body" idx="1"/>
          </p:nvPr>
        </p:nvSpPr>
        <p:spPr>
          <a:xfrm>
            <a:off x="831850" y="5465372"/>
            <a:ext cx="10515600" cy="624278"/>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356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0CC0B20-68EB-448B-9E8D-5FF3DDDDA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12160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3800F80-C6DD-4C2B-9301-9644284023FE}"/>
              </a:ext>
            </a:extLst>
          </p:cNvPr>
          <p:cNvSpPr>
            <a:spLocks noGrp="1"/>
          </p:cNvSpPr>
          <p:nvPr>
            <p:ph type="title"/>
          </p:nvPr>
        </p:nvSpPr>
        <p:spPr>
          <a:xfrm>
            <a:off x="1185797" y="1830286"/>
            <a:ext cx="10515600" cy="930612"/>
          </a:xfrm>
        </p:spPr>
        <p:txBody>
          <a:bodyPr anchor="b"/>
          <a:lstStyle>
            <a:lvl1pPr algn="l">
              <a:defRPr sz="4000" cap="all" baseline="0">
                <a:solidFill>
                  <a:schemeClr val="bg1"/>
                </a:solidFill>
                <a:latin typeface="Source Sans Pro Light" panose="020B0403030403020204" pitchFamily="34" charset="0"/>
                <a:ea typeface="Source Sans Pro Light" panose="020B0403030403020204" pitchFamily="34" charset="0"/>
              </a:defRPr>
            </a:lvl1p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AE3AC31D-D83B-48D3-AEEE-96C3C532EA5C}"/>
              </a:ext>
            </a:extLst>
          </p:cNvPr>
          <p:cNvSpPr>
            <a:spLocks noGrp="1"/>
          </p:cNvSpPr>
          <p:nvPr>
            <p:ph type="body" idx="1"/>
          </p:nvPr>
        </p:nvSpPr>
        <p:spPr>
          <a:xfrm>
            <a:off x="1185797" y="2760898"/>
            <a:ext cx="10515600" cy="861306"/>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4612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A0CC-1755-4EAE-B942-4A0C171C015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2A16D4-FD93-4E2E-857E-5FF7E80D88EB}"/>
              </a:ext>
            </a:extLst>
          </p:cNvPr>
          <p:cNvSpPr>
            <a:spLocks noGrp="1"/>
          </p:cNvSpPr>
          <p:nvPr>
            <p:ph sz="half" idx="1"/>
          </p:nvPr>
        </p:nvSpPr>
        <p:spPr>
          <a:xfrm>
            <a:off x="178279" y="822383"/>
            <a:ext cx="5841521" cy="5354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a:extLst>
              <a:ext uri="{FF2B5EF4-FFF2-40B4-BE49-F238E27FC236}">
                <a16:creationId xmlns:a16="http://schemas.microsoft.com/office/drawing/2014/main" id="{31477682-3ADB-4A90-94AF-F105E6801F02}"/>
              </a:ext>
            </a:extLst>
          </p:cNvPr>
          <p:cNvSpPr>
            <a:spLocks noGrp="1"/>
          </p:cNvSpPr>
          <p:nvPr>
            <p:ph sz="half" idx="2"/>
          </p:nvPr>
        </p:nvSpPr>
        <p:spPr>
          <a:xfrm>
            <a:off x="6019800" y="822383"/>
            <a:ext cx="5942162" cy="5354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Slide Number Placeholder 5">
            <a:extLst>
              <a:ext uri="{FF2B5EF4-FFF2-40B4-BE49-F238E27FC236}">
                <a16:creationId xmlns:a16="http://schemas.microsoft.com/office/drawing/2014/main" id="{B3B7BF61-0805-41C1-BFE7-4A2FDE961DB5}"/>
              </a:ext>
            </a:extLst>
          </p:cNvPr>
          <p:cNvSpPr>
            <a:spLocks noGrp="1"/>
          </p:cNvSpPr>
          <p:nvPr>
            <p:ph type="sldNum" sz="quarter" idx="10"/>
          </p:nvPr>
        </p:nvSpPr>
        <p:spPr/>
        <p:txBody>
          <a:bodyPr/>
          <a:lstStyle>
            <a:lvl1pPr>
              <a:defRPr/>
            </a:lvl1pPr>
          </a:lstStyle>
          <a:p>
            <a:pPr>
              <a:defRPr/>
            </a:pPr>
            <a:fld id="{2D6249CC-CA03-4DA2-9F0A-1B083ED280BD}" type="slidenum">
              <a:rPr lang="en-ZA"/>
              <a:pPr>
                <a:defRPr/>
              </a:pPr>
              <a:t>‹#›</a:t>
            </a:fld>
            <a:endParaRPr lang="en-ZA"/>
          </a:p>
        </p:txBody>
      </p:sp>
    </p:spTree>
    <p:extLst>
      <p:ext uri="{BB962C8B-B14F-4D97-AF65-F5344CB8AC3E}">
        <p14:creationId xmlns:p14="http://schemas.microsoft.com/office/powerpoint/2010/main" val="102059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ED23-C539-4CA4-A9A4-62D02E75FFA2}"/>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D10C0B7-F23F-4F09-9C24-422D459E7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FCA5B1-40CC-4058-B721-C325DB4A61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01D57D5-360E-45B1-AB57-8D97D90F6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5B808F-1C21-4F17-8D24-6DDF64745F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5">
            <a:extLst>
              <a:ext uri="{FF2B5EF4-FFF2-40B4-BE49-F238E27FC236}">
                <a16:creationId xmlns:a16="http://schemas.microsoft.com/office/drawing/2014/main" id="{0150984D-9300-4D49-A449-FD82014AF7CF}"/>
              </a:ext>
            </a:extLst>
          </p:cNvPr>
          <p:cNvSpPr>
            <a:spLocks noGrp="1"/>
          </p:cNvSpPr>
          <p:nvPr>
            <p:ph type="sldNum" sz="quarter" idx="10"/>
          </p:nvPr>
        </p:nvSpPr>
        <p:spPr/>
        <p:txBody>
          <a:bodyPr/>
          <a:lstStyle>
            <a:lvl1pPr>
              <a:defRPr/>
            </a:lvl1pPr>
          </a:lstStyle>
          <a:p>
            <a:pPr>
              <a:defRPr/>
            </a:pPr>
            <a:fld id="{66206FDF-A219-45D1-B4D9-B755CC2EC38E}" type="slidenum">
              <a:rPr lang="en-ZA"/>
              <a:pPr>
                <a:defRPr/>
              </a:pPr>
              <a:t>‹#›</a:t>
            </a:fld>
            <a:endParaRPr lang="en-ZA"/>
          </a:p>
        </p:txBody>
      </p:sp>
    </p:spTree>
    <p:extLst>
      <p:ext uri="{BB962C8B-B14F-4D97-AF65-F5344CB8AC3E}">
        <p14:creationId xmlns:p14="http://schemas.microsoft.com/office/powerpoint/2010/main" val="380697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BD4F-BA6B-4F73-9821-B29318F48DF2}"/>
              </a:ext>
            </a:extLst>
          </p:cNvPr>
          <p:cNvSpPr>
            <a:spLocks noGrp="1"/>
          </p:cNvSpPr>
          <p:nvPr>
            <p:ph type="title"/>
          </p:nvPr>
        </p:nvSpPr>
        <p:spPr/>
        <p:txBody>
          <a:bodyPr/>
          <a:lstStyle/>
          <a:p>
            <a:r>
              <a:rPr lang="en-US"/>
              <a:t>Click to edit Master title style</a:t>
            </a:r>
            <a:endParaRPr lang="en-ZA"/>
          </a:p>
        </p:txBody>
      </p:sp>
      <p:sp>
        <p:nvSpPr>
          <p:cNvPr id="3" name="Slide Number Placeholder 5">
            <a:extLst>
              <a:ext uri="{FF2B5EF4-FFF2-40B4-BE49-F238E27FC236}">
                <a16:creationId xmlns:a16="http://schemas.microsoft.com/office/drawing/2014/main" id="{C0F1B990-3ECC-4E2D-B769-8BFE4D3FF1E0}"/>
              </a:ext>
            </a:extLst>
          </p:cNvPr>
          <p:cNvSpPr>
            <a:spLocks noGrp="1"/>
          </p:cNvSpPr>
          <p:nvPr>
            <p:ph type="sldNum" sz="quarter" idx="10"/>
          </p:nvPr>
        </p:nvSpPr>
        <p:spPr/>
        <p:txBody>
          <a:bodyPr/>
          <a:lstStyle>
            <a:lvl1pPr>
              <a:defRPr/>
            </a:lvl1pPr>
          </a:lstStyle>
          <a:p>
            <a:pPr>
              <a:defRPr/>
            </a:pPr>
            <a:fld id="{CD360F32-6D2A-4AFE-B4A2-EC8EE86161A6}" type="slidenum">
              <a:rPr lang="en-ZA"/>
              <a:pPr>
                <a:defRPr/>
              </a:pPr>
              <a:t>‹#›</a:t>
            </a:fld>
            <a:endParaRPr lang="en-ZA"/>
          </a:p>
        </p:txBody>
      </p:sp>
    </p:spTree>
    <p:extLst>
      <p:ext uri="{BB962C8B-B14F-4D97-AF65-F5344CB8AC3E}">
        <p14:creationId xmlns:p14="http://schemas.microsoft.com/office/powerpoint/2010/main" val="158576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997715C-192A-4652-B5C2-00F4BC70F4C3}"/>
              </a:ext>
            </a:extLst>
          </p:cNvPr>
          <p:cNvSpPr>
            <a:spLocks noGrp="1"/>
          </p:cNvSpPr>
          <p:nvPr>
            <p:ph type="sldNum" sz="quarter" idx="10"/>
          </p:nvPr>
        </p:nvSpPr>
        <p:spPr/>
        <p:txBody>
          <a:bodyPr/>
          <a:lstStyle>
            <a:lvl1pPr>
              <a:defRPr/>
            </a:lvl1pPr>
          </a:lstStyle>
          <a:p>
            <a:pPr>
              <a:defRPr/>
            </a:pPr>
            <a:fld id="{BBF37599-3E3A-4535-B594-3350AE766B71}" type="slidenum">
              <a:rPr lang="en-ZA"/>
              <a:pPr>
                <a:defRPr/>
              </a:pPr>
              <a:t>‹#›</a:t>
            </a:fld>
            <a:endParaRPr lang="en-ZA"/>
          </a:p>
        </p:txBody>
      </p:sp>
    </p:spTree>
    <p:extLst>
      <p:ext uri="{BB962C8B-B14F-4D97-AF65-F5344CB8AC3E}">
        <p14:creationId xmlns:p14="http://schemas.microsoft.com/office/powerpoint/2010/main" val="132613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73E4-D368-4C8A-9BE8-AE4CE5A32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46513FF-D8E2-4A22-BCF8-7C4663457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8971FF4-3A36-46C3-A655-9BAB1BEF1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976B9AA-0BDC-4485-9543-C922CB4CD02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ZA"/>
          </a:p>
        </p:txBody>
      </p:sp>
      <p:sp>
        <p:nvSpPr>
          <p:cNvPr id="6" name="Footer Placeholder 4">
            <a:extLst>
              <a:ext uri="{FF2B5EF4-FFF2-40B4-BE49-F238E27FC236}">
                <a16:creationId xmlns:a16="http://schemas.microsoft.com/office/drawing/2014/main" id="{EF6A832F-157D-4974-BB57-22EF0EA5F66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0ACACFD1-3864-4246-810C-E2FFC53A6D13}"/>
              </a:ext>
            </a:extLst>
          </p:cNvPr>
          <p:cNvSpPr>
            <a:spLocks noGrp="1"/>
          </p:cNvSpPr>
          <p:nvPr>
            <p:ph type="sldNum" sz="quarter" idx="12"/>
          </p:nvPr>
        </p:nvSpPr>
        <p:spPr/>
        <p:txBody>
          <a:bodyPr/>
          <a:lstStyle>
            <a:lvl1pPr>
              <a:defRPr/>
            </a:lvl1pPr>
          </a:lstStyle>
          <a:p>
            <a:pPr>
              <a:defRPr/>
            </a:pPr>
            <a:fld id="{DE2CB84C-2AED-4EFC-92AE-204DF4EBED30}" type="slidenum">
              <a:rPr lang="en-ZA"/>
              <a:pPr>
                <a:defRPr/>
              </a:pPr>
              <a:t>‹#›</a:t>
            </a:fld>
            <a:endParaRPr lang="en-ZA"/>
          </a:p>
        </p:txBody>
      </p:sp>
    </p:spTree>
    <p:extLst>
      <p:ext uri="{BB962C8B-B14F-4D97-AF65-F5344CB8AC3E}">
        <p14:creationId xmlns:p14="http://schemas.microsoft.com/office/powerpoint/2010/main" val="133216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756A6BA8-1F61-4DD5-86E4-C90DD56D36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70EF7731-4095-456E-ADF6-0BA30808AE08}"/>
              </a:ext>
            </a:extLst>
          </p:cNvPr>
          <p:cNvSpPr>
            <a:spLocks noGrp="1" noChangeArrowheads="1"/>
          </p:cNvSpPr>
          <p:nvPr>
            <p:ph type="title"/>
          </p:nvPr>
        </p:nvSpPr>
        <p:spPr bwMode="auto">
          <a:xfrm>
            <a:off x="177800" y="117475"/>
            <a:ext cx="114681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8" name="Text Placeholder 2">
            <a:extLst>
              <a:ext uri="{FF2B5EF4-FFF2-40B4-BE49-F238E27FC236}">
                <a16:creationId xmlns:a16="http://schemas.microsoft.com/office/drawing/2014/main" id="{1CE9A6D9-D429-42EB-AF52-CC49297A8A20}"/>
              </a:ext>
            </a:extLst>
          </p:cNvPr>
          <p:cNvSpPr>
            <a:spLocks noGrp="1" noChangeArrowheads="1"/>
          </p:cNvSpPr>
          <p:nvPr>
            <p:ph type="body" idx="1"/>
          </p:nvPr>
        </p:nvSpPr>
        <p:spPr bwMode="auto">
          <a:xfrm>
            <a:off x="592138" y="822325"/>
            <a:ext cx="11053762"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a:t>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6" name="Slide Number Placeholder 5">
            <a:extLst>
              <a:ext uri="{FF2B5EF4-FFF2-40B4-BE49-F238E27FC236}">
                <a16:creationId xmlns:a16="http://schemas.microsoft.com/office/drawing/2014/main" id="{6E8460EF-1E1C-4B2D-9DE6-149CE36C24DD}"/>
              </a:ext>
            </a:extLst>
          </p:cNvPr>
          <p:cNvSpPr>
            <a:spLocks noGrp="1"/>
          </p:cNvSpPr>
          <p:nvPr>
            <p:ph type="sldNum" sz="quarter" idx="4"/>
          </p:nvPr>
        </p:nvSpPr>
        <p:spPr>
          <a:xfrm>
            <a:off x="220663" y="6413500"/>
            <a:ext cx="4635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A1EC3CB-15DF-4179-9378-542D0DD9E956}"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3707" r:id="rId1"/>
    <p:sldLayoutId id="2147483702" r:id="rId2"/>
    <p:sldLayoutId id="2147483708" r:id="rId3"/>
    <p:sldLayoutId id="2147483709" r:id="rId4"/>
    <p:sldLayoutId id="2147483703" r:id="rId5"/>
    <p:sldLayoutId id="2147483704" r:id="rId6"/>
    <p:sldLayoutId id="2147483705" r:id="rId7"/>
    <p:sldLayoutId id="2147483706" r:id="rId8"/>
    <p:sldLayoutId id="2147483710" r:id="rId9"/>
    <p:sldLayoutId id="2147483711" r:id="rId10"/>
    <p:sldLayoutId id="2147483712" r:id="rId11"/>
    <p:sldLayoutId id="2147483713" r:id="rId12"/>
  </p:sldLayoutIdLst>
  <p:hf hdr="0" ftr="0" dt="0"/>
  <p:txStyles>
    <p:titleStyle>
      <a:lvl1pPr algn="l" rtl="0" eaLnBrk="1" fontAlgn="base" hangingPunct="1">
        <a:lnSpc>
          <a:spcPct val="90000"/>
        </a:lnSpc>
        <a:spcBef>
          <a:spcPct val="0"/>
        </a:spcBef>
        <a:spcAft>
          <a:spcPct val="0"/>
        </a:spcAft>
        <a:defRPr sz="3200" kern="1200">
          <a:solidFill>
            <a:srgbClr val="000000"/>
          </a:solidFill>
          <a:latin typeface="+mj-lt"/>
          <a:ea typeface="+mj-ea"/>
          <a:cs typeface="+mj-cs"/>
        </a:defRPr>
      </a:lvl1pPr>
      <a:lvl2pPr algn="l" rtl="0" eaLnBrk="1" fontAlgn="base" hangingPunct="1">
        <a:lnSpc>
          <a:spcPct val="90000"/>
        </a:lnSpc>
        <a:spcBef>
          <a:spcPct val="0"/>
        </a:spcBef>
        <a:spcAft>
          <a:spcPct val="0"/>
        </a:spcAft>
        <a:defRPr sz="3200">
          <a:solidFill>
            <a:srgbClr val="000000"/>
          </a:solidFill>
          <a:latin typeface="Source Sans Pro" panose="020B0503030403020204" pitchFamily="34" charset="0"/>
        </a:defRPr>
      </a:lvl2pPr>
      <a:lvl3pPr algn="l" rtl="0" eaLnBrk="1" fontAlgn="base" hangingPunct="1">
        <a:lnSpc>
          <a:spcPct val="90000"/>
        </a:lnSpc>
        <a:spcBef>
          <a:spcPct val="0"/>
        </a:spcBef>
        <a:spcAft>
          <a:spcPct val="0"/>
        </a:spcAft>
        <a:defRPr sz="3200">
          <a:solidFill>
            <a:srgbClr val="000000"/>
          </a:solidFill>
          <a:latin typeface="Source Sans Pro" panose="020B0503030403020204" pitchFamily="34" charset="0"/>
        </a:defRPr>
      </a:lvl3pPr>
      <a:lvl4pPr algn="l" rtl="0" eaLnBrk="1" fontAlgn="base" hangingPunct="1">
        <a:lnSpc>
          <a:spcPct val="90000"/>
        </a:lnSpc>
        <a:spcBef>
          <a:spcPct val="0"/>
        </a:spcBef>
        <a:spcAft>
          <a:spcPct val="0"/>
        </a:spcAft>
        <a:defRPr sz="3200">
          <a:solidFill>
            <a:srgbClr val="000000"/>
          </a:solidFill>
          <a:latin typeface="Source Sans Pro" panose="020B0503030403020204" pitchFamily="34" charset="0"/>
        </a:defRPr>
      </a:lvl4pPr>
      <a:lvl5pPr algn="l" rtl="0" eaLnBrk="1" fontAlgn="base" hangingPunct="1">
        <a:lnSpc>
          <a:spcPct val="90000"/>
        </a:lnSpc>
        <a:spcBef>
          <a:spcPct val="0"/>
        </a:spcBef>
        <a:spcAft>
          <a:spcPct val="0"/>
        </a:spcAft>
        <a:defRPr sz="3200">
          <a:solidFill>
            <a:srgbClr val="000000"/>
          </a:solidFill>
          <a:latin typeface="Source Sans Pro" panose="020B0503030403020204" pitchFamily="34" charset="0"/>
        </a:defRPr>
      </a:lvl5pPr>
      <a:lvl6pPr marL="457200" algn="l" rtl="0" eaLnBrk="1" fontAlgn="base" hangingPunct="1">
        <a:lnSpc>
          <a:spcPct val="90000"/>
        </a:lnSpc>
        <a:spcBef>
          <a:spcPct val="0"/>
        </a:spcBef>
        <a:spcAft>
          <a:spcPct val="0"/>
        </a:spcAft>
        <a:defRPr sz="4400">
          <a:solidFill>
            <a:schemeClr val="tx1"/>
          </a:solidFill>
          <a:latin typeface="Source Sans Pro" panose="020B0503030403020204" pitchFamily="34" charset="0"/>
        </a:defRPr>
      </a:lvl6pPr>
      <a:lvl7pPr marL="914400" algn="l" rtl="0" eaLnBrk="1" fontAlgn="base" hangingPunct="1">
        <a:lnSpc>
          <a:spcPct val="90000"/>
        </a:lnSpc>
        <a:spcBef>
          <a:spcPct val="0"/>
        </a:spcBef>
        <a:spcAft>
          <a:spcPct val="0"/>
        </a:spcAft>
        <a:defRPr sz="4400">
          <a:solidFill>
            <a:schemeClr val="tx1"/>
          </a:solidFill>
          <a:latin typeface="Source Sans Pro" panose="020B0503030403020204" pitchFamily="34" charset="0"/>
        </a:defRPr>
      </a:lvl7pPr>
      <a:lvl8pPr marL="1371600" algn="l" rtl="0" eaLnBrk="1" fontAlgn="base" hangingPunct="1">
        <a:lnSpc>
          <a:spcPct val="90000"/>
        </a:lnSpc>
        <a:spcBef>
          <a:spcPct val="0"/>
        </a:spcBef>
        <a:spcAft>
          <a:spcPct val="0"/>
        </a:spcAft>
        <a:defRPr sz="4400">
          <a:solidFill>
            <a:schemeClr val="tx1"/>
          </a:solidFill>
          <a:latin typeface="Source Sans Pro" panose="020B0503030403020204" pitchFamily="34" charset="0"/>
        </a:defRPr>
      </a:lvl8pPr>
      <a:lvl9pPr marL="1828800" algn="l" rtl="0" eaLnBrk="1" fontAlgn="base" hangingPunct="1">
        <a:lnSpc>
          <a:spcPct val="90000"/>
        </a:lnSpc>
        <a:spcBef>
          <a:spcPct val="0"/>
        </a:spcBef>
        <a:spcAft>
          <a:spcPct val="0"/>
        </a:spcAft>
        <a:defRPr sz="4400">
          <a:solidFill>
            <a:schemeClr val="tx1"/>
          </a:solidFill>
          <a:latin typeface="Source Sans Pro" panose="020B0503030403020204" pitchFamily="34" charset="0"/>
        </a:defRPr>
      </a:lvl9pPr>
    </p:titleStyle>
    <p:bodyStyle>
      <a:lvl1pPr marL="228600" indent="-228600" algn="l" rtl="0" eaLnBrk="1" fontAlgn="base" hangingPunct="1">
        <a:lnSpc>
          <a:spcPct val="90000"/>
        </a:lnSpc>
        <a:spcBef>
          <a:spcPts val="1000"/>
        </a:spcBef>
        <a:spcAft>
          <a:spcPct val="0"/>
        </a:spcAft>
        <a:buSzPct val="80000"/>
        <a:buBlip>
          <a:blip r:embed="rId15"/>
        </a:buBlip>
        <a:defRPr sz="2800"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vl2pPr marL="685800" indent="-228600" algn="l" rtl="0" eaLnBrk="1" fontAlgn="base" hangingPunct="1">
        <a:lnSpc>
          <a:spcPct val="90000"/>
        </a:lnSpc>
        <a:spcBef>
          <a:spcPts val="500"/>
        </a:spcBef>
        <a:spcAft>
          <a:spcPct val="0"/>
        </a:spcAft>
        <a:buSzPct val="80000"/>
        <a:buFont typeface="Wingdings" panose="05000000000000000000" pitchFamily="2" charset="2"/>
        <a:buChar char="§"/>
        <a:defRPr sz="2400"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143000" indent="-228600" algn="l" rtl="0" eaLnBrk="1" fontAlgn="base" hangingPunct="1">
        <a:lnSpc>
          <a:spcPct val="90000"/>
        </a:lnSpc>
        <a:spcBef>
          <a:spcPts val="500"/>
        </a:spcBef>
        <a:spcAft>
          <a:spcPct val="0"/>
        </a:spcAft>
        <a:buSzPct val="80000"/>
        <a:buFont typeface="Wingdings" panose="05000000000000000000" pitchFamily="2" charset="2"/>
        <a:buChar char="§"/>
        <a:defRPr sz="2000"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1600200" indent="-228600" algn="l" rtl="0" eaLnBrk="1" fontAlgn="base" hangingPunct="1">
        <a:lnSpc>
          <a:spcPct val="90000"/>
        </a:lnSpc>
        <a:spcBef>
          <a:spcPts val="500"/>
        </a:spcBef>
        <a:spcAft>
          <a:spcPct val="0"/>
        </a:spcAft>
        <a:buSzPct val="80000"/>
        <a:buFont typeface="Wingdings" panose="05000000000000000000" pitchFamily="2" charset="2"/>
        <a:buChar char="§"/>
        <a:defRPr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057400" indent="-228600" algn="l" rtl="0" eaLnBrk="1" fontAlgn="base" hangingPunct="1">
        <a:lnSpc>
          <a:spcPct val="90000"/>
        </a:lnSpc>
        <a:spcBef>
          <a:spcPts val="500"/>
        </a:spcBef>
        <a:spcAft>
          <a:spcPct val="0"/>
        </a:spcAft>
        <a:buSzPct val="80000"/>
        <a:buFont typeface="Wingdings" panose="05000000000000000000" pitchFamily="2" charset="2"/>
        <a:buChar char="§"/>
        <a:defRPr kern="1200">
          <a:solidFill>
            <a:srgbClr val="00000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escat@strate.co.za" TargetMode="External"/><Relationship Id="rId2" Type="http://schemas.openxmlformats.org/officeDocument/2006/relationships/hyperlink" Target="mailto:margaretm@strate.co.z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C559-3D74-4D07-8447-5E4542336DA3}"/>
              </a:ext>
            </a:extLst>
          </p:cNvPr>
          <p:cNvSpPr>
            <a:spLocks noGrp="1"/>
          </p:cNvSpPr>
          <p:nvPr>
            <p:ph type="ctrTitle"/>
          </p:nvPr>
        </p:nvSpPr>
        <p:spPr>
          <a:xfrm>
            <a:off x="4533900" y="4312095"/>
            <a:ext cx="7180776" cy="1431781"/>
          </a:xfrm>
        </p:spPr>
        <p:txBody>
          <a:bodyPr/>
          <a:lstStyle/>
          <a:p>
            <a:r>
              <a:rPr lang="es-ES_tradnl" sz="4000" dirty="0"/>
              <a:t>Discusión de EVENTOS </a:t>
            </a:r>
            <a:br>
              <a:rPr lang="es-ES_tradnl" sz="4000" dirty="0"/>
            </a:br>
            <a:r>
              <a:rPr lang="es-ES_tradnl" sz="4000" dirty="0"/>
              <a:t>Corporativos de ACSDA</a:t>
            </a:r>
            <a:br>
              <a:rPr lang="es-ES_tradnl" sz="4000" dirty="0"/>
            </a:br>
            <a:br>
              <a:rPr lang="es-ES_tradnl" sz="4000" dirty="0"/>
            </a:br>
            <a:r>
              <a:rPr lang="es-ES_tradnl" sz="4000" dirty="0"/>
              <a:t>Gestión de complejidades en eventos corporativos</a:t>
            </a:r>
          </a:p>
        </p:txBody>
      </p:sp>
      <p:sp>
        <p:nvSpPr>
          <p:cNvPr id="3" name="Subtitle 2">
            <a:extLst>
              <a:ext uri="{FF2B5EF4-FFF2-40B4-BE49-F238E27FC236}">
                <a16:creationId xmlns:a16="http://schemas.microsoft.com/office/drawing/2014/main" id="{6F49C0A5-138A-4BA4-A6BB-94E5E3A5C45F}"/>
              </a:ext>
            </a:extLst>
          </p:cNvPr>
          <p:cNvSpPr>
            <a:spLocks noGrp="1"/>
          </p:cNvSpPr>
          <p:nvPr>
            <p:ph type="subTitle" idx="1"/>
          </p:nvPr>
        </p:nvSpPr>
        <p:spPr/>
        <p:txBody>
          <a:bodyPr/>
          <a:lstStyle/>
          <a:p>
            <a:r>
              <a:rPr lang="es-ES_tradnl" dirty="0"/>
              <a:t>Febrero 2022
</a:t>
            </a:r>
          </a:p>
        </p:txBody>
      </p:sp>
    </p:spTree>
    <p:extLst>
      <p:ext uri="{BB962C8B-B14F-4D97-AF65-F5344CB8AC3E}">
        <p14:creationId xmlns:p14="http://schemas.microsoft.com/office/powerpoint/2010/main" val="1739412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EFED-D415-4D39-8AD4-0A39678164EF}"/>
              </a:ext>
            </a:extLst>
          </p:cNvPr>
          <p:cNvSpPr>
            <a:spLocks noGrp="1"/>
          </p:cNvSpPr>
          <p:nvPr>
            <p:ph type="title"/>
          </p:nvPr>
        </p:nvSpPr>
        <p:spPr/>
        <p:txBody>
          <a:bodyPr/>
          <a:lstStyle/>
          <a:p>
            <a:r>
              <a:rPr lang="es-ES_tradnl" dirty="0"/>
              <a:t>Reto # 7</a:t>
            </a:r>
          </a:p>
        </p:txBody>
      </p:sp>
      <p:sp>
        <p:nvSpPr>
          <p:cNvPr id="3" name="Content Placeholder 2">
            <a:extLst>
              <a:ext uri="{FF2B5EF4-FFF2-40B4-BE49-F238E27FC236}">
                <a16:creationId xmlns:a16="http://schemas.microsoft.com/office/drawing/2014/main" id="{456CEE44-6B6F-40E2-9AB0-89AF95F1522B}"/>
              </a:ext>
            </a:extLst>
          </p:cNvPr>
          <p:cNvSpPr>
            <a:spLocks noGrp="1"/>
          </p:cNvSpPr>
          <p:nvPr>
            <p:ph idx="1"/>
          </p:nvPr>
        </p:nvSpPr>
        <p:spPr/>
        <p:txBody>
          <a:bodyPr/>
          <a:lstStyle/>
          <a:p>
            <a:pPr marL="0" indent="0">
              <a:lnSpc>
                <a:spcPct val="100000"/>
              </a:lnSpc>
              <a:spcBef>
                <a:spcPts val="0"/>
              </a:spcBef>
              <a:buNone/>
            </a:pPr>
            <a:r>
              <a:rPr lang="es-ES_tradnl" sz="2000" dirty="0">
                <a:latin typeface="Calibri" panose="020F0502020204030204" pitchFamily="34" charset="0"/>
                <a:cs typeface="Calibri" panose="020F0502020204030204" pitchFamily="34" charset="0"/>
              </a:rPr>
              <a:t>El emisor se retira de la Bolsa y desea emitir certificados o declaraciones de participaciones y mantener un registro de estos accionistas. El proceso actual es que se crea un evento de exclusión de la lista (DLS) en el sistema CSD. Las notificaciones se envían MT564 NEW/COMP/REPE y luego se completan ya que el CSD no distribuye derechos en formato certificado. El Emisor requiere una hoja de cálculo de aceptación y esta hoja de cálculo debe reflejar los detalles de los accionistas para que puedan crear el registro aproximadamente 25 columnas se completan con el detalle de los accionistas.
</a:t>
            </a:r>
          </a:p>
          <a:p>
            <a:pPr marL="0" indent="0">
              <a:lnSpc>
                <a:spcPct val="100000"/>
              </a:lnSpc>
              <a:spcBef>
                <a:spcPts val="0"/>
              </a:spcBef>
              <a:buNone/>
            </a:pPr>
            <a:r>
              <a:rPr lang="es-ES_tradnl" sz="2000" dirty="0">
                <a:latin typeface="Calibri" panose="020F0502020204030204" pitchFamily="34" charset="0"/>
                <a:cs typeface="Calibri" panose="020F0502020204030204" pitchFamily="34" charset="0"/>
              </a:rPr>
              <a:t>Lo que estamos resolviendo es:</a:t>
            </a:r>
          </a:p>
          <a:p>
            <a:pPr>
              <a:lnSpc>
                <a:spcPct val="100000"/>
              </a:lnSpc>
              <a:spcBef>
                <a:spcPts val="0"/>
              </a:spcBef>
            </a:pPr>
            <a:endParaRPr lang="es-ES_tradnl" sz="2000" dirty="0">
              <a:latin typeface="Calibri" panose="020F0502020204030204" pitchFamily="34" charset="0"/>
              <a:cs typeface="Calibri" panose="020F0502020204030204" pitchFamily="34" charset="0"/>
            </a:endParaRPr>
          </a:p>
          <a:p>
            <a:pPr marL="457200" indent="-457200">
              <a:lnSpc>
                <a:spcPct val="100000"/>
              </a:lnSpc>
              <a:spcBef>
                <a:spcPts val="0"/>
              </a:spcBef>
              <a:buAutoNum type="alphaLcPeriod"/>
            </a:pPr>
            <a:r>
              <a:rPr lang="es-ES_tradnl" sz="2000" dirty="0">
                <a:latin typeface="Calibri" panose="020F0502020204030204" pitchFamily="34" charset="0"/>
                <a:cs typeface="Calibri" panose="020F0502020204030204" pitchFamily="34" charset="0"/>
              </a:rPr>
              <a:t>Posibilidad de eliminar los valores en el antiguo ISIN (valor base) en el mismo evento sin tener que procesar derechos en formato certificado
Eliminación de los requisitos de hojas de cálculo</a:t>
            </a:r>
          </a:p>
          <a:p>
            <a:pPr marL="0" indent="0">
              <a:lnSpc>
                <a:spcPct val="100000"/>
              </a:lnSpc>
              <a:spcBef>
                <a:spcPts val="0"/>
              </a:spcBef>
              <a:buNone/>
            </a:pPr>
            <a:endParaRPr lang="es-ES_tradnl"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es-ES_tradnl" sz="2000" dirty="0">
                <a:latin typeface="Calibri" panose="020F0502020204030204" pitchFamily="34" charset="0"/>
                <a:cs typeface="Calibri" panose="020F0502020204030204" pitchFamily="34" charset="0"/>
              </a:rPr>
              <a:t>¿Son los mismos problemas bajo las experiencias de Desafío # 6 y Desafío # 7 en su mercado y cómo maneja su CSD estas complejidades?
</a:t>
            </a:r>
          </a:p>
          <a:p>
            <a:pPr marL="0" indent="0">
              <a:lnSpc>
                <a:spcPct val="100000"/>
              </a:lnSpc>
              <a:spcBef>
                <a:spcPts val="0"/>
              </a:spcBef>
              <a:buNone/>
            </a:pPr>
            <a:endParaRPr lang="es-ES_tradnl"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s-ES_tradnl"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s-ES_tradnl"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s-ES_tradnl" dirty="0"/>
          </a:p>
        </p:txBody>
      </p:sp>
      <p:sp>
        <p:nvSpPr>
          <p:cNvPr id="4" name="Slide Number Placeholder 3">
            <a:extLst>
              <a:ext uri="{FF2B5EF4-FFF2-40B4-BE49-F238E27FC236}">
                <a16:creationId xmlns:a16="http://schemas.microsoft.com/office/drawing/2014/main" id="{9C920C8C-645E-4472-B9AE-824ECFD355D5}"/>
              </a:ext>
            </a:extLst>
          </p:cNvPr>
          <p:cNvSpPr>
            <a:spLocks noGrp="1"/>
          </p:cNvSpPr>
          <p:nvPr>
            <p:ph type="sldNum" sz="quarter" idx="10"/>
          </p:nvPr>
        </p:nvSpPr>
        <p:spPr/>
        <p:txBody>
          <a:bodyPr/>
          <a:lstStyle/>
          <a:p>
            <a:pPr>
              <a:defRPr/>
            </a:pPr>
            <a:fld id="{82444080-4317-43AD-9D14-EAD04406EA7B}" type="slidenum">
              <a:rPr lang="es-ES_tradnl" smtClean="0"/>
              <a:pPr>
                <a:defRPr/>
              </a:pPr>
              <a:t>10</a:t>
            </a:fld>
            <a:endParaRPr lang="es-ES_tradnl" dirty="0"/>
          </a:p>
        </p:txBody>
      </p:sp>
    </p:spTree>
    <p:extLst>
      <p:ext uri="{BB962C8B-B14F-4D97-AF65-F5344CB8AC3E}">
        <p14:creationId xmlns:p14="http://schemas.microsoft.com/office/powerpoint/2010/main" val="317395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5F74-A12F-4D0A-B834-768374531EE2}"/>
              </a:ext>
            </a:extLst>
          </p:cNvPr>
          <p:cNvSpPr>
            <a:spLocks noGrp="1"/>
          </p:cNvSpPr>
          <p:nvPr>
            <p:ph type="title"/>
          </p:nvPr>
        </p:nvSpPr>
        <p:spPr/>
        <p:txBody>
          <a:bodyPr/>
          <a:lstStyle/>
          <a:p>
            <a:r>
              <a:rPr lang="es-ES_tradnl" dirty="0"/>
              <a:t>Reto # 8
</a:t>
            </a:r>
          </a:p>
        </p:txBody>
      </p:sp>
      <p:sp>
        <p:nvSpPr>
          <p:cNvPr id="3" name="Content Placeholder 2">
            <a:extLst>
              <a:ext uri="{FF2B5EF4-FFF2-40B4-BE49-F238E27FC236}">
                <a16:creationId xmlns:a16="http://schemas.microsoft.com/office/drawing/2014/main" id="{A8336153-09CA-45CA-A56B-0EC750EA212C}"/>
              </a:ext>
            </a:extLst>
          </p:cNvPr>
          <p:cNvSpPr>
            <a:spLocks noGrp="1"/>
          </p:cNvSpPr>
          <p:nvPr>
            <p:ph idx="1"/>
          </p:nvPr>
        </p:nvSpPr>
        <p:spPr/>
        <p:txBody>
          <a:bodyPr/>
          <a:lstStyle/>
          <a:p>
            <a:pPr marL="0" indent="0">
              <a:buNone/>
            </a:pPr>
            <a:r>
              <a:rPr lang="es-ES_tradnl" sz="2000" dirty="0" err="1">
                <a:latin typeface="Calibri" panose="020F0502020204030204" pitchFamily="34" charset="0"/>
                <a:cs typeface="Calibri" panose="020F0502020204030204" pitchFamily="34" charset="0"/>
              </a:rPr>
              <a:t>Strate</a:t>
            </a:r>
            <a:r>
              <a:rPr lang="es-ES_tradnl" sz="2000" dirty="0">
                <a:latin typeface="Calibri" panose="020F0502020204030204" pitchFamily="34" charset="0"/>
                <a:cs typeface="Calibri" panose="020F0502020204030204" pitchFamily="34" charset="0"/>
              </a:rPr>
              <a:t> procesa las reservas manuales mediante las cuales el Agente Emisor proporciona instrucciones de asignación a </a:t>
            </a:r>
            <a:r>
              <a:rPr lang="es-ES_tradnl" sz="2000" dirty="0" err="1">
                <a:latin typeface="Calibri" panose="020F0502020204030204" pitchFamily="34" charset="0"/>
                <a:cs typeface="Calibri" panose="020F0502020204030204" pitchFamily="34" charset="0"/>
              </a:rPr>
              <a:t>Strate</a:t>
            </a:r>
            <a:r>
              <a:rPr lang="es-ES_tradnl" sz="2000" dirty="0">
                <a:latin typeface="Calibri" panose="020F0502020204030204" pitchFamily="34" charset="0"/>
                <a:cs typeface="Calibri" panose="020F0502020204030204" pitchFamily="34" charset="0"/>
              </a:rPr>
              <a:t> para el aumento o la disminución de la/s cuenta/s central/es de valores de los Participantes del DCV. Esto surge debido, por ejemplo, a colocaciones privadas, recompras de acciones, problemas específicos, opciones de acciones de los empleados si las acciones se han adquirido y deben emitirse a los accionistas. Estas asignaciones dan como resultado que la cuenta central de valores se ajuste instantáneamente si la fecha de liquidación es el mismo día o el comienzo del día en la fecha de liquidación si se trata de una reserva previa. El proceso es manual ya que las instrucciones se reciben por correo electrónico y deben capturarse en el sistema. A continuación, se envía un correo electrónico de confirmación a los participantes del CSD afectados para informarles del ajuste que se ha realizado para que también se ajusten de su lado según las instrucciones. El desafío por parte de los participantes de CSD es que es posible que no tengan una instrucción de su cliente para que sigan adelante con el ajuste, lo que los lleva a estar fuera de balance con </a:t>
            </a:r>
            <a:r>
              <a:rPr lang="es-ES_tradnl" sz="2000" dirty="0" err="1">
                <a:latin typeface="Calibri" panose="020F0502020204030204" pitchFamily="34" charset="0"/>
                <a:cs typeface="Calibri" panose="020F0502020204030204" pitchFamily="34" charset="0"/>
              </a:rPr>
              <a:t>Strate</a:t>
            </a:r>
            <a:r>
              <a:rPr lang="es-ES_tradnl" sz="2000" dirty="0">
                <a:latin typeface="Calibri" panose="020F0502020204030204" pitchFamily="34" charset="0"/>
                <a:cs typeface="Calibri" panose="020F0502020204030204" pitchFamily="34" charset="0"/>
              </a:rPr>
              <a:t>. En algunos casos, si se trata de una disminución, el cliente puede no tener suficientes valores con su participante o corredor para que se realice una disminución, lo que también resulta en un desbalance. Tenemos una solución para el uso de la robótica, pero es parcialmente manual y no elimina los problemas que tienen los participantes de CSD cuando no tienen instrucciones o cuando el cliente no tiene valores suficientes.</a:t>
            </a:r>
          </a:p>
          <a:p>
            <a:pPr marL="0" indent="0">
              <a:buNone/>
            </a:pPr>
            <a:r>
              <a:rPr lang="es-ES_tradnl" sz="2000" dirty="0">
                <a:latin typeface="Calibri" panose="020F0502020204030204" pitchFamily="34" charset="0"/>
                <a:cs typeface="Calibri" panose="020F0502020204030204" pitchFamily="34" charset="0"/>
              </a:rPr>
              <a:t>a. ¿Procesa reservas o asignaciones manuales y, de ser así, cómo se procesan estas reservas en su mercado?</a:t>
            </a:r>
          </a:p>
        </p:txBody>
      </p:sp>
      <p:sp>
        <p:nvSpPr>
          <p:cNvPr id="4" name="Slide Number Placeholder 3">
            <a:extLst>
              <a:ext uri="{FF2B5EF4-FFF2-40B4-BE49-F238E27FC236}">
                <a16:creationId xmlns:a16="http://schemas.microsoft.com/office/drawing/2014/main" id="{43B46896-06A1-473A-A728-83DB74E649E1}"/>
              </a:ext>
            </a:extLst>
          </p:cNvPr>
          <p:cNvSpPr>
            <a:spLocks noGrp="1"/>
          </p:cNvSpPr>
          <p:nvPr>
            <p:ph type="sldNum" sz="quarter" idx="10"/>
          </p:nvPr>
        </p:nvSpPr>
        <p:spPr/>
        <p:txBody>
          <a:bodyPr/>
          <a:lstStyle/>
          <a:p>
            <a:pPr>
              <a:defRPr/>
            </a:pPr>
            <a:fld id="{82444080-4317-43AD-9D14-EAD04406EA7B}" type="slidenum">
              <a:rPr lang="es-ES_tradnl" smtClean="0"/>
              <a:pPr>
                <a:defRPr/>
              </a:pPr>
              <a:t>11</a:t>
            </a:fld>
            <a:endParaRPr lang="es-ES_tradnl" dirty="0"/>
          </a:p>
        </p:txBody>
      </p:sp>
    </p:spTree>
    <p:extLst>
      <p:ext uri="{BB962C8B-B14F-4D97-AF65-F5344CB8AC3E}">
        <p14:creationId xmlns:p14="http://schemas.microsoft.com/office/powerpoint/2010/main" val="283532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7A9A-06AA-4D0A-A7C9-CAA55036EBAB}"/>
              </a:ext>
            </a:extLst>
          </p:cNvPr>
          <p:cNvSpPr>
            <a:spLocks noGrp="1"/>
          </p:cNvSpPr>
          <p:nvPr>
            <p:ph type="title"/>
          </p:nvPr>
        </p:nvSpPr>
        <p:spPr/>
        <p:txBody>
          <a:bodyPr/>
          <a:lstStyle/>
          <a:p>
            <a:r>
              <a:rPr lang="es-ES_tradnl" dirty="0"/>
              <a:t>Reto # 9
</a:t>
            </a:r>
          </a:p>
        </p:txBody>
      </p:sp>
      <p:sp>
        <p:nvSpPr>
          <p:cNvPr id="3" name="Content Placeholder 2">
            <a:extLst>
              <a:ext uri="{FF2B5EF4-FFF2-40B4-BE49-F238E27FC236}">
                <a16:creationId xmlns:a16="http://schemas.microsoft.com/office/drawing/2014/main" id="{E91F5C24-BC4A-4476-9D9C-946FCF9FCEDC}"/>
              </a:ext>
            </a:extLst>
          </p:cNvPr>
          <p:cNvSpPr>
            <a:spLocks noGrp="1"/>
          </p:cNvSpPr>
          <p:nvPr>
            <p:ph idx="1"/>
          </p:nvPr>
        </p:nvSpPr>
        <p:spPr/>
        <p:txBody>
          <a:bodyPr/>
          <a:lstStyle/>
          <a:p>
            <a:pPr marL="0" indent="0">
              <a:buNone/>
            </a:pPr>
            <a:r>
              <a:rPr lang="es-ES_tradnl" sz="2000" dirty="0">
                <a:latin typeface="Calibri" panose="020F0502020204030204" pitchFamily="34" charset="0"/>
                <a:cs typeface="Calibri" panose="020F0502020204030204" pitchFamily="34" charset="0"/>
              </a:rPr>
              <a:t>En las reuniones anuales/generales/del Tribunal, los accionistas solicitan que se emitan cartas de representación (LOR). El proceso es manual, ya que requiere la escritura de los LOR y deben estar firmados por signatarios </a:t>
            </a:r>
            <a:r>
              <a:rPr lang="es-ES_tradnl" sz="2000">
                <a:latin typeface="Calibri" panose="020F0502020204030204" pitchFamily="34" charset="0"/>
                <a:cs typeface="Calibri" panose="020F0502020204030204" pitchFamily="34" charset="0"/>
              </a:rPr>
              <a:t>autorizados.</a:t>
            </a:r>
            <a:endParaRPr lang="es-ES_tradnl" sz="2000" dirty="0">
              <a:latin typeface="Calibri" panose="020F0502020204030204" pitchFamily="34" charset="0"/>
              <a:cs typeface="Calibri" panose="020F0502020204030204" pitchFamily="34" charset="0"/>
            </a:endParaRPr>
          </a:p>
          <a:p>
            <a:pPr marL="0" indent="0">
              <a:buNone/>
            </a:pPr>
            <a:endParaRPr lang="es-ES_tradnl" sz="2000" dirty="0">
              <a:latin typeface="Calibri" panose="020F0502020204030204" pitchFamily="34" charset="0"/>
              <a:cs typeface="Calibri" panose="020F0502020204030204" pitchFamily="34" charset="0"/>
            </a:endParaRPr>
          </a:p>
          <a:p>
            <a:pPr marL="0" indent="0">
              <a:buNone/>
            </a:pPr>
            <a:r>
              <a:rPr lang="es-ES_tradnl" sz="2000" dirty="0">
                <a:latin typeface="Calibri" panose="020F0502020204030204" pitchFamily="34" charset="0"/>
                <a:cs typeface="Calibri" panose="020F0502020204030204" pitchFamily="34" charset="0"/>
              </a:rPr>
              <a:t>En algunos casos, los Emisores solicitan la divulgación de los beneficiarios reales que habrán votado en contra de resoluciones específicas. Esta solicitud se proporciona con membrete de la empresa y se envía a los participantes de CSD para revelar las identidades de los accionistas para interactuar con ellos.
</a:t>
            </a:r>
          </a:p>
          <a:p>
            <a:pPr marL="514350" indent="-514350">
              <a:buAutoNum type="alphaLcPeriod"/>
            </a:pPr>
            <a:r>
              <a:rPr lang="es-ES_tradnl" sz="2000" dirty="0">
                <a:latin typeface="Calibri" panose="020F0502020204030204" pitchFamily="34" charset="0"/>
                <a:cs typeface="Calibri" panose="020F0502020204030204" pitchFamily="34" charset="0"/>
              </a:rPr>
              <a:t>¿Cómo se procesan las Cartas de Representación?
¿Cómo se manejan las divulgaciones de las instrucciones de votación de los beneficiarios reales? </a:t>
            </a:r>
          </a:p>
        </p:txBody>
      </p:sp>
      <p:sp>
        <p:nvSpPr>
          <p:cNvPr id="4" name="Slide Number Placeholder 3">
            <a:extLst>
              <a:ext uri="{FF2B5EF4-FFF2-40B4-BE49-F238E27FC236}">
                <a16:creationId xmlns:a16="http://schemas.microsoft.com/office/drawing/2014/main" id="{E891ED03-349B-4D45-B1B2-F28DD4EE6252}"/>
              </a:ext>
            </a:extLst>
          </p:cNvPr>
          <p:cNvSpPr>
            <a:spLocks noGrp="1"/>
          </p:cNvSpPr>
          <p:nvPr>
            <p:ph type="sldNum" sz="quarter" idx="10"/>
          </p:nvPr>
        </p:nvSpPr>
        <p:spPr/>
        <p:txBody>
          <a:bodyPr/>
          <a:lstStyle/>
          <a:p>
            <a:pPr>
              <a:defRPr/>
            </a:pPr>
            <a:fld id="{82444080-4317-43AD-9D14-EAD04406EA7B}" type="slidenum">
              <a:rPr lang="es-ES_tradnl" smtClean="0"/>
              <a:pPr>
                <a:defRPr/>
              </a:pPr>
              <a:t>12</a:t>
            </a:fld>
            <a:endParaRPr lang="es-ES_tradnl" dirty="0"/>
          </a:p>
        </p:txBody>
      </p:sp>
    </p:spTree>
    <p:extLst>
      <p:ext uri="{BB962C8B-B14F-4D97-AF65-F5344CB8AC3E}">
        <p14:creationId xmlns:p14="http://schemas.microsoft.com/office/powerpoint/2010/main" val="326366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A77B2C-4863-41BC-A36E-6846864654B5}"/>
              </a:ext>
            </a:extLst>
          </p:cNvPr>
          <p:cNvSpPr>
            <a:spLocks noGrp="1"/>
          </p:cNvSpPr>
          <p:nvPr>
            <p:ph type="sldNum" sz="quarter" idx="4294967295"/>
          </p:nvPr>
        </p:nvSpPr>
        <p:spPr>
          <a:xfrm>
            <a:off x="0" y="6413500"/>
            <a:ext cx="463550" cy="365125"/>
          </a:xfrm>
        </p:spPr>
        <p:txBody>
          <a:bodyPr/>
          <a:lstStyle/>
          <a:p>
            <a:pPr>
              <a:defRPr/>
            </a:pPr>
            <a:fld id="{82444080-4317-43AD-9D14-EAD04406EA7B}" type="slidenum">
              <a:rPr lang="en-ZA" smtClean="0"/>
              <a:pPr>
                <a:defRPr/>
              </a:pPr>
              <a:t>13</a:t>
            </a:fld>
            <a:endParaRPr lang="en-ZA"/>
          </a:p>
        </p:txBody>
      </p:sp>
      <p:sp>
        <p:nvSpPr>
          <p:cNvPr id="7" name="Subtitle 2">
            <a:extLst>
              <a:ext uri="{FF2B5EF4-FFF2-40B4-BE49-F238E27FC236}">
                <a16:creationId xmlns:a16="http://schemas.microsoft.com/office/drawing/2014/main" id="{C4D79D8D-8198-4A50-AC2A-20404045EE1B}"/>
              </a:ext>
            </a:extLst>
          </p:cNvPr>
          <p:cNvSpPr txBox="1">
            <a:spLocks/>
          </p:cNvSpPr>
          <p:nvPr/>
        </p:nvSpPr>
        <p:spPr bwMode="auto">
          <a:xfrm>
            <a:off x="2164366" y="1716713"/>
            <a:ext cx="6878129" cy="53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1000"/>
              </a:spcBef>
              <a:spcAft>
                <a:spcPct val="0"/>
              </a:spcAft>
              <a:buSzPct val="80000"/>
              <a:buNone/>
              <a:defRPr sz="2400" kern="1200">
                <a:solidFill>
                  <a:schemeClr val="bg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vl2pPr marL="457200" indent="0" algn="l" rtl="0" eaLnBrk="1" fontAlgn="base" hangingPunct="1">
              <a:lnSpc>
                <a:spcPct val="90000"/>
              </a:lnSpc>
              <a:spcBef>
                <a:spcPts val="500"/>
              </a:spcBef>
              <a:spcAft>
                <a:spcPct val="0"/>
              </a:spcAft>
              <a:buSzPct val="80000"/>
              <a:buFont typeface="Wingdings" panose="05000000000000000000" pitchFamily="2" charset="2"/>
              <a:buNone/>
              <a:defRPr sz="2000" kern="1200">
                <a:solidFill>
                  <a:schemeClr val="tx1">
                    <a:tint val="75000"/>
                  </a:schemeClr>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914400" indent="0" algn="l" rtl="0" eaLnBrk="1" fontAlgn="base" hangingPunct="1">
              <a:lnSpc>
                <a:spcPct val="90000"/>
              </a:lnSpc>
              <a:spcBef>
                <a:spcPts val="500"/>
              </a:spcBef>
              <a:spcAft>
                <a:spcPct val="0"/>
              </a:spcAft>
              <a:buSzPct val="80000"/>
              <a:buFont typeface="Wingdings" panose="05000000000000000000" pitchFamily="2" charset="2"/>
              <a:buNone/>
              <a:defRPr sz="1800" kern="1200">
                <a:solidFill>
                  <a:schemeClr val="tx1">
                    <a:tint val="75000"/>
                  </a:schemeClr>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1371600" indent="0" algn="l" rtl="0" eaLnBrk="1" fontAlgn="base" hangingPunct="1">
              <a:lnSpc>
                <a:spcPct val="90000"/>
              </a:lnSpc>
              <a:spcBef>
                <a:spcPts val="500"/>
              </a:spcBef>
              <a:spcAft>
                <a:spcPct val="0"/>
              </a:spcAft>
              <a:buSzPct val="80000"/>
              <a:buFont typeface="Wingdings" panose="05000000000000000000" pitchFamily="2" charset="2"/>
              <a:buNone/>
              <a:defRPr sz="1600" kern="1200">
                <a:solidFill>
                  <a:schemeClr val="tx1">
                    <a:tint val="75000"/>
                  </a:schemeClr>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1828800" indent="0" algn="l" rtl="0" eaLnBrk="1" fontAlgn="base" hangingPunct="1">
              <a:lnSpc>
                <a:spcPct val="90000"/>
              </a:lnSpc>
              <a:spcBef>
                <a:spcPts val="500"/>
              </a:spcBef>
              <a:spcAft>
                <a:spcPct val="0"/>
              </a:spcAft>
              <a:buSzPct val="80000"/>
              <a:buFont typeface="Wingdings" panose="05000000000000000000" pitchFamily="2" charset="2"/>
              <a:buNone/>
              <a:defRPr sz="1600" kern="1200">
                <a:solidFill>
                  <a:schemeClr val="tx1">
                    <a:tint val="75000"/>
                  </a:schemeClr>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Margaret-Ann Mc Rae</a:t>
            </a:r>
          </a:p>
          <a:p>
            <a:r>
              <a:rPr lang="en-US">
                <a:hlinkClick r:id="rId2"/>
              </a:rPr>
              <a:t>margaretm@strate.co.za</a:t>
            </a:r>
            <a:endParaRPr lang="en-US"/>
          </a:p>
          <a:p>
            <a:endParaRPr lang="en-US"/>
          </a:p>
          <a:p>
            <a:r>
              <a:rPr lang="en-US"/>
              <a:t>Jesca Tanyanyiwa</a:t>
            </a:r>
          </a:p>
          <a:p>
            <a:r>
              <a:rPr lang="en-US">
                <a:hlinkClick r:id="rId3"/>
              </a:rPr>
              <a:t>Jescat@strate.co.za</a:t>
            </a:r>
            <a:endParaRPr lang="en-US"/>
          </a:p>
          <a:p>
            <a:endParaRPr lang="en-ZA"/>
          </a:p>
        </p:txBody>
      </p:sp>
    </p:spTree>
    <p:extLst>
      <p:ext uri="{BB962C8B-B14F-4D97-AF65-F5344CB8AC3E}">
        <p14:creationId xmlns:p14="http://schemas.microsoft.com/office/powerpoint/2010/main" val="260656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6D25-A495-4FD8-A1C7-54882525F8EF}"/>
              </a:ext>
            </a:extLst>
          </p:cNvPr>
          <p:cNvSpPr>
            <a:spLocks noGrp="1"/>
          </p:cNvSpPr>
          <p:nvPr>
            <p:ph type="title"/>
          </p:nvPr>
        </p:nvSpPr>
        <p:spPr/>
        <p:txBody>
          <a:bodyPr/>
          <a:lstStyle/>
          <a:p>
            <a:r>
              <a:rPr lang="es-ES_tradnl" dirty="0"/>
              <a:t>Introducción
</a:t>
            </a:r>
          </a:p>
        </p:txBody>
      </p:sp>
      <p:sp>
        <p:nvSpPr>
          <p:cNvPr id="3" name="Content Placeholder 2">
            <a:extLst>
              <a:ext uri="{FF2B5EF4-FFF2-40B4-BE49-F238E27FC236}">
                <a16:creationId xmlns:a16="http://schemas.microsoft.com/office/drawing/2014/main" id="{86578E71-3970-479B-9545-431D0527EDAE}"/>
              </a:ext>
            </a:extLst>
          </p:cNvPr>
          <p:cNvSpPr>
            <a:spLocks noGrp="1"/>
          </p:cNvSpPr>
          <p:nvPr>
            <p:ph idx="1"/>
          </p:nvPr>
        </p:nvSpPr>
        <p:spPr/>
        <p:txBody>
          <a:bodyPr/>
          <a:lstStyle/>
          <a:p>
            <a:pPr algn="just"/>
            <a:r>
              <a:rPr lang="es-ES_tradnl" sz="2000" dirty="0">
                <a:latin typeface="Calibri" panose="020F0502020204030204" pitchFamily="34" charset="0"/>
                <a:cs typeface="Calibri" panose="020F0502020204030204" pitchFamily="34" charset="0"/>
              </a:rPr>
              <a:t>A nivel mundial, los comportamientos de eventos corporativos parecen estar cambiando a un ritmo rápido, lo que trae más complejidad y, por lo tanto, más riesgo para los DCV y sus miembros.</a:t>
            </a:r>
          </a:p>
          <a:p>
            <a:pPr algn="just"/>
            <a:r>
              <a:rPr lang="es-ES_tradnl" sz="2000" dirty="0" err="1">
                <a:latin typeface="Calibri" panose="020F0502020204030204" pitchFamily="34" charset="0"/>
                <a:cs typeface="Calibri" panose="020F0502020204030204" pitchFamily="34" charset="0"/>
              </a:rPr>
              <a:t>Strate</a:t>
            </a:r>
            <a:r>
              <a:rPr lang="es-ES_tradnl" sz="2000" dirty="0">
                <a:latin typeface="Calibri" panose="020F0502020204030204" pitchFamily="34" charset="0"/>
                <a:cs typeface="Calibri" panose="020F0502020204030204" pitchFamily="34" charset="0"/>
              </a:rPr>
              <a:t> desea involucrar a los miembros de ACSDA para discutir y considerar algunos de estos problemas comunes y posiblemente encontrar soluciones que puedan beneficiar a todos.</a:t>
            </a:r>
          </a:p>
        </p:txBody>
      </p:sp>
      <p:sp>
        <p:nvSpPr>
          <p:cNvPr id="4" name="Slide Number Placeholder 3">
            <a:extLst>
              <a:ext uri="{FF2B5EF4-FFF2-40B4-BE49-F238E27FC236}">
                <a16:creationId xmlns:a16="http://schemas.microsoft.com/office/drawing/2014/main" id="{1A15A623-AD77-4F84-BEB4-55D6D694A210}"/>
              </a:ext>
            </a:extLst>
          </p:cNvPr>
          <p:cNvSpPr>
            <a:spLocks noGrp="1"/>
          </p:cNvSpPr>
          <p:nvPr>
            <p:ph type="sldNum" sz="quarter" idx="10"/>
          </p:nvPr>
        </p:nvSpPr>
        <p:spPr/>
        <p:txBody>
          <a:bodyPr/>
          <a:lstStyle/>
          <a:p>
            <a:pPr>
              <a:defRPr/>
            </a:pPr>
            <a:fld id="{82444080-4317-43AD-9D14-EAD04406EA7B}" type="slidenum">
              <a:rPr lang="es-ES_tradnl" smtClean="0"/>
              <a:pPr>
                <a:defRPr/>
              </a:pPr>
              <a:t>2</a:t>
            </a:fld>
            <a:endParaRPr lang="es-ES_tradnl" dirty="0"/>
          </a:p>
        </p:txBody>
      </p:sp>
    </p:spTree>
    <p:extLst>
      <p:ext uri="{BB962C8B-B14F-4D97-AF65-F5344CB8AC3E}">
        <p14:creationId xmlns:p14="http://schemas.microsoft.com/office/powerpoint/2010/main" val="254010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19AA-9066-4EA5-A460-FF81279FA59F}"/>
              </a:ext>
            </a:extLst>
          </p:cNvPr>
          <p:cNvSpPr>
            <a:spLocks noGrp="1"/>
          </p:cNvSpPr>
          <p:nvPr>
            <p:ph type="title"/>
          </p:nvPr>
        </p:nvSpPr>
        <p:spPr>
          <a:xfrm>
            <a:off x="177800" y="328612"/>
            <a:ext cx="11468100" cy="704850"/>
          </a:xfrm>
        </p:spPr>
        <p:txBody>
          <a:bodyPr/>
          <a:lstStyle/>
          <a:p>
            <a:r>
              <a:rPr lang="es-ES_tradnl" dirty="0"/>
              <a:t>Reto # 1
</a:t>
            </a:r>
          </a:p>
        </p:txBody>
      </p:sp>
      <p:sp>
        <p:nvSpPr>
          <p:cNvPr id="3" name="Content Placeholder 2">
            <a:extLst>
              <a:ext uri="{FF2B5EF4-FFF2-40B4-BE49-F238E27FC236}">
                <a16:creationId xmlns:a16="http://schemas.microsoft.com/office/drawing/2014/main" id="{198EFB09-1A1B-420E-9950-90A9618EE343}"/>
              </a:ext>
            </a:extLst>
          </p:cNvPr>
          <p:cNvSpPr>
            <a:spLocks noGrp="1"/>
          </p:cNvSpPr>
          <p:nvPr>
            <p:ph idx="1"/>
          </p:nvPr>
        </p:nvSpPr>
        <p:spPr/>
        <p:txBody>
          <a:bodyPr/>
          <a:lstStyle/>
          <a:p>
            <a:pPr marL="0" lvl="0" indent="0" algn="just">
              <a:buNone/>
            </a:pPr>
            <a:r>
              <a:rPr lang="es-ES_tradnl" sz="2000" dirty="0">
                <a:latin typeface="Calibri" panose="020F0502020204030204" pitchFamily="34" charset="0"/>
                <a:ea typeface="Times New Roman" panose="02020603050405020304" pitchFamily="18" charset="0"/>
              </a:rPr>
              <a:t>En los últimos años, ha habido un aumento constante en el número de eventos corporativos a medida. Estos son generalmente de naturaleza compleja y quedan fuera de las categorías genéricas de evento corporativo que están disponibles en los sistemas de procesamiento de eventos corporativos. Como resultado, los CSD a menudo no pueden utilizar las capacidades de procesamiento directo del sistema. Estos eventos a medida deben capturarse y procesarse manualmente, lo que aumenta en gran medida el riesgo de error y responsabilidad para el CSD y sus miembros. 
</a:t>
            </a:r>
            <a:endParaRPr lang="es-ES_tradnl"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s-ES_tradnl" sz="2000" dirty="0">
                <a:latin typeface="Calibri" panose="020F0502020204030204" pitchFamily="34" charset="0"/>
                <a:ea typeface="Times New Roman" panose="02020603050405020304" pitchFamily="18" charset="0"/>
              </a:rPr>
              <a:t>¿Hay formas de disuadir a los emisores de introducir estos eventos corporativos no estándar?
¿Vale la pena el desarrollo del sistema para incluir tales eventos teniendo en cuenta que el evento solo puede ocurrir unas pocas veces?
¿Existen otras formas de procesar estos eventos que mitiguen el riesgo para el CSD y sus miembros?
</a:t>
            </a:r>
            <a:r>
              <a:rPr lang="es-ES_tradnl" sz="2000" dirty="0">
                <a:latin typeface="Calibri" panose="020F0502020204030204" pitchFamily="34" charset="0"/>
                <a:ea typeface="Calibri" panose="020F0502020204030204" pitchFamily="34" charset="0"/>
              </a:rPr>
              <a:t>¿Hay algún requisito para que los beneficiarios reales desmaterializados completen los formularios de solicitud, aceptación y entrega en su mercado?
</a:t>
            </a:r>
            <a:endParaRPr lang="es-ES_tradnl" sz="11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4A45180D-4B3D-4444-9013-6299353CAD60}"/>
              </a:ext>
            </a:extLst>
          </p:cNvPr>
          <p:cNvSpPr>
            <a:spLocks noGrp="1"/>
          </p:cNvSpPr>
          <p:nvPr>
            <p:ph type="sldNum" sz="quarter" idx="10"/>
          </p:nvPr>
        </p:nvSpPr>
        <p:spPr/>
        <p:txBody>
          <a:bodyPr/>
          <a:lstStyle/>
          <a:p>
            <a:pPr>
              <a:defRPr/>
            </a:pPr>
            <a:fld id="{82444080-4317-43AD-9D14-EAD04406EA7B}" type="slidenum">
              <a:rPr lang="es-ES_tradnl" smtClean="0"/>
              <a:pPr>
                <a:defRPr/>
              </a:pPr>
              <a:t>3</a:t>
            </a:fld>
            <a:endParaRPr lang="es-ES_tradnl" dirty="0"/>
          </a:p>
        </p:txBody>
      </p:sp>
    </p:spTree>
    <p:extLst>
      <p:ext uri="{BB962C8B-B14F-4D97-AF65-F5344CB8AC3E}">
        <p14:creationId xmlns:p14="http://schemas.microsoft.com/office/powerpoint/2010/main" val="260898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FEA8-13B1-4419-82FD-DD449AB151B7}"/>
              </a:ext>
            </a:extLst>
          </p:cNvPr>
          <p:cNvSpPr>
            <a:spLocks noGrp="1"/>
          </p:cNvSpPr>
          <p:nvPr>
            <p:ph type="title"/>
          </p:nvPr>
        </p:nvSpPr>
        <p:spPr/>
        <p:txBody>
          <a:bodyPr/>
          <a:lstStyle/>
          <a:p>
            <a:r>
              <a:rPr lang="es-ES_tradnl" dirty="0"/>
              <a:t>Reto # 2
</a:t>
            </a:r>
          </a:p>
        </p:txBody>
      </p:sp>
      <p:sp>
        <p:nvSpPr>
          <p:cNvPr id="3" name="Content Placeholder 2">
            <a:extLst>
              <a:ext uri="{FF2B5EF4-FFF2-40B4-BE49-F238E27FC236}">
                <a16:creationId xmlns:a16="http://schemas.microsoft.com/office/drawing/2014/main" id="{F8DD5DFF-0146-41F5-9A0F-C6D6A65465CC}"/>
              </a:ext>
            </a:extLst>
          </p:cNvPr>
          <p:cNvSpPr>
            <a:spLocks noGrp="1"/>
          </p:cNvSpPr>
          <p:nvPr>
            <p:ph idx="1"/>
          </p:nvPr>
        </p:nvSpPr>
        <p:spPr/>
        <p:txBody>
          <a:bodyPr/>
          <a:lstStyle/>
          <a:p>
            <a:pPr marL="0" lvl="0" indent="0" algn="just">
              <a:buNone/>
            </a:pPr>
            <a:r>
              <a:rPr lang="es-ES_tradnl" sz="2000" dirty="0">
                <a:latin typeface="Calibri" panose="020F0502020204030204" pitchFamily="34" charset="0"/>
                <a:ea typeface="Times New Roman" panose="02020603050405020304" pitchFamily="18" charset="0"/>
              </a:rPr>
              <a:t>Cuando hay una garantía de listado cruzado entre dos o más países y se anuncia un evento corporativo, los plazos y las fechas de procesamiento relevantes son establecidas por el país donde el valor tiene su listado principal. A menudo, estos plazos no tienen en cuenta el efecto en cadena que experimentan los otros mercados donde hay una cotización. Hemos experimentado una serie de situaciones en las que nuestro mercado debe trabajar horas extraordinarias por las noches y los fines de semana para cumplir con la fecha límite del lunes para el emisor porque no se le dio suficiente tiempo a nuestro mercado para recopilar toda la información requerida. Estos casos están aumentando, lo que claramente ejerce presión sobre los empleados involucrados, así como aumenta la probabilidad de que ocurran errores.
</a:t>
            </a:r>
            <a:endParaRPr lang="es-ES_tradnl"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s-ES_tradnl" sz="2000" dirty="0">
                <a:latin typeface="Calibri" panose="020F0502020204030204" pitchFamily="34" charset="0"/>
                <a:ea typeface="Times New Roman" panose="02020603050405020304" pitchFamily="18" charset="0"/>
              </a:rPr>
              <a:t>¿Hay alguna manera de convencer al mercado primario de que reconozca las presiones de los mercados secundarios y establezca plazos más razonables?
¿Cómo están lidiando otros DCV con este problema y tienen ideas sobre cómo procesar tales eventos sin trabajar demasiado con su personal?
</a:t>
            </a:r>
            <a:r>
              <a:rPr lang="es-ES_tradnl" sz="2000" dirty="0">
                <a:latin typeface="Calibri" panose="020F0502020204030204" pitchFamily="34" charset="0"/>
                <a:ea typeface="Calibri" panose="020F0502020204030204" pitchFamily="34" charset="0"/>
              </a:rPr>
              <a:t>¿Cuáles son los plazos estándar de eventos corporativos en su mercado? ¿Se permiten desviaciones en los plazos del mercado?
¿Cuándo pueden los accionistas comenzar a negociar su derecho?</a:t>
            </a:r>
            <a:endParaRPr lang="es-ES_tradnl" sz="2000" dirty="0">
              <a:effectLst/>
              <a:latin typeface="Calibri" panose="020F0502020204030204" pitchFamily="34" charset="0"/>
              <a:ea typeface="Calibri" panose="020F0502020204030204" pitchFamily="34" charset="0"/>
            </a:endParaRPr>
          </a:p>
          <a:p>
            <a:pPr marL="685800" indent="0">
              <a:buNone/>
            </a:pPr>
            <a:endParaRPr lang="es-ES_tradnl" sz="11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57159F3-CA62-4705-81B6-8831343175A1}"/>
              </a:ext>
            </a:extLst>
          </p:cNvPr>
          <p:cNvSpPr>
            <a:spLocks noGrp="1"/>
          </p:cNvSpPr>
          <p:nvPr>
            <p:ph type="sldNum" sz="quarter" idx="10"/>
          </p:nvPr>
        </p:nvSpPr>
        <p:spPr/>
        <p:txBody>
          <a:bodyPr/>
          <a:lstStyle/>
          <a:p>
            <a:pPr>
              <a:defRPr/>
            </a:pPr>
            <a:fld id="{82444080-4317-43AD-9D14-EAD04406EA7B}" type="slidenum">
              <a:rPr lang="es-ES_tradnl" smtClean="0"/>
              <a:pPr>
                <a:defRPr/>
              </a:pPr>
              <a:t>4</a:t>
            </a:fld>
            <a:endParaRPr lang="es-ES_tradnl" dirty="0"/>
          </a:p>
        </p:txBody>
      </p:sp>
    </p:spTree>
    <p:extLst>
      <p:ext uri="{BB962C8B-B14F-4D97-AF65-F5344CB8AC3E}">
        <p14:creationId xmlns:p14="http://schemas.microsoft.com/office/powerpoint/2010/main" val="205422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13CC-7B78-46FE-8135-552C9FFDB22B}"/>
              </a:ext>
            </a:extLst>
          </p:cNvPr>
          <p:cNvSpPr>
            <a:spLocks noGrp="1"/>
          </p:cNvSpPr>
          <p:nvPr>
            <p:ph type="title"/>
          </p:nvPr>
        </p:nvSpPr>
        <p:spPr/>
        <p:txBody>
          <a:bodyPr/>
          <a:lstStyle/>
          <a:p>
            <a:r>
              <a:rPr lang="es-ES_tradnl" dirty="0"/>
              <a:t>Reto # 3
</a:t>
            </a:r>
          </a:p>
        </p:txBody>
      </p:sp>
      <p:sp>
        <p:nvSpPr>
          <p:cNvPr id="3" name="Content Placeholder 2">
            <a:extLst>
              <a:ext uri="{FF2B5EF4-FFF2-40B4-BE49-F238E27FC236}">
                <a16:creationId xmlns:a16="http://schemas.microsoft.com/office/drawing/2014/main" id="{13C381E8-F898-4E5A-A285-D61EECA0F74B}"/>
              </a:ext>
            </a:extLst>
          </p:cNvPr>
          <p:cNvSpPr>
            <a:spLocks noGrp="1"/>
          </p:cNvSpPr>
          <p:nvPr>
            <p:ph idx="1"/>
          </p:nvPr>
        </p:nvSpPr>
        <p:spPr/>
        <p:txBody>
          <a:bodyPr/>
          <a:lstStyle/>
          <a:p>
            <a:pPr marL="0" lvl="0" indent="0" algn="just">
              <a:buNone/>
            </a:pPr>
            <a:r>
              <a:rPr lang="es-ES_tradnl" sz="2000" dirty="0">
                <a:latin typeface="Calibri" panose="020F0502020204030204" pitchFamily="34" charset="0"/>
                <a:ea typeface="Times New Roman" panose="02020603050405020304" pitchFamily="18" charset="0"/>
              </a:rPr>
              <a:t>El mercado sudafricano tiene un segmento activo de préstamos y préstamos de garantías y valores. El curso normal de los negocios cuando hay un evento corporativo en un valor es recordar esa garantía al propietario legal durante la duración del evento y, en el caso de la garantía, sustituir el valor por otros valores de igual valor. Este proceso evita el tema de producir apoderados para permitir que el propietario legal vote y también evita reclamos o pagos fabricados cuando hay un pago de dividendos, ya que el propietario legal siempre tiene la posesión en la fecha de registro. Sin embargo, cuando el valor en cuestión se negocia activamente y es de alto valor, recordar el valor al propietario legal puede crear una compresión de liquidez y margen no solo en ese evento sino también en las emisiones. Por ejemplo, si el valor se utiliza ampliamente en los acuerdos de garantía y se retira al propietario legal para un evento corporativo, debido a su alto valor, será necesario obtener un gran número de otras acciones para sustituirlo en esos acuerdos de garantía, eliminando también esas acciones del fondo de liquidez.
</a:t>
            </a:r>
            <a:endParaRPr lang="es-ES_tradnl" sz="2000" dirty="0">
              <a:effectLst/>
              <a:latin typeface="Calibri" panose="020F0502020204030204" pitchFamily="34" charset="0"/>
              <a:ea typeface="Calibri" panose="020F0502020204030204" pitchFamily="34" charset="0"/>
            </a:endParaRPr>
          </a:p>
          <a:p>
            <a:pPr marL="742950" lvl="1" indent="-285750" algn="just">
              <a:buFont typeface="+mj-lt"/>
              <a:buAutoNum type="alphaLcPeriod"/>
            </a:pPr>
            <a:r>
              <a:rPr lang="es-ES_tradnl" sz="2000" dirty="0">
                <a:latin typeface="Calibri" panose="020F0502020204030204" pitchFamily="34" charset="0"/>
                <a:ea typeface="Times New Roman" panose="02020603050405020304" pitchFamily="18" charset="0"/>
              </a:rPr>
              <a:t>¿Cuál es el mejor equilibrio entre la gestión de los riesgos y la administración de las reclamaciones frente a sufrir una compresión de liquidez y márgenes?
¿Cuáles son los desencadenantes que motivarían el uso de un método sobre el otro?
</a:t>
            </a:r>
            <a:r>
              <a:rPr lang="es-ES_tradnl" sz="2000" dirty="0">
                <a:latin typeface="Calibri" panose="020F0502020204030204" pitchFamily="34" charset="0"/>
                <a:ea typeface="Calibri" panose="020F0502020204030204" pitchFamily="34" charset="0"/>
              </a:rPr>
              <a:t>¿Cuál es su proceso de pago para la distribución de derechos en efectivo, es decir, cupones o distribuciones de efectivo en cuentas mantenidas bajo garantía?</a:t>
            </a:r>
            <a:endParaRPr lang="es-ES_tradnl"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7E7C3D3-6048-4839-9927-2EC448B39199}"/>
              </a:ext>
            </a:extLst>
          </p:cNvPr>
          <p:cNvSpPr>
            <a:spLocks noGrp="1"/>
          </p:cNvSpPr>
          <p:nvPr>
            <p:ph type="sldNum" sz="quarter" idx="10"/>
          </p:nvPr>
        </p:nvSpPr>
        <p:spPr/>
        <p:txBody>
          <a:bodyPr/>
          <a:lstStyle/>
          <a:p>
            <a:pPr>
              <a:defRPr/>
            </a:pPr>
            <a:fld id="{82444080-4317-43AD-9D14-EAD04406EA7B}" type="slidenum">
              <a:rPr lang="es-ES_tradnl" smtClean="0"/>
              <a:pPr>
                <a:defRPr/>
              </a:pPr>
              <a:t>5</a:t>
            </a:fld>
            <a:endParaRPr lang="es-ES_tradnl" dirty="0"/>
          </a:p>
        </p:txBody>
      </p:sp>
    </p:spTree>
    <p:extLst>
      <p:ext uri="{BB962C8B-B14F-4D97-AF65-F5344CB8AC3E}">
        <p14:creationId xmlns:p14="http://schemas.microsoft.com/office/powerpoint/2010/main" val="334117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F6E4-0195-48DC-A661-BFA10766B437}"/>
              </a:ext>
            </a:extLst>
          </p:cNvPr>
          <p:cNvSpPr>
            <a:spLocks noGrp="1"/>
          </p:cNvSpPr>
          <p:nvPr>
            <p:ph type="title"/>
          </p:nvPr>
        </p:nvSpPr>
        <p:spPr/>
        <p:txBody>
          <a:bodyPr/>
          <a:lstStyle/>
          <a:p>
            <a:r>
              <a:rPr lang="es-ES_tradnl" dirty="0"/>
              <a:t>Reto # 4
</a:t>
            </a:r>
          </a:p>
        </p:txBody>
      </p:sp>
      <p:sp>
        <p:nvSpPr>
          <p:cNvPr id="3" name="Content Placeholder 2">
            <a:extLst>
              <a:ext uri="{FF2B5EF4-FFF2-40B4-BE49-F238E27FC236}">
                <a16:creationId xmlns:a16="http://schemas.microsoft.com/office/drawing/2014/main" id="{AA629D82-5038-4141-8106-84F9B6619143}"/>
              </a:ext>
            </a:extLst>
          </p:cNvPr>
          <p:cNvSpPr>
            <a:spLocks noGrp="1"/>
          </p:cNvSpPr>
          <p:nvPr>
            <p:ph idx="1"/>
          </p:nvPr>
        </p:nvSpPr>
        <p:spPr/>
        <p:txBody>
          <a:bodyPr/>
          <a:lstStyle/>
          <a:p>
            <a:pPr marL="0" indent="0">
              <a:buNone/>
            </a:pPr>
            <a:r>
              <a:rPr lang="es-ES_tradnl" sz="2000" dirty="0" err="1">
                <a:latin typeface="Calibri" panose="020F0502020204030204" pitchFamily="34" charset="0"/>
                <a:cs typeface="Calibri" panose="020F0502020204030204" pitchFamily="34" charset="0"/>
              </a:rPr>
              <a:t>Strate</a:t>
            </a:r>
            <a:r>
              <a:rPr lang="es-ES_tradnl" sz="2000" dirty="0">
                <a:latin typeface="Calibri" panose="020F0502020204030204" pitchFamily="34" charset="0"/>
                <a:cs typeface="Calibri" panose="020F0502020204030204" pitchFamily="34" charset="0"/>
              </a:rPr>
              <a:t> tiene el registro legal digital de propiedad de todos los valores desmaterializados en Sudáfrica. </a:t>
            </a:r>
            <a:r>
              <a:rPr lang="es-ES_tradnl" sz="2000" dirty="0" err="1">
                <a:latin typeface="Calibri" panose="020F0502020204030204" pitchFamily="34" charset="0"/>
                <a:cs typeface="Calibri" panose="020F0502020204030204" pitchFamily="34" charset="0"/>
              </a:rPr>
              <a:t>Strate</a:t>
            </a:r>
            <a:r>
              <a:rPr lang="es-ES_tradnl" sz="2000" dirty="0">
                <a:latin typeface="Calibri" panose="020F0502020204030204" pitchFamily="34" charset="0"/>
                <a:cs typeface="Calibri" panose="020F0502020204030204" pitchFamily="34" charset="0"/>
              </a:rPr>
              <a:t> recopila información de beneficiarios reales de los participantes de CSD, corredores y nominados aprobados (administradores de activos, compañías de vida, etc.) a través de Beneficial </a:t>
            </a:r>
            <a:r>
              <a:rPr lang="es-ES_tradnl" sz="2000" dirty="0" err="1">
                <a:latin typeface="Calibri" panose="020F0502020204030204" pitchFamily="34" charset="0"/>
                <a:cs typeface="Calibri" panose="020F0502020204030204" pitchFamily="34" charset="0"/>
              </a:rPr>
              <a:t>Download</a:t>
            </a:r>
            <a:r>
              <a:rPr lang="es-ES_tradnl" sz="2000" dirty="0">
                <a:latin typeface="Calibri" panose="020F0502020204030204" pitchFamily="34" charset="0"/>
                <a:cs typeface="Calibri" panose="020F0502020204030204" pitchFamily="34" charset="0"/>
              </a:rPr>
              <a:t> (BND). La estructura del registro es tal que todos los participantes en el DCV tienen cuentas centrales de valores en </a:t>
            </a:r>
            <a:r>
              <a:rPr lang="es-ES_tradnl" sz="2000" dirty="0" err="1">
                <a:latin typeface="Calibri" panose="020F0502020204030204" pitchFamily="34" charset="0"/>
                <a:cs typeface="Calibri" panose="020F0502020204030204" pitchFamily="34" charset="0"/>
              </a:rPr>
              <a:t>Strate</a:t>
            </a:r>
            <a:r>
              <a:rPr lang="es-ES_tradnl" sz="2000" dirty="0">
                <a:latin typeface="Calibri" panose="020F0502020204030204" pitchFamily="34" charset="0"/>
                <a:cs typeface="Calibri" panose="020F0502020204030204" pitchFamily="34" charset="0"/>
              </a:rPr>
              <a:t>. Algunas de las cuentas centrales de valores son para cuentas ómnibus mantenidas por nominados participantes de CSD, o cuentas para nominados aprobados o cuentas para nominados de corredores. Estos nominados tienen beneficiarios reales subyacentes. </a:t>
            </a:r>
            <a:r>
              <a:rPr lang="es-ES_tradnl" sz="2000" dirty="0" err="1">
                <a:latin typeface="Calibri" panose="020F0502020204030204" pitchFamily="34" charset="0"/>
                <a:cs typeface="Calibri" panose="020F0502020204030204" pitchFamily="34" charset="0"/>
              </a:rPr>
              <a:t>Strate</a:t>
            </a:r>
            <a:r>
              <a:rPr lang="es-ES_tradnl" sz="2000" dirty="0">
                <a:latin typeface="Calibri" panose="020F0502020204030204" pitchFamily="34" charset="0"/>
                <a:cs typeface="Calibri" panose="020F0502020204030204" pitchFamily="34" charset="0"/>
              </a:rPr>
              <a:t> también tiene SDA (Cuenta de Depósito Segregada) para Beneficiarios Reales. La estructura de nominados plantea desafíos cuando se requieren divulgaciones o donde los cálculos sobre eventos corporativos deben hacerse a nivel de beneficiarios reales.
</a:t>
            </a:r>
          </a:p>
          <a:p>
            <a:pPr marL="457200" indent="-457200">
              <a:buAutoNum type="alphaLcPeriod"/>
            </a:pPr>
            <a:r>
              <a:rPr lang="es-ES_tradnl" sz="2000" dirty="0">
                <a:latin typeface="Calibri" panose="020F0502020204030204" pitchFamily="34" charset="0"/>
                <a:cs typeface="Calibri" panose="020F0502020204030204" pitchFamily="34" charset="0"/>
              </a:rPr>
              <a:t>¿Cuál es la estructura del registro que se mantiene a nivel de DCV en su jurisdicción? (Beneficiario efectivo o nominado)
¿Cómo se envían las divulgaciones beneficiosas de </a:t>
            </a:r>
            <a:r>
              <a:rPr lang="es-ES_tradnl" sz="2000" dirty="0" err="1">
                <a:latin typeface="Calibri" panose="020F0502020204030204" pitchFamily="34" charset="0"/>
                <a:cs typeface="Calibri" panose="020F0502020204030204" pitchFamily="34" charset="0"/>
              </a:rPr>
              <a:t>Adhoc</a:t>
            </a:r>
            <a:r>
              <a:rPr lang="es-ES_tradnl" sz="2000" dirty="0">
                <a:latin typeface="Calibri" panose="020F0502020204030204" pitchFamily="34" charset="0"/>
                <a:cs typeface="Calibri" panose="020F0502020204030204" pitchFamily="34" charset="0"/>
              </a:rPr>
              <a:t> a los Emisores a pedido?
¿Qué método se utiliza para asegurar la divulgación y transmisión de la titularidad real a los Emisores?</a:t>
            </a:r>
          </a:p>
        </p:txBody>
      </p:sp>
      <p:sp>
        <p:nvSpPr>
          <p:cNvPr id="4" name="Slide Number Placeholder 3">
            <a:extLst>
              <a:ext uri="{FF2B5EF4-FFF2-40B4-BE49-F238E27FC236}">
                <a16:creationId xmlns:a16="http://schemas.microsoft.com/office/drawing/2014/main" id="{F197A7DE-0F14-4F64-A7BF-4726B703AFAC}"/>
              </a:ext>
            </a:extLst>
          </p:cNvPr>
          <p:cNvSpPr>
            <a:spLocks noGrp="1"/>
          </p:cNvSpPr>
          <p:nvPr>
            <p:ph type="sldNum" sz="quarter" idx="10"/>
          </p:nvPr>
        </p:nvSpPr>
        <p:spPr/>
        <p:txBody>
          <a:bodyPr/>
          <a:lstStyle/>
          <a:p>
            <a:pPr>
              <a:defRPr/>
            </a:pPr>
            <a:fld id="{82444080-4317-43AD-9D14-EAD04406EA7B}" type="slidenum">
              <a:rPr lang="es-ES_tradnl" smtClean="0"/>
              <a:pPr>
                <a:defRPr/>
              </a:pPr>
              <a:t>6</a:t>
            </a:fld>
            <a:endParaRPr lang="es-ES_tradnl" dirty="0"/>
          </a:p>
        </p:txBody>
      </p:sp>
    </p:spTree>
    <p:extLst>
      <p:ext uri="{BB962C8B-B14F-4D97-AF65-F5344CB8AC3E}">
        <p14:creationId xmlns:p14="http://schemas.microsoft.com/office/powerpoint/2010/main" val="336088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F639-AEEF-492D-98BB-8693BA8FBB88}"/>
              </a:ext>
            </a:extLst>
          </p:cNvPr>
          <p:cNvSpPr>
            <a:spLocks noGrp="1"/>
          </p:cNvSpPr>
          <p:nvPr>
            <p:ph type="title"/>
          </p:nvPr>
        </p:nvSpPr>
        <p:spPr>
          <a:xfrm>
            <a:off x="220663" y="73240"/>
            <a:ext cx="11468100" cy="704850"/>
          </a:xfrm>
        </p:spPr>
        <p:txBody>
          <a:bodyPr/>
          <a:lstStyle/>
          <a:p>
            <a:r>
              <a:rPr lang="es-ES_tradnl" dirty="0"/>
              <a:t>Reto # 5
</a:t>
            </a:r>
          </a:p>
        </p:txBody>
      </p:sp>
      <p:sp>
        <p:nvSpPr>
          <p:cNvPr id="3" name="Content Placeholder 2">
            <a:extLst>
              <a:ext uri="{FF2B5EF4-FFF2-40B4-BE49-F238E27FC236}">
                <a16:creationId xmlns:a16="http://schemas.microsoft.com/office/drawing/2014/main" id="{BBA1284B-6F16-4694-BAAD-17511CA5579E}"/>
              </a:ext>
            </a:extLst>
          </p:cNvPr>
          <p:cNvSpPr>
            <a:spLocks noGrp="1"/>
          </p:cNvSpPr>
          <p:nvPr>
            <p:ph idx="1"/>
          </p:nvPr>
        </p:nvSpPr>
        <p:spPr>
          <a:xfrm>
            <a:off x="569119" y="565652"/>
            <a:ext cx="11053762" cy="5354638"/>
          </a:xfrm>
        </p:spPr>
        <p:txBody>
          <a:bodyPr/>
          <a:lstStyle/>
          <a:p>
            <a:pPr marL="0" indent="0">
              <a:buNone/>
            </a:pPr>
            <a:r>
              <a:rPr lang="es-ES_tradnl" sz="2000" dirty="0">
                <a:latin typeface="Calibri" panose="020F0502020204030204" pitchFamily="34" charset="0"/>
                <a:cs typeface="Calibri" panose="020F0502020204030204" pitchFamily="34" charset="0"/>
              </a:rPr>
              <a:t>Varios eventos se procesan a través de hojas de cálculo debido a las complejidades de los eventos o la divulgación de la propiedad real es requerida por el Emisor. El procesamiento de eventos a través de hojas de cálculo representa un alto riesgo para el mercado y también es intensivo en términos de tiempo y capacidad de recursos.  Tenemos los siguientes escenarios en los que se requieren hojas de cálculo. 
</a:t>
            </a:r>
          </a:p>
          <a:p>
            <a:pPr marL="0" indent="0">
              <a:buNone/>
            </a:pPr>
            <a:endParaRPr lang="es-ES_tradnl" dirty="0"/>
          </a:p>
        </p:txBody>
      </p:sp>
      <p:sp>
        <p:nvSpPr>
          <p:cNvPr id="4" name="Slide Number Placeholder 3">
            <a:extLst>
              <a:ext uri="{FF2B5EF4-FFF2-40B4-BE49-F238E27FC236}">
                <a16:creationId xmlns:a16="http://schemas.microsoft.com/office/drawing/2014/main" id="{1251F6E1-D4DA-4E39-B1D7-5327A8EDF8A6}"/>
              </a:ext>
            </a:extLst>
          </p:cNvPr>
          <p:cNvSpPr>
            <a:spLocks noGrp="1"/>
          </p:cNvSpPr>
          <p:nvPr>
            <p:ph type="sldNum" sz="quarter" idx="10"/>
          </p:nvPr>
        </p:nvSpPr>
        <p:spPr/>
        <p:txBody>
          <a:bodyPr/>
          <a:lstStyle/>
          <a:p>
            <a:pPr>
              <a:defRPr/>
            </a:pPr>
            <a:fld id="{82444080-4317-43AD-9D14-EAD04406EA7B}" type="slidenum">
              <a:rPr lang="es-ES_tradnl" smtClean="0"/>
              <a:pPr>
                <a:defRPr/>
              </a:pPr>
              <a:t>7</a:t>
            </a:fld>
            <a:endParaRPr lang="es-ES_tradnl" dirty="0"/>
          </a:p>
        </p:txBody>
      </p:sp>
      <p:graphicFrame>
        <p:nvGraphicFramePr>
          <p:cNvPr id="5" name="Table 4">
            <a:extLst>
              <a:ext uri="{FF2B5EF4-FFF2-40B4-BE49-F238E27FC236}">
                <a16:creationId xmlns:a16="http://schemas.microsoft.com/office/drawing/2014/main" id="{6E5BE5FC-394D-463B-88E2-85EB7D274493}"/>
              </a:ext>
            </a:extLst>
          </p:cNvPr>
          <p:cNvGraphicFramePr>
            <a:graphicFrameLocks noGrp="1"/>
          </p:cNvGraphicFramePr>
          <p:nvPr>
            <p:extLst>
              <p:ext uri="{D42A27DB-BD31-4B8C-83A1-F6EECF244321}">
                <p14:modId xmlns:p14="http://schemas.microsoft.com/office/powerpoint/2010/main" val="1566796942"/>
              </p:ext>
            </p:extLst>
          </p:nvPr>
        </p:nvGraphicFramePr>
        <p:xfrm>
          <a:off x="684213" y="1934075"/>
          <a:ext cx="10603219" cy="4368165"/>
        </p:xfrm>
        <a:graphic>
          <a:graphicData uri="http://schemas.openxmlformats.org/drawingml/2006/table">
            <a:tbl>
              <a:tblPr>
                <a:tableStyleId>{C4B1156A-380E-4F78-BDF5-A606A8083BF9}</a:tableStyleId>
              </a:tblPr>
              <a:tblGrid>
                <a:gridCol w="3049662">
                  <a:extLst>
                    <a:ext uri="{9D8B030D-6E8A-4147-A177-3AD203B41FA5}">
                      <a16:colId xmlns:a16="http://schemas.microsoft.com/office/drawing/2014/main" val="3732769849"/>
                    </a:ext>
                  </a:extLst>
                </a:gridCol>
                <a:gridCol w="7553557">
                  <a:extLst>
                    <a:ext uri="{9D8B030D-6E8A-4147-A177-3AD203B41FA5}">
                      <a16:colId xmlns:a16="http://schemas.microsoft.com/office/drawing/2014/main" val="3123370257"/>
                    </a:ext>
                  </a:extLst>
                </a:gridCol>
              </a:tblGrid>
              <a:tr h="180492">
                <a:tc>
                  <a:txBody>
                    <a:bodyPr/>
                    <a:lstStyle/>
                    <a:p>
                      <a:pPr algn="l" fontAlgn="b"/>
                      <a:r>
                        <a:rPr lang="es-ES_tradnl" sz="1350" b="1" u="none" strike="noStrike" noProof="0" dirty="0">
                          <a:effectLst/>
                          <a:latin typeface="Calibri" panose="020F0502020204030204" pitchFamily="34" charset="0"/>
                          <a:cs typeface="Calibri" panose="020F0502020204030204" pitchFamily="34" charset="0"/>
                        </a:rPr>
                        <a:t>Tipo de evento</a:t>
                      </a:r>
                      <a:endParaRPr lang="es-ES_tradnl" sz="1350" b="1"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s-ES_tradnl" sz="1350" b="1" u="none" strike="noStrike" noProof="0">
                          <a:effectLst/>
                          <a:latin typeface="Calibri" panose="020F0502020204030204" pitchFamily="34" charset="0"/>
                          <a:cs typeface="Calibri" panose="020F0502020204030204" pitchFamily="34" charset="0"/>
                        </a:rPr>
                        <a:t>Descripción</a:t>
                      </a:r>
                      <a:endParaRPr lang="es-ES_tradnl" sz="1350" b="1"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526210458"/>
                  </a:ext>
                </a:extLst>
              </a:tr>
              <a:tr h="490700">
                <a:tc>
                  <a:txBody>
                    <a:bodyPr/>
                    <a:lstStyle/>
                    <a:p>
                      <a:pPr algn="l" fontAlgn="b"/>
                      <a:r>
                        <a:rPr lang="es-ES_tradnl" sz="1350" u="none" strike="noStrike" noProof="0" dirty="0">
                          <a:effectLst/>
                          <a:latin typeface="Calibri" panose="020F0502020204030204" pitchFamily="34" charset="0"/>
                          <a:cs typeface="Calibri" panose="020F0502020204030204" pitchFamily="34" charset="0"/>
                        </a:rPr>
                        <a:t>Eventos de exclusión de la lista</a:t>
                      </a:r>
                      <a:endParaRPr lang="es-ES_tradnl" sz="135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s-ES_tradnl" sz="1350" u="none" strike="noStrike" noProof="0" dirty="0">
                          <a:effectLst/>
                          <a:latin typeface="Calibri" panose="020F0502020204030204" pitchFamily="34" charset="0"/>
                          <a:cs typeface="Calibri" panose="020F0502020204030204" pitchFamily="34" charset="0"/>
                        </a:rPr>
                        <a:t>La compañía emitirá valores no cotizados en forma de un certificado físico de acciones o declaración de acciones, los participantes de CSD deben completar una hoja de cálculo con los detalles de los accionistas para que el Agente Emisor cree y mantenga un registro de la compañía de sus accionistas. </a:t>
                      </a:r>
                      <a:r>
                        <a:rPr lang="es-ES_tradnl" sz="1350" u="none" strike="noStrike" noProof="0" dirty="0">
                          <a:solidFill>
                            <a:srgbClr val="FF0000"/>
                          </a:solidFill>
                          <a:effectLst/>
                          <a:latin typeface="Calibri" panose="020F0502020204030204" pitchFamily="34" charset="0"/>
                          <a:cs typeface="Calibri" panose="020F0502020204030204" pitchFamily="34" charset="0"/>
                        </a:rPr>
                        <a:t>Se discutirá en detalle en el Desafío # 7</a:t>
                      </a:r>
                      <a:endParaRPr lang="es-ES_tradnl" sz="1350" b="0" i="0" u="none" strike="noStrike" noProof="0" dirty="0">
                        <a:solidFill>
                          <a:srgbClr val="FF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35833907"/>
                  </a:ext>
                </a:extLst>
              </a:tr>
              <a:tr h="490700">
                <a:tc>
                  <a:txBody>
                    <a:bodyPr/>
                    <a:lstStyle/>
                    <a:p>
                      <a:pPr algn="l" fontAlgn="b"/>
                      <a:r>
                        <a:rPr lang="es-ES_tradnl" sz="1350" u="none" strike="noStrike" noProof="0" dirty="0">
                          <a:effectLst/>
                          <a:latin typeface="Calibri" panose="020F0502020204030204" pitchFamily="34" charset="0"/>
                          <a:cs typeface="Calibri" panose="020F0502020204030204" pitchFamily="34" charset="0"/>
                        </a:rPr>
                        <a:t>DRIPS</a:t>
                      </a:r>
                      <a:endParaRPr lang="es-ES_tradnl" sz="135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s-ES_tradnl" sz="1350" u="none" strike="noStrike" noProof="0" dirty="0">
                          <a:effectLst/>
                          <a:latin typeface="Calibri" panose="020F0502020204030204" pitchFamily="34" charset="0"/>
                          <a:cs typeface="Calibri" panose="020F0502020204030204" pitchFamily="34" charset="0"/>
                        </a:rPr>
                        <a:t>Con los eventos DRIP, el Agente del Emisor requiere montos netos (bruto menos impuesto de retención de dividendos) para que determinen el monto a reinvertir y emitan nuevas acciones. Por lo tanto, los participantes en el CSD deben proporcionar hojas de cálculo con los importes netos que se reinvertirán a nivel de beneficiario efectivo. </a:t>
                      </a:r>
                      <a:r>
                        <a:rPr lang="es-ES_tradnl" sz="1350" u="none" strike="noStrike" noProof="0" dirty="0">
                          <a:solidFill>
                            <a:srgbClr val="FF0000"/>
                          </a:solidFill>
                          <a:effectLst/>
                          <a:latin typeface="Calibri" panose="020F0502020204030204" pitchFamily="34" charset="0"/>
                          <a:cs typeface="Calibri" panose="020F0502020204030204" pitchFamily="34" charset="0"/>
                        </a:rPr>
                        <a:t>Se discutirá en detalle en el Desafío # 6</a:t>
                      </a:r>
                      <a:endParaRPr lang="es-ES_tradnl" sz="135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184975990"/>
                  </a:ext>
                </a:extLst>
              </a:tr>
              <a:tr h="1132806">
                <a:tc>
                  <a:txBody>
                    <a:bodyPr/>
                    <a:lstStyle/>
                    <a:p>
                      <a:pPr algn="l" fontAlgn="b"/>
                      <a:r>
                        <a:rPr lang="es-ES_tradnl" sz="1350" u="none" strike="noStrike" noProof="0" dirty="0">
                          <a:effectLst/>
                          <a:latin typeface="Calibri" panose="020F0502020204030204" pitchFamily="34" charset="0"/>
                          <a:cs typeface="Calibri" panose="020F0502020204030204" pitchFamily="34" charset="0"/>
                        </a:rPr>
                        <a:t>Eventos con posible reducción de derechos, es decir, ofertas de derechos / distribución en especies / MRGR</a:t>
                      </a:r>
                      <a:endParaRPr lang="es-ES_tradnl" sz="135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s-ES_tradnl" sz="1350" u="none" strike="noStrike" noProof="0" dirty="0">
                          <a:effectLst/>
                          <a:latin typeface="Calibri" panose="020F0502020204030204" pitchFamily="34" charset="0"/>
                          <a:cs typeface="Calibri" panose="020F0502020204030204" pitchFamily="34" charset="0"/>
                        </a:rPr>
                        <a:t>En ciertos eventos, hay una cantidad máxima de efectivo o valores que se pueden distribuir a los accionistas. Para estos eventos, los participantes del CSD deben proporcionar hojas de cálculo con sus elecciones.  En el caso de que se supere el número máximo de derechos a distribuir, el Emisor reducirá el efectivo o los valores de acuerdo con los términos de su estructura de eventos.  Si hay una reducción, el Patrocinador o el Agente Emisor realizarán la reducción de los derechos adeudados y enviarán una hoja de cálculo actualizada con los nuevos derechos adeudados.  Los participantes de </a:t>
                      </a:r>
                      <a:r>
                        <a:rPr lang="es-ES_tradnl" sz="1350" u="none" strike="noStrike" noProof="0" dirty="0" err="1">
                          <a:effectLst/>
                          <a:latin typeface="Calibri" panose="020F0502020204030204" pitchFamily="34" charset="0"/>
                          <a:cs typeface="Calibri" panose="020F0502020204030204" pitchFamily="34" charset="0"/>
                        </a:rPr>
                        <a:t>Strate</a:t>
                      </a:r>
                      <a:r>
                        <a:rPr lang="es-ES_tradnl" sz="1350" u="none" strike="noStrike" noProof="0" dirty="0">
                          <a:effectLst/>
                          <a:latin typeface="Calibri" panose="020F0502020204030204" pitchFamily="34" charset="0"/>
                          <a:cs typeface="Calibri" panose="020F0502020204030204" pitchFamily="34" charset="0"/>
                        </a:rPr>
                        <a:t> y CSD tienen que hacer ajustes manuales antes de que se pueda ejecutar la distribución. En algunos casos, los pagos manuales se realizan dependiendo de la complejidad del evento que rompe STP para todos en la cadena.</a:t>
                      </a:r>
                      <a:endParaRPr lang="es-ES_tradnl" sz="135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071604199"/>
                  </a:ext>
                </a:extLst>
              </a:tr>
              <a:tr h="721967">
                <a:tc>
                  <a:txBody>
                    <a:bodyPr/>
                    <a:lstStyle/>
                    <a:p>
                      <a:pPr algn="l" fontAlgn="b"/>
                      <a:r>
                        <a:rPr lang="es-ES_tradnl" sz="1350" u="none" strike="noStrike" noProof="0" dirty="0">
                          <a:effectLst/>
                          <a:latin typeface="Calibri" panose="020F0502020204030204" pitchFamily="34" charset="0"/>
                          <a:cs typeface="Calibri" panose="020F0502020204030204" pitchFamily="34" charset="0"/>
                        </a:rPr>
                        <a:t>Eventos en los que se requiere la divulgación del estado fiscal a efectos fiscales, por ejemplo, distribución en especie</a:t>
                      </a:r>
                      <a:endParaRPr lang="es-ES_tradnl" sz="135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s-ES_tradnl" sz="1350" u="none" strike="noStrike" noProof="0" dirty="0">
                          <a:effectLst/>
                          <a:latin typeface="Calibri" panose="020F0502020204030204" pitchFamily="34" charset="0"/>
                          <a:cs typeface="Calibri" panose="020F0502020204030204" pitchFamily="34" charset="0"/>
                        </a:rPr>
                        <a:t>En algunos casos, el impuesto de retención de dividendos puede ser aplicable en la emisión de nuevos valores y los Emisores requerirán la divulgación de los estados fiscales de los accionistas en una hoja de cálculo, o se les pedirá que completen y presenten formularios de declaración de impuestos.</a:t>
                      </a:r>
                      <a:endParaRPr lang="es-ES_tradnl" sz="135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852405769"/>
                  </a:ext>
                </a:extLst>
              </a:tr>
            </a:tbl>
          </a:graphicData>
        </a:graphic>
      </p:graphicFrame>
    </p:spTree>
    <p:extLst>
      <p:ext uri="{BB962C8B-B14F-4D97-AF65-F5344CB8AC3E}">
        <p14:creationId xmlns:p14="http://schemas.microsoft.com/office/powerpoint/2010/main" val="183270228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757B-574B-4CC0-BF25-7D3364AE02F3}"/>
              </a:ext>
            </a:extLst>
          </p:cNvPr>
          <p:cNvSpPr>
            <a:spLocks noGrp="1"/>
          </p:cNvSpPr>
          <p:nvPr>
            <p:ph type="title"/>
          </p:nvPr>
        </p:nvSpPr>
        <p:spPr/>
        <p:txBody>
          <a:bodyPr/>
          <a:lstStyle/>
          <a:p>
            <a:r>
              <a:rPr lang="es-ES_tradnl" dirty="0"/>
              <a:t>Reto # 5 (cont.)</a:t>
            </a:r>
          </a:p>
        </p:txBody>
      </p:sp>
      <p:sp>
        <p:nvSpPr>
          <p:cNvPr id="3" name="Content Placeholder 2">
            <a:extLst>
              <a:ext uri="{FF2B5EF4-FFF2-40B4-BE49-F238E27FC236}">
                <a16:creationId xmlns:a16="http://schemas.microsoft.com/office/drawing/2014/main" id="{9ABB612C-2202-442F-857D-0F38DC03B38A}"/>
              </a:ext>
            </a:extLst>
          </p:cNvPr>
          <p:cNvSpPr>
            <a:spLocks noGrp="1"/>
          </p:cNvSpPr>
          <p:nvPr>
            <p:ph idx="1"/>
          </p:nvPr>
        </p:nvSpPr>
        <p:spPr>
          <a:xfrm>
            <a:off x="592138" y="1601585"/>
            <a:ext cx="11053762" cy="4575378"/>
          </a:xfrm>
        </p:spPr>
        <p:txBody>
          <a:bodyPr/>
          <a:lstStyle/>
          <a:p>
            <a:pPr marL="457200" indent="-457200">
              <a:buAutoNum type="alphaLcPeriod"/>
            </a:pPr>
            <a:r>
              <a:rPr lang="es-ES_tradnl" sz="2000" dirty="0">
                <a:latin typeface="Calibri" panose="020F0502020204030204" pitchFamily="34" charset="0"/>
                <a:cs typeface="Calibri" panose="020F0502020204030204" pitchFamily="34" charset="0"/>
              </a:rPr>
              <a:t>¿Cómo se procesan estos eventos en su mercado?
¿Cómo se presentan las elecciones mínimas y máximas?
¿Cómo maneja las elecciones porcentuales en su modelo de eventos corporativos?</a:t>
            </a:r>
          </a:p>
          <a:p>
            <a:pPr marL="457200" indent="-457200">
              <a:buAutoNum type="alphaLcPeriod"/>
            </a:pPr>
            <a:r>
              <a:rPr lang="es-ES_tradnl" sz="2000" dirty="0">
                <a:latin typeface="Calibri" panose="020F0502020204030204" pitchFamily="34" charset="0"/>
                <a:cs typeface="Calibri" panose="020F0502020204030204" pitchFamily="34" charset="0"/>
              </a:rPr>
              <a:t>¿Cómo se procesan las elecciones a nivel de beneficiario efectivo si se mantienen registros en el CSD a nivel de candidato?</a:t>
            </a:r>
            <a:endParaRPr lang="es-ES_tradnl" sz="2000" dirty="0"/>
          </a:p>
        </p:txBody>
      </p:sp>
      <p:sp>
        <p:nvSpPr>
          <p:cNvPr id="4" name="Slide Number Placeholder 3">
            <a:extLst>
              <a:ext uri="{FF2B5EF4-FFF2-40B4-BE49-F238E27FC236}">
                <a16:creationId xmlns:a16="http://schemas.microsoft.com/office/drawing/2014/main" id="{2ECD5F47-1327-489D-BB73-D2418846F8A1}"/>
              </a:ext>
            </a:extLst>
          </p:cNvPr>
          <p:cNvSpPr>
            <a:spLocks noGrp="1"/>
          </p:cNvSpPr>
          <p:nvPr>
            <p:ph type="sldNum" sz="quarter" idx="10"/>
          </p:nvPr>
        </p:nvSpPr>
        <p:spPr/>
        <p:txBody>
          <a:bodyPr/>
          <a:lstStyle/>
          <a:p>
            <a:pPr>
              <a:defRPr/>
            </a:pPr>
            <a:fld id="{82444080-4317-43AD-9D14-EAD04406EA7B}" type="slidenum">
              <a:rPr lang="es-ES_tradnl" smtClean="0"/>
              <a:pPr>
                <a:defRPr/>
              </a:pPr>
              <a:t>8</a:t>
            </a:fld>
            <a:endParaRPr lang="es-ES_tradnl" dirty="0"/>
          </a:p>
        </p:txBody>
      </p:sp>
    </p:spTree>
    <p:extLst>
      <p:ext uri="{BB962C8B-B14F-4D97-AF65-F5344CB8AC3E}">
        <p14:creationId xmlns:p14="http://schemas.microsoft.com/office/powerpoint/2010/main" val="46179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C884-8571-4543-B85E-B1545A55857D}"/>
              </a:ext>
            </a:extLst>
          </p:cNvPr>
          <p:cNvSpPr>
            <a:spLocks noGrp="1"/>
          </p:cNvSpPr>
          <p:nvPr>
            <p:ph type="title"/>
          </p:nvPr>
        </p:nvSpPr>
        <p:spPr/>
        <p:txBody>
          <a:bodyPr/>
          <a:lstStyle/>
          <a:p>
            <a:r>
              <a:rPr lang="es-ES_tradnl" dirty="0"/>
              <a:t>Reto # 6
</a:t>
            </a:r>
          </a:p>
        </p:txBody>
      </p:sp>
      <p:sp>
        <p:nvSpPr>
          <p:cNvPr id="3" name="Content Placeholder 2">
            <a:extLst>
              <a:ext uri="{FF2B5EF4-FFF2-40B4-BE49-F238E27FC236}">
                <a16:creationId xmlns:a16="http://schemas.microsoft.com/office/drawing/2014/main" id="{445982FC-B21C-4EA0-BEFA-06F43D6B590C}"/>
              </a:ext>
            </a:extLst>
          </p:cNvPr>
          <p:cNvSpPr>
            <a:spLocks noGrp="1"/>
          </p:cNvSpPr>
          <p:nvPr>
            <p:ph idx="1"/>
          </p:nvPr>
        </p:nvSpPr>
        <p:spPr/>
        <p:txBody>
          <a:bodyPr/>
          <a:lstStyle/>
          <a:p>
            <a:pPr marL="0" indent="0">
              <a:buNone/>
            </a:pPr>
            <a:r>
              <a:rPr lang="es-ES_tradnl" sz="1800" dirty="0">
                <a:latin typeface="Calibri" panose="020F0502020204030204" pitchFamily="34" charset="0"/>
                <a:cs typeface="Calibri" panose="020F0502020204030204" pitchFamily="34" charset="0"/>
              </a:rPr>
              <a:t>Plan de reinversión de dividendos. Este evento se procesa utilizando dos tipos de eventos:
1. Evento de reinversión de dividendos (DRIP) en el que se paga un dividendo bruto a todos los accionistas en el registro a la fecha de registro y se distribuye un L / A por cada R1 a los accionistas que habrán elegido reinvertir su dividendo en efectivo.</a:t>
            </a:r>
          </a:p>
          <a:p>
            <a:pPr marL="0" indent="0">
              <a:lnSpc>
                <a:spcPct val="100000"/>
              </a:lnSpc>
              <a:spcBef>
                <a:spcPts val="0"/>
              </a:spcBef>
              <a:buNone/>
            </a:pPr>
            <a:r>
              <a:rPr lang="es-ES_tradnl" sz="1800" dirty="0">
                <a:latin typeface="Calibri" panose="020F0502020204030204" pitchFamily="34" charset="0"/>
                <a:cs typeface="Calibri" panose="020F0502020204030204" pitchFamily="34" charset="0"/>
              </a:rPr>
              <a:t>2. Evento de conversión mediante el cual los valores se distribuyen en función del importe neto que se va a reinvertir
Las elecciones se realizan en el evento DRIP en la fecha límite de la elección y se envían hojas de cálculo que reflejan las opciones de efectivo y reinversión y los montos netos en efectivo (después de que se deduzca la aplicabilidad fiscal del dividendo bruto recibido). Todos los accionistas reciben el dividendo bruto y retienen el impuesto sobre dividendos aplicable por accionista y luego devuelven el dividendo neto que se reinvertirá a </a:t>
            </a:r>
            <a:r>
              <a:rPr lang="es-ES_tradnl" sz="1800" dirty="0" err="1">
                <a:latin typeface="Calibri" panose="020F0502020204030204" pitchFamily="34" charset="0"/>
                <a:cs typeface="Calibri" panose="020F0502020204030204" pitchFamily="34" charset="0"/>
              </a:rPr>
              <a:t>Strate</a:t>
            </a:r>
            <a:r>
              <a:rPr lang="es-ES_tradnl" sz="1800" dirty="0">
                <a:latin typeface="Calibri" panose="020F0502020204030204" pitchFamily="34" charset="0"/>
                <a:cs typeface="Calibri" panose="020F0502020204030204" pitchFamily="34" charset="0"/>
              </a:rPr>
              <a:t>. </a:t>
            </a:r>
            <a:r>
              <a:rPr lang="es-ES_tradnl" sz="1800" dirty="0" err="1">
                <a:latin typeface="Calibri" panose="020F0502020204030204" pitchFamily="34" charset="0"/>
                <a:cs typeface="Calibri" panose="020F0502020204030204" pitchFamily="34" charset="0"/>
              </a:rPr>
              <a:t>Strate</a:t>
            </a:r>
            <a:r>
              <a:rPr lang="es-ES_tradnl" sz="1800" dirty="0">
                <a:latin typeface="Calibri" panose="020F0502020204030204" pitchFamily="34" charset="0"/>
                <a:cs typeface="Calibri" panose="020F0502020204030204" pitchFamily="34" charset="0"/>
              </a:rPr>
              <a:t> recogerá todo el efectivo y lo transferirá a la cuenta de efectivo del Emisor para la compra de acciones en el mercado. El Agente del Emisor proporcionará a </a:t>
            </a:r>
            <a:r>
              <a:rPr lang="es-ES_tradnl" sz="1800" dirty="0" err="1">
                <a:latin typeface="Calibri" panose="020F0502020204030204" pitchFamily="34" charset="0"/>
                <a:cs typeface="Calibri" panose="020F0502020204030204" pitchFamily="34" charset="0"/>
              </a:rPr>
              <a:t>Strate</a:t>
            </a:r>
            <a:r>
              <a:rPr lang="es-ES_tradnl" sz="1800" dirty="0">
                <a:latin typeface="Calibri" panose="020F0502020204030204" pitchFamily="34" charset="0"/>
                <a:cs typeface="Calibri" panose="020F0502020204030204" pitchFamily="34" charset="0"/>
              </a:rPr>
              <a:t> una tabla dinámica de efectivo (efectivo residual) y valores adeudados una vez que las acciones hayan sido compradas en el mercado.
</a:t>
            </a:r>
          </a:p>
          <a:p>
            <a:pPr marL="0" indent="0">
              <a:lnSpc>
                <a:spcPct val="100000"/>
              </a:lnSpc>
              <a:spcBef>
                <a:spcPts val="0"/>
              </a:spcBef>
              <a:buNone/>
            </a:pPr>
            <a:r>
              <a:rPr lang="es-ES_tradnl" sz="1800" dirty="0">
                <a:latin typeface="Calibri" panose="020F0502020204030204" pitchFamily="34" charset="0"/>
                <a:cs typeface="Calibri" panose="020F0502020204030204" pitchFamily="34" charset="0"/>
              </a:rPr>
              <a:t>Lo que estamos solucionando es:
a. Procesar un evento (DRIP) sin tener que emitir L/A (instrumento intermediario)
b. Eliminar el evento de conversión
c. Eliminar el uso de hojas de cálculo
d. Eliminar la necesidad de devolver los ingresos netos en efectivo al CSD, pero directamente al Emisor o su agente</a:t>
            </a:r>
          </a:p>
        </p:txBody>
      </p:sp>
      <p:sp>
        <p:nvSpPr>
          <p:cNvPr id="4" name="Slide Number Placeholder 3">
            <a:extLst>
              <a:ext uri="{FF2B5EF4-FFF2-40B4-BE49-F238E27FC236}">
                <a16:creationId xmlns:a16="http://schemas.microsoft.com/office/drawing/2014/main" id="{69916C28-E7BB-4F93-B694-55C8588CE3FA}"/>
              </a:ext>
            </a:extLst>
          </p:cNvPr>
          <p:cNvSpPr>
            <a:spLocks noGrp="1"/>
          </p:cNvSpPr>
          <p:nvPr>
            <p:ph type="sldNum" sz="quarter" idx="10"/>
          </p:nvPr>
        </p:nvSpPr>
        <p:spPr/>
        <p:txBody>
          <a:bodyPr/>
          <a:lstStyle/>
          <a:p>
            <a:pPr>
              <a:defRPr/>
            </a:pPr>
            <a:fld id="{82444080-4317-43AD-9D14-EAD04406EA7B}" type="slidenum">
              <a:rPr lang="es-ES_tradnl" smtClean="0"/>
              <a:pPr>
                <a:defRPr/>
              </a:pPr>
              <a:t>9</a:t>
            </a:fld>
            <a:endParaRPr lang="es-ES_tradnl" dirty="0"/>
          </a:p>
        </p:txBody>
      </p:sp>
    </p:spTree>
    <p:extLst>
      <p:ext uri="{BB962C8B-B14F-4D97-AF65-F5344CB8AC3E}">
        <p14:creationId xmlns:p14="http://schemas.microsoft.com/office/powerpoint/2010/main" val="310289381"/>
      </p:ext>
    </p:extLst>
  </p:cSld>
  <p:clrMapOvr>
    <a:masterClrMapping/>
  </p:clrMapOvr>
</p:sld>
</file>

<file path=ppt/theme/theme1.xml><?xml version="1.0" encoding="utf-8"?>
<a:theme xmlns:a="http://schemas.openxmlformats.org/drawingml/2006/main" name="Office Theme">
  <a:themeElements>
    <a:clrScheme name="Office">
      <a:dk1>
        <a:srgbClr val="55565A"/>
      </a:dk1>
      <a:lt1>
        <a:srgbClr val="FFFFFF"/>
      </a:lt1>
      <a:dk2>
        <a:srgbClr val="A9A8A9"/>
      </a:dk2>
      <a:lt2>
        <a:srgbClr val="DBD9D6"/>
      </a:lt2>
      <a:accent1>
        <a:srgbClr val="752F8A"/>
      </a:accent1>
      <a:accent2>
        <a:srgbClr val="918C10"/>
      </a:accent2>
      <a:accent3>
        <a:srgbClr val="C9920E"/>
      </a:accent3>
      <a:accent4>
        <a:srgbClr val="E24301"/>
      </a:accent4>
      <a:accent5>
        <a:srgbClr val="A41F35"/>
      </a:accent5>
      <a:accent6>
        <a:srgbClr val="1E988A"/>
      </a:accent6>
      <a:hlink>
        <a:srgbClr val="752F8A"/>
      </a:hlink>
      <a:folHlink>
        <a:srgbClr val="77777A"/>
      </a:folHlink>
    </a:clrScheme>
    <a:fontScheme name="Strate">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ate PPT.pot  -  Compatibility Mode" id="{3A5CC853-147D-450F-9F2B-B2AF4D33E986}" vid="{44028370-AED6-4BA8-B9F0-63306E095C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55565A"/>
    </a:dk1>
    <a:lt1>
      <a:srgbClr val="FFFFFF"/>
    </a:lt1>
    <a:dk2>
      <a:srgbClr val="A9A8A9"/>
    </a:dk2>
    <a:lt2>
      <a:srgbClr val="DBD9D6"/>
    </a:lt2>
    <a:accent1>
      <a:srgbClr val="752F8A"/>
    </a:accent1>
    <a:accent2>
      <a:srgbClr val="918C10"/>
    </a:accent2>
    <a:accent3>
      <a:srgbClr val="C9920E"/>
    </a:accent3>
    <a:accent4>
      <a:srgbClr val="E24301"/>
    </a:accent4>
    <a:accent5>
      <a:srgbClr val="A41F35"/>
    </a:accent5>
    <a:accent6>
      <a:srgbClr val="1E988A"/>
    </a:accent6>
    <a:hlink>
      <a:srgbClr val="752F8A"/>
    </a:hlink>
    <a:folHlink>
      <a:srgbClr val="77777A"/>
    </a:folHlink>
  </a:clrScheme>
</a:themeOverride>
</file>

<file path=docProps/app.xml><?xml version="1.0" encoding="utf-8"?>
<Properties xmlns="http://schemas.openxmlformats.org/officeDocument/2006/extended-properties" xmlns:vt="http://schemas.openxmlformats.org/officeDocument/2006/docPropsVTypes">
  <Template/>
  <TotalTime>492</TotalTime>
  <Words>2469</Words>
  <Application>Microsoft Macintosh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Source Sans Pro</vt:lpstr>
      <vt:lpstr>Source Sans Pro Light</vt:lpstr>
      <vt:lpstr>Source Sans Pro SemiBold</vt:lpstr>
      <vt:lpstr>Wingdings</vt:lpstr>
      <vt:lpstr>Office Theme</vt:lpstr>
      <vt:lpstr>Discusión de EVENTOS  Corporativos de ACSDA  Gestión de complejidades en eventos corporativos</vt:lpstr>
      <vt:lpstr>Introducción
</vt:lpstr>
      <vt:lpstr>Reto # 1
</vt:lpstr>
      <vt:lpstr>Reto # 2
</vt:lpstr>
      <vt:lpstr>Reto # 3
</vt:lpstr>
      <vt:lpstr>Reto # 4
</vt:lpstr>
      <vt:lpstr>Reto # 5
</vt:lpstr>
      <vt:lpstr>Reto # 5 (cont.)</vt:lpstr>
      <vt:lpstr>Reto # 6
</vt:lpstr>
      <vt:lpstr>Reto # 7</vt:lpstr>
      <vt:lpstr>Reto # 8
</vt:lpstr>
      <vt:lpstr>Reto # 9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Sartini</dc:creator>
  <cp:lastModifiedBy>Andres Rodriguez Guapacha</cp:lastModifiedBy>
  <cp:revision>35</cp:revision>
  <cp:lastPrinted>2022-01-31T06:11:09Z</cp:lastPrinted>
  <dcterms:created xsi:type="dcterms:W3CDTF">2019-02-21T14:55:01Z</dcterms:created>
  <dcterms:modified xsi:type="dcterms:W3CDTF">2022-02-08T17:44:33Z</dcterms:modified>
</cp:coreProperties>
</file>