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1" r:id="rId2"/>
    <p:sldId id="262" r:id="rId3"/>
    <p:sldId id="263" r:id="rId4"/>
    <p:sldId id="264" r:id="rId5"/>
    <p:sldId id="265" r:id="rId6"/>
    <p:sldId id="269" r:id="rId7"/>
    <p:sldId id="267" r:id="rId8"/>
    <p:sldId id="268" r:id="rId9"/>
    <p:sldId id="270" r:id="rId10"/>
    <p:sldId id="271" r:id="rId11"/>
    <p:sldId id="272" r:id="rId12"/>
    <p:sldId id="273" r:id="rId13"/>
    <p:sldId id="266" r:id="rId14"/>
  </p:sldIdLst>
  <p:sldSz cx="12192000" cy="6858000"/>
  <p:notesSz cx="7010400" cy="9296400"/>
  <p:defaultTextStyle>
    <a:defPPr>
      <a:defRPr lang="en-ZA"/>
    </a:defPPr>
    <a:lvl1pPr algn="l" rtl="0" eaLnBrk="0" fontAlgn="base" hangingPunct="0">
      <a:spcBef>
        <a:spcPct val="0"/>
      </a:spcBef>
      <a:spcAft>
        <a:spcPct val="0"/>
      </a:spcAft>
      <a:defRPr kern="1200">
        <a:solidFill>
          <a:schemeClr val="tx1"/>
        </a:solidFill>
        <a:latin typeface="Source Sans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Source Sans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Source Sans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Source Sans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Source Sans Pro" panose="020B0503030403020204" pitchFamily="34" charset="0"/>
        <a:ea typeface="+mn-ea"/>
        <a:cs typeface="+mn-cs"/>
      </a:defRPr>
    </a:lvl5pPr>
    <a:lvl6pPr marL="2286000" algn="l" defTabSz="914400" rtl="0" eaLnBrk="1" latinLnBrk="0" hangingPunct="1">
      <a:defRPr kern="1200">
        <a:solidFill>
          <a:schemeClr val="tx1"/>
        </a:solidFill>
        <a:latin typeface="Source Sans Pro" panose="020B0503030403020204" pitchFamily="34" charset="0"/>
        <a:ea typeface="+mn-ea"/>
        <a:cs typeface="+mn-cs"/>
      </a:defRPr>
    </a:lvl6pPr>
    <a:lvl7pPr marL="2743200" algn="l" defTabSz="914400" rtl="0" eaLnBrk="1" latinLnBrk="0" hangingPunct="1">
      <a:defRPr kern="1200">
        <a:solidFill>
          <a:schemeClr val="tx1"/>
        </a:solidFill>
        <a:latin typeface="Source Sans Pro" panose="020B0503030403020204" pitchFamily="34" charset="0"/>
        <a:ea typeface="+mn-ea"/>
        <a:cs typeface="+mn-cs"/>
      </a:defRPr>
    </a:lvl7pPr>
    <a:lvl8pPr marL="3200400" algn="l" defTabSz="914400" rtl="0" eaLnBrk="1" latinLnBrk="0" hangingPunct="1">
      <a:defRPr kern="1200">
        <a:solidFill>
          <a:schemeClr val="tx1"/>
        </a:solidFill>
        <a:latin typeface="Source Sans Pro" panose="020B0503030403020204" pitchFamily="34" charset="0"/>
        <a:ea typeface="+mn-ea"/>
        <a:cs typeface="+mn-cs"/>
      </a:defRPr>
    </a:lvl8pPr>
    <a:lvl9pPr marL="3657600" algn="l" defTabSz="914400" rtl="0" eaLnBrk="1" latinLnBrk="0" hangingPunct="1">
      <a:defRPr kern="1200">
        <a:solidFill>
          <a:schemeClr val="tx1"/>
        </a:solidFill>
        <a:latin typeface="Source Sans Pro" panose="020B0503030403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uce Butterill" initials="BB" lastIdx="1" clrIdx="0">
    <p:extLst>
      <p:ext uri="{19B8F6BF-5375-455C-9EA6-DF929625EA0E}">
        <p15:presenceInfo xmlns:p15="http://schemas.microsoft.com/office/powerpoint/2012/main" userId="Bruce Butterill" providerId="None"/>
      </p:ext>
    </p:extLst>
  </p:cmAuthor>
  <p:cmAuthor id="2" name="Beverley Furman" initials="BF" lastIdx="1" clrIdx="1">
    <p:extLst>
      <p:ext uri="{19B8F6BF-5375-455C-9EA6-DF929625EA0E}">
        <p15:presenceInfo xmlns:p15="http://schemas.microsoft.com/office/powerpoint/2012/main" userId="S::Beverleyf@strate.co.za::cddb2c3c-1811-46a4-a02a-979805cc80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577" autoAdjust="0"/>
    <p:restoredTop sz="94660"/>
  </p:normalViewPr>
  <p:slideViewPr>
    <p:cSldViewPr snapToGrid="0">
      <p:cViewPr varScale="1">
        <p:scale>
          <a:sx n="69" d="100"/>
          <a:sy n="69" d="100"/>
        </p:scale>
        <p:origin x="232" y="2088"/>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08AB1F-BC48-402D-8197-4F64AC28FB0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pPr>
              <a:defRPr/>
            </a:pPr>
            <a:endParaRPr lang="en-ZA" dirty="0"/>
          </a:p>
        </p:txBody>
      </p:sp>
      <p:sp>
        <p:nvSpPr>
          <p:cNvPr id="3" name="Date Placeholder 2">
            <a:extLst>
              <a:ext uri="{FF2B5EF4-FFF2-40B4-BE49-F238E27FC236}">
                <a16:creationId xmlns:a16="http://schemas.microsoft.com/office/drawing/2014/main" id="{4D56E266-75F6-45C7-9345-C09318CFE94A}"/>
              </a:ext>
            </a:extLst>
          </p:cNvPr>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smtClean="0"/>
            </a:lvl1pPr>
          </a:lstStyle>
          <a:p>
            <a:pPr>
              <a:defRPr/>
            </a:pPr>
            <a:fld id="{36F060F4-6211-4767-BDE6-7BB29563D931}" type="datetimeFigureOut">
              <a:rPr lang="en-ZA"/>
              <a:pPr>
                <a:defRPr/>
              </a:pPr>
              <a:t>2022/02/08</a:t>
            </a:fld>
            <a:endParaRPr lang="en-ZA" dirty="0"/>
          </a:p>
        </p:txBody>
      </p:sp>
      <p:sp>
        <p:nvSpPr>
          <p:cNvPr id="4" name="Slide Image Placeholder 3">
            <a:extLst>
              <a:ext uri="{FF2B5EF4-FFF2-40B4-BE49-F238E27FC236}">
                <a16:creationId xmlns:a16="http://schemas.microsoft.com/office/drawing/2014/main" id="{F71FE0EB-2580-4D73-8201-360A990AB57C}"/>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ZA" noProof="0" dirty="0"/>
          </a:p>
        </p:txBody>
      </p:sp>
      <p:sp>
        <p:nvSpPr>
          <p:cNvPr id="5" name="Notes Placeholder 4">
            <a:extLst>
              <a:ext uri="{FF2B5EF4-FFF2-40B4-BE49-F238E27FC236}">
                <a16:creationId xmlns:a16="http://schemas.microsoft.com/office/drawing/2014/main" id="{56C57B78-092D-4427-8997-8B2CF52FAB36}"/>
              </a:ext>
            </a:extLst>
          </p:cNvPr>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a:extLst>
              <a:ext uri="{FF2B5EF4-FFF2-40B4-BE49-F238E27FC236}">
                <a16:creationId xmlns:a16="http://schemas.microsoft.com/office/drawing/2014/main" id="{FFB26E8E-F64F-4B71-A86F-CF89D057B9B3}"/>
              </a:ext>
            </a:extLst>
          </p:cNvPr>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pPr>
              <a:defRPr/>
            </a:pPr>
            <a:endParaRPr lang="en-ZA" dirty="0"/>
          </a:p>
        </p:txBody>
      </p:sp>
      <p:sp>
        <p:nvSpPr>
          <p:cNvPr id="7" name="Slide Number Placeholder 6">
            <a:extLst>
              <a:ext uri="{FF2B5EF4-FFF2-40B4-BE49-F238E27FC236}">
                <a16:creationId xmlns:a16="http://schemas.microsoft.com/office/drawing/2014/main" id="{D93E53C7-0738-4DD9-BC1C-2DABC503FC21}"/>
              </a:ext>
            </a:extLst>
          </p:cNvPr>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smtClean="0"/>
            </a:lvl1pPr>
          </a:lstStyle>
          <a:p>
            <a:pPr>
              <a:defRPr/>
            </a:pPr>
            <a:fld id="{359FC1C0-67E5-426E-A906-C8B5A9914ED9}" type="slidenum">
              <a:rPr lang="en-ZA"/>
              <a:pPr>
                <a:defRPr/>
              </a:pPr>
              <a:t>‹#›</a:t>
            </a:fld>
            <a:endParaRPr lang="en-ZA"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46E2FE-D91E-4D7C-B9A9-7A4AE6F2E0EB}"/>
              </a:ext>
            </a:extLst>
          </p:cNvPr>
          <p:cNvPicPr>
            <a:picLocks noChangeAspect="1"/>
          </p:cNvPicPr>
          <p:nvPr userDrawn="1"/>
        </p:nvPicPr>
        <p:blipFill>
          <a:blip r:embed="rId2">
            <a:extLst>
              <a:ext uri="{28A0092B-C50C-407E-A947-70E740481C1C}">
                <a14:useLocalDpi xmlns:a14="http://schemas.microsoft.com/office/drawing/2010/main" val="0"/>
              </a:ext>
            </a:extLst>
          </a:blip>
          <a:srcRect t="4491" b="4491"/>
          <a:stretch/>
        </p:blipFill>
        <p:spPr>
          <a:xfrm>
            <a:off x="5913" y="3290"/>
            <a:ext cx="12191853" cy="6858000"/>
          </a:xfrm>
          <a:prstGeom prst="rect">
            <a:avLst/>
          </a:prstGeom>
        </p:spPr>
      </p:pic>
      <p:sp>
        <p:nvSpPr>
          <p:cNvPr id="2" name="Title 1">
            <a:extLst>
              <a:ext uri="{FF2B5EF4-FFF2-40B4-BE49-F238E27FC236}">
                <a16:creationId xmlns:a16="http://schemas.microsoft.com/office/drawing/2014/main" id="{2170340B-6BE0-4523-83A4-F00666D45234}"/>
              </a:ext>
            </a:extLst>
          </p:cNvPr>
          <p:cNvSpPr>
            <a:spLocks noGrp="1"/>
          </p:cNvSpPr>
          <p:nvPr>
            <p:ph type="ctrTitle"/>
          </p:nvPr>
        </p:nvSpPr>
        <p:spPr>
          <a:xfrm>
            <a:off x="4836547" y="4312095"/>
            <a:ext cx="6878128" cy="1431781"/>
          </a:xfrm>
        </p:spPr>
        <p:txBody>
          <a:bodyPr anchor="b"/>
          <a:lstStyle>
            <a:lvl1pPr algn="r">
              <a:defRPr sz="4500" cap="all" baseline="0">
                <a:solidFill>
                  <a:schemeClr val="bg1"/>
                </a:solidFill>
                <a:latin typeface="Source Sans Pro SemiBold" panose="020B0604020202020204" pitchFamily="34" charset="0"/>
              </a:defRPr>
            </a:lvl1pPr>
          </a:lstStyle>
          <a:p>
            <a:r>
              <a:rPr lang="en-US" dirty="0"/>
              <a:t>Click to edit Master title style</a:t>
            </a:r>
            <a:endParaRPr lang="en-ZA" dirty="0"/>
          </a:p>
        </p:txBody>
      </p:sp>
      <p:sp>
        <p:nvSpPr>
          <p:cNvPr id="3" name="Subtitle 2">
            <a:extLst>
              <a:ext uri="{FF2B5EF4-FFF2-40B4-BE49-F238E27FC236}">
                <a16:creationId xmlns:a16="http://schemas.microsoft.com/office/drawing/2014/main" id="{95215DBF-DA0D-4828-9BC2-01EAE8EB4816}"/>
              </a:ext>
            </a:extLst>
          </p:cNvPr>
          <p:cNvSpPr>
            <a:spLocks noGrp="1"/>
          </p:cNvSpPr>
          <p:nvPr>
            <p:ph type="subTitle" idx="1"/>
          </p:nvPr>
        </p:nvSpPr>
        <p:spPr>
          <a:xfrm>
            <a:off x="4836545" y="5835952"/>
            <a:ext cx="6878129" cy="532891"/>
          </a:xfrm>
        </p:spPr>
        <p:txBody>
          <a:bodyPr/>
          <a:lstStyle>
            <a:lvl1pPr marL="0" indent="0" algn="r">
              <a:buNone/>
              <a:defRPr sz="2400">
                <a:solidFill>
                  <a:schemeClr val="bg1"/>
                </a:solidFill>
                <a:latin typeface="Source Sans Pro Light" panose="020B0403030403020204" pitchFamily="34" charset="0"/>
                <a:ea typeface="Source Sans Pro Light" panose="020B04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ZA" dirty="0"/>
          </a:p>
        </p:txBody>
      </p:sp>
      <p:pic>
        <p:nvPicPr>
          <p:cNvPr id="6" name="Picture 5" descr="A picture containing text, clipart, tableware, dishware&#10;&#10;Description automatically generated">
            <a:extLst>
              <a:ext uri="{FF2B5EF4-FFF2-40B4-BE49-F238E27FC236}">
                <a16:creationId xmlns:a16="http://schemas.microsoft.com/office/drawing/2014/main" id="{03A02765-DC25-E44B-98D3-5DB712E38C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86884" y="618824"/>
            <a:ext cx="2574259" cy="990600"/>
          </a:xfrm>
          <a:prstGeom prst="rect">
            <a:avLst/>
          </a:prstGeom>
        </p:spPr>
      </p:pic>
    </p:spTree>
    <p:extLst>
      <p:ext uri="{BB962C8B-B14F-4D97-AF65-F5344CB8AC3E}">
        <p14:creationId xmlns:p14="http://schemas.microsoft.com/office/powerpoint/2010/main" val="911904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FA09A-BAED-4CA8-9933-9C6F5277D9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FACB3374-C1F2-4C48-9F0F-B8841CD5EED3}"/>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ZA" noProof="0" dirty="0"/>
          </a:p>
        </p:txBody>
      </p:sp>
      <p:sp>
        <p:nvSpPr>
          <p:cNvPr id="4" name="Text Placeholder 3">
            <a:extLst>
              <a:ext uri="{FF2B5EF4-FFF2-40B4-BE49-F238E27FC236}">
                <a16:creationId xmlns:a16="http://schemas.microsoft.com/office/drawing/2014/main" id="{A93D9A43-9979-4DC9-9109-C14317702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061CC681-CAF3-4729-866F-D9370D7523B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endParaRPr lang="en-ZA" dirty="0"/>
          </a:p>
        </p:txBody>
      </p:sp>
      <p:sp>
        <p:nvSpPr>
          <p:cNvPr id="6" name="Footer Placeholder 4">
            <a:extLst>
              <a:ext uri="{FF2B5EF4-FFF2-40B4-BE49-F238E27FC236}">
                <a16:creationId xmlns:a16="http://schemas.microsoft.com/office/drawing/2014/main" id="{11654EB5-75B4-4393-80AB-ABF6700120EB}"/>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ZA" dirty="0"/>
          </a:p>
        </p:txBody>
      </p:sp>
      <p:sp>
        <p:nvSpPr>
          <p:cNvPr id="7" name="Slide Number Placeholder 5">
            <a:extLst>
              <a:ext uri="{FF2B5EF4-FFF2-40B4-BE49-F238E27FC236}">
                <a16:creationId xmlns:a16="http://schemas.microsoft.com/office/drawing/2014/main" id="{D506C175-DDFD-489C-AD76-A34CE3F138CC}"/>
              </a:ext>
            </a:extLst>
          </p:cNvPr>
          <p:cNvSpPr>
            <a:spLocks noGrp="1"/>
          </p:cNvSpPr>
          <p:nvPr>
            <p:ph type="sldNum" sz="quarter" idx="12"/>
          </p:nvPr>
        </p:nvSpPr>
        <p:spPr/>
        <p:txBody>
          <a:bodyPr/>
          <a:lstStyle>
            <a:lvl1pPr>
              <a:defRPr/>
            </a:lvl1pPr>
          </a:lstStyle>
          <a:p>
            <a:pPr>
              <a:defRPr/>
            </a:pPr>
            <a:fld id="{E923EFAD-BE2A-465A-8AD4-8953D9CE98AB}" type="slidenum">
              <a:rPr lang="en-ZA"/>
              <a:pPr>
                <a:defRPr/>
              </a:pPr>
              <a:t>‹#›</a:t>
            </a:fld>
            <a:endParaRPr lang="en-ZA" dirty="0"/>
          </a:p>
        </p:txBody>
      </p:sp>
    </p:spTree>
    <p:extLst>
      <p:ext uri="{BB962C8B-B14F-4D97-AF65-F5344CB8AC3E}">
        <p14:creationId xmlns:p14="http://schemas.microsoft.com/office/powerpoint/2010/main" val="3837093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53613-19F3-430B-9A41-24D82663B6F7}"/>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4336437D-339E-4E12-B61D-18CC156FCE7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00DABC-C5C0-4538-9BCE-7B51952F3EF0}"/>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endParaRPr lang="en-ZA" dirty="0"/>
          </a:p>
        </p:txBody>
      </p:sp>
      <p:sp>
        <p:nvSpPr>
          <p:cNvPr id="5" name="Footer Placeholder 4">
            <a:extLst>
              <a:ext uri="{FF2B5EF4-FFF2-40B4-BE49-F238E27FC236}">
                <a16:creationId xmlns:a16="http://schemas.microsoft.com/office/drawing/2014/main" id="{0E7B323E-A3D0-431F-9E67-A18AF962744F}"/>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ZA" dirty="0"/>
          </a:p>
        </p:txBody>
      </p:sp>
      <p:sp>
        <p:nvSpPr>
          <p:cNvPr id="6" name="Slide Number Placeholder 5">
            <a:extLst>
              <a:ext uri="{FF2B5EF4-FFF2-40B4-BE49-F238E27FC236}">
                <a16:creationId xmlns:a16="http://schemas.microsoft.com/office/drawing/2014/main" id="{A05D9A75-63E3-4773-88F2-63C89DBAAC14}"/>
              </a:ext>
            </a:extLst>
          </p:cNvPr>
          <p:cNvSpPr>
            <a:spLocks noGrp="1"/>
          </p:cNvSpPr>
          <p:nvPr>
            <p:ph type="sldNum" sz="quarter" idx="12"/>
          </p:nvPr>
        </p:nvSpPr>
        <p:spPr/>
        <p:txBody>
          <a:bodyPr/>
          <a:lstStyle>
            <a:lvl1pPr>
              <a:defRPr/>
            </a:lvl1pPr>
          </a:lstStyle>
          <a:p>
            <a:pPr>
              <a:defRPr/>
            </a:pPr>
            <a:fld id="{1F01EE30-F605-423E-82BB-7CE08E2512AC}" type="slidenum">
              <a:rPr lang="en-ZA"/>
              <a:pPr>
                <a:defRPr/>
              </a:pPr>
              <a:t>‹#›</a:t>
            </a:fld>
            <a:endParaRPr lang="en-ZA" dirty="0"/>
          </a:p>
        </p:txBody>
      </p:sp>
    </p:spTree>
    <p:extLst>
      <p:ext uri="{BB962C8B-B14F-4D97-AF65-F5344CB8AC3E}">
        <p14:creationId xmlns:p14="http://schemas.microsoft.com/office/powerpoint/2010/main" val="1557910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104667-2FC8-4D17-BA26-96F296A219F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1DE30F82-66DA-41E6-AB34-93CD054B238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F01D6D1-E94E-4707-B431-4EE185F4A5A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endParaRPr lang="en-ZA" dirty="0"/>
          </a:p>
        </p:txBody>
      </p:sp>
      <p:sp>
        <p:nvSpPr>
          <p:cNvPr id="5" name="Footer Placeholder 4">
            <a:extLst>
              <a:ext uri="{FF2B5EF4-FFF2-40B4-BE49-F238E27FC236}">
                <a16:creationId xmlns:a16="http://schemas.microsoft.com/office/drawing/2014/main" id="{D985DA65-A5C3-4B97-9DC5-AE32C52B93A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ZA" dirty="0"/>
          </a:p>
        </p:txBody>
      </p:sp>
      <p:sp>
        <p:nvSpPr>
          <p:cNvPr id="6" name="Slide Number Placeholder 5">
            <a:extLst>
              <a:ext uri="{FF2B5EF4-FFF2-40B4-BE49-F238E27FC236}">
                <a16:creationId xmlns:a16="http://schemas.microsoft.com/office/drawing/2014/main" id="{AEF4F39C-5500-480B-B7D4-42A5F69C9015}"/>
              </a:ext>
            </a:extLst>
          </p:cNvPr>
          <p:cNvSpPr>
            <a:spLocks noGrp="1"/>
          </p:cNvSpPr>
          <p:nvPr>
            <p:ph type="sldNum" sz="quarter" idx="12"/>
          </p:nvPr>
        </p:nvSpPr>
        <p:spPr/>
        <p:txBody>
          <a:bodyPr/>
          <a:lstStyle>
            <a:lvl1pPr>
              <a:defRPr/>
            </a:lvl1pPr>
          </a:lstStyle>
          <a:p>
            <a:pPr>
              <a:defRPr/>
            </a:pPr>
            <a:fld id="{24B7A283-D4BF-47DD-B521-C3192FC45881}" type="slidenum">
              <a:rPr lang="en-ZA"/>
              <a:pPr>
                <a:defRPr/>
              </a:pPr>
              <a:t>‹#›</a:t>
            </a:fld>
            <a:endParaRPr lang="en-ZA" dirty="0"/>
          </a:p>
        </p:txBody>
      </p:sp>
    </p:spTree>
    <p:extLst>
      <p:ext uri="{BB962C8B-B14F-4D97-AF65-F5344CB8AC3E}">
        <p14:creationId xmlns:p14="http://schemas.microsoft.com/office/powerpoint/2010/main" val="26731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6F96B-1213-4B95-A1CC-BFA6F38CD338}"/>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AB0B3007-447B-476F-9E73-E1C75D6B2E38}"/>
              </a:ext>
            </a:extLst>
          </p:cNvPr>
          <p:cNvSpPr>
            <a:spLocks noGrp="1"/>
          </p:cNvSpPr>
          <p:nvPr>
            <p:ph idx="1"/>
          </p:nvPr>
        </p:nvSpPr>
        <p:spPr/>
        <p:txBody>
          <a:bodyPr/>
          <a:lstStyle>
            <a:lvl1pPr marL="228600" indent="-228600">
              <a:buFontTx/>
              <a:buBlip>
                <a:blip r:embed="rId2"/>
              </a:buBlip>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Slide Number Placeholder 5">
            <a:extLst>
              <a:ext uri="{FF2B5EF4-FFF2-40B4-BE49-F238E27FC236}">
                <a16:creationId xmlns:a16="http://schemas.microsoft.com/office/drawing/2014/main" id="{968F60D4-430C-40C0-86CC-17DE0241D1B7}"/>
              </a:ext>
            </a:extLst>
          </p:cNvPr>
          <p:cNvSpPr>
            <a:spLocks noGrp="1"/>
          </p:cNvSpPr>
          <p:nvPr>
            <p:ph type="sldNum" sz="quarter" idx="10"/>
          </p:nvPr>
        </p:nvSpPr>
        <p:spPr/>
        <p:txBody>
          <a:bodyPr/>
          <a:lstStyle>
            <a:lvl1pPr>
              <a:defRPr/>
            </a:lvl1pPr>
          </a:lstStyle>
          <a:p>
            <a:pPr>
              <a:defRPr/>
            </a:pPr>
            <a:fld id="{82444080-4317-43AD-9D14-EAD04406EA7B}" type="slidenum">
              <a:rPr lang="en-ZA"/>
              <a:pPr>
                <a:defRPr/>
              </a:pPr>
              <a:t>‹#›</a:t>
            </a:fld>
            <a:endParaRPr lang="en-ZA" dirty="0"/>
          </a:p>
        </p:txBody>
      </p:sp>
    </p:spTree>
    <p:extLst>
      <p:ext uri="{BB962C8B-B14F-4D97-AF65-F5344CB8AC3E}">
        <p14:creationId xmlns:p14="http://schemas.microsoft.com/office/powerpoint/2010/main" val="3272085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3FF5BD4E-D595-4143-BC4C-96B8BD35D5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3800F80-C6DD-4C2B-9301-9644284023FE}"/>
              </a:ext>
            </a:extLst>
          </p:cNvPr>
          <p:cNvSpPr>
            <a:spLocks noGrp="1"/>
          </p:cNvSpPr>
          <p:nvPr>
            <p:ph type="title"/>
          </p:nvPr>
        </p:nvSpPr>
        <p:spPr>
          <a:xfrm>
            <a:off x="831850" y="3429000"/>
            <a:ext cx="10515600" cy="2036372"/>
          </a:xfrm>
        </p:spPr>
        <p:txBody>
          <a:bodyPr anchor="b"/>
          <a:lstStyle>
            <a:lvl1pPr algn="r">
              <a:defRPr sz="6000" cap="all" baseline="0">
                <a:solidFill>
                  <a:schemeClr val="bg1"/>
                </a:solidFill>
                <a:latin typeface="Source Sans Pro Light" panose="020B0403030403020204" pitchFamily="34" charset="0"/>
                <a:ea typeface="Source Sans Pro Light" panose="020B0403030403020204" pitchFamily="34" charset="0"/>
              </a:defRPr>
            </a:lvl1pPr>
          </a:lstStyle>
          <a:p>
            <a:r>
              <a:rPr lang="en-US"/>
              <a:t>Click to edit Master title style</a:t>
            </a:r>
            <a:endParaRPr lang="en-ZA" dirty="0"/>
          </a:p>
        </p:txBody>
      </p:sp>
      <p:sp>
        <p:nvSpPr>
          <p:cNvPr id="3" name="Text Placeholder 2">
            <a:extLst>
              <a:ext uri="{FF2B5EF4-FFF2-40B4-BE49-F238E27FC236}">
                <a16:creationId xmlns:a16="http://schemas.microsoft.com/office/drawing/2014/main" id="{AE3AC31D-D83B-48D3-AEEE-96C3C532EA5C}"/>
              </a:ext>
            </a:extLst>
          </p:cNvPr>
          <p:cNvSpPr>
            <a:spLocks noGrp="1"/>
          </p:cNvSpPr>
          <p:nvPr>
            <p:ph type="body" idx="1"/>
          </p:nvPr>
        </p:nvSpPr>
        <p:spPr>
          <a:xfrm>
            <a:off x="831850" y="5465372"/>
            <a:ext cx="10515600" cy="624278"/>
          </a:xfrm>
        </p:spPr>
        <p:txBody>
          <a:bodyPr/>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913562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A0CC0B20-68EB-448B-9E8D-5FF3DDDDA2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12160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3800F80-C6DD-4C2B-9301-9644284023FE}"/>
              </a:ext>
            </a:extLst>
          </p:cNvPr>
          <p:cNvSpPr>
            <a:spLocks noGrp="1"/>
          </p:cNvSpPr>
          <p:nvPr>
            <p:ph type="title"/>
          </p:nvPr>
        </p:nvSpPr>
        <p:spPr>
          <a:xfrm>
            <a:off x="1185797" y="1830286"/>
            <a:ext cx="10515600" cy="930612"/>
          </a:xfrm>
        </p:spPr>
        <p:txBody>
          <a:bodyPr anchor="b"/>
          <a:lstStyle>
            <a:lvl1pPr algn="l">
              <a:defRPr sz="4000" cap="all" baseline="0">
                <a:solidFill>
                  <a:schemeClr val="bg1"/>
                </a:solidFill>
                <a:latin typeface="Source Sans Pro Light" panose="020B0403030403020204" pitchFamily="34" charset="0"/>
                <a:ea typeface="Source Sans Pro Light" panose="020B0403030403020204" pitchFamily="34" charset="0"/>
              </a:defRPr>
            </a:lvl1pPr>
          </a:lstStyle>
          <a:p>
            <a:r>
              <a:rPr lang="en-US"/>
              <a:t>Click to edit Master title style</a:t>
            </a:r>
            <a:endParaRPr lang="en-ZA" dirty="0"/>
          </a:p>
        </p:txBody>
      </p:sp>
      <p:sp>
        <p:nvSpPr>
          <p:cNvPr id="3" name="Text Placeholder 2">
            <a:extLst>
              <a:ext uri="{FF2B5EF4-FFF2-40B4-BE49-F238E27FC236}">
                <a16:creationId xmlns:a16="http://schemas.microsoft.com/office/drawing/2014/main" id="{AE3AC31D-D83B-48D3-AEEE-96C3C532EA5C}"/>
              </a:ext>
            </a:extLst>
          </p:cNvPr>
          <p:cNvSpPr>
            <a:spLocks noGrp="1"/>
          </p:cNvSpPr>
          <p:nvPr>
            <p:ph type="body" idx="1"/>
          </p:nvPr>
        </p:nvSpPr>
        <p:spPr>
          <a:xfrm>
            <a:off x="1185797" y="2760898"/>
            <a:ext cx="10515600" cy="861306"/>
          </a:xfr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446129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CC-1755-4EAE-B942-4A0C171C0156}"/>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FA2A16D4-FD93-4E2E-857E-5FF7E80D88EB}"/>
              </a:ext>
            </a:extLst>
          </p:cNvPr>
          <p:cNvSpPr>
            <a:spLocks noGrp="1"/>
          </p:cNvSpPr>
          <p:nvPr>
            <p:ph sz="half" idx="1"/>
          </p:nvPr>
        </p:nvSpPr>
        <p:spPr>
          <a:xfrm>
            <a:off x="178279" y="822383"/>
            <a:ext cx="5841521" cy="53545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Content Placeholder 3">
            <a:extLst>
              <a:ext uri="{FF2B5EF4-FFF2-40B4-BE49-F238E27FC236}">
                <a16:creationId xmlns:a16="http://schemas.microsoft.com/office/drawing/2014/main" id="{31477682-3ADB-4A90-94AF-F105E6801F02}"/>
              </a:ext>
            </a:extLst>
          </p:cNvPr>
          <p:cNvSpPr>
            <a:spLocks noGrp="1"/>
          </p:cNvSpPr>
          <p:nvPr>
            <p:ph sz="half" idx="2"/>
          </p:nvPr>
        </p:nvSpPr>
        <p:spPr>
          <a:xfrm>
            <a:off x="6019800" y="822383"/>
            <a:ext cx="5942162" cy="53545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5" name="Slide Number Placeholder 5">
            <a:extLst>
              <a:ext uri="{FF2B5EF4-FFF2-40B4-BE49-F238E27FC236}">
                <a16:creationId xmlns:a16="http://schemas.microsoft.com/office/drawing/2014/main" id="{B3B7BF61-0805-41C1-BFE7-4A2FDE961DB5}"/>
              </a:ext>
            </a:extLst>
          </p:cNvPr>
          <p:cNvSpPr>
            <a:spLocks noGrp="1"/>
          </p:cNvSpPr>
          <p:nvPr>
            <p:ph type="sldNum" sz="quarter" idx="10"/>
          </p:nvPr>
        </p:nvSpPr>
        <p:spPr/>
        <p:txBody>
          <a:bodyPr/>
          <a:lstStyle>
            <a:lvl1pPr>
              <a:defRPr/>
            </a:lvl1pPr>
          </a:lstStyle>
          <a:p>
            <a:pPr>
              <a:defRPr/>
            </a:pPr>
            <a:fld id="{2D6249CC-CA03-4DA2-9F0A-1B083ED280BD}" type="slidenum">
              <a:rPr lang="en-ZA"/>
              <a:pPr>
                <a:defRPr/>
              </a:pPr>
              <a:t>‹#›</a:t>
            </a:fld>
            <a:endParaRPr lang="en-ZA" dirty="0"/>
          </a:p>
        </p:txBody>
      </p:sp>
    </p:spTree>
    <p:extLst>
      <p:ext uri="{BB962C8B-B14F-4D97-AF65-F5344CB8AC3E}">
        <p14:creationId xmlns:p14="http://schemas.microsoft.com/office/powerpoint/2010/main" val="1020592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9ED23-C539-4CA4-A9A4-62D02E75FFA2}"/>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ED10C0B7-F23F-4F09-9C24-422D459E7C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6FCA5B1-40CC-4058-B721-C325DB4A61A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D01D57D5-360E-45B1-AB57-8D97D90F67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95B808F-1C21-4F17-8D24-6DDF64745F2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Slide Number Placeholder 5">
            <a:extLst>
              <a:ext uri="{FF2B5EF4-FFF2-40B4-BE49-F238E27FC236}">
                <a16:creationId xmlns:a16="http://schemas.microsoft.com/office/drawing/2014/main" id="{0150984D-9300-4D49-A449-FD82014AF7CF}"/>
              </a:ext>
            </a:extLst>
          </p:cNvPr>
          <p:cNvSpPr>
            <a:spLocks noGrp="1"/>
          </p:cNvSpPr>
          <p:nvPr>
            <p:ph type="sldNum" sz="quarter" idx="10"/>
          </p:nvPr>
        </p:nvSpPr>
        <p:spPr/>
        <p:txBody>
          <a:bodyPr/>
          <a:lstStyle>
            <a:lvl1pPr>
              <a:defRPr/>
            </a:lvl1pPr>
          </a:lstStyle>
          <a:p>
            <a:pPr>
              <a:defRPr/>
            </a:pPr>
            <a:fld id="{66206FDF-A219-45D1-B4D9-B755CC2EC38E}" type="slidenum">
              <a:rPr lang="en-ZA"/>
              <a:pPr>
                <a:defRPr/>
              </a:pPr>
              <a:t>‹#›</a:t>
            </a:fld>
            <a:endParaRPr lang="en-ZA" dirty="0"/>
          </a:p>
        </p:txBody>
      </p:sp>
    </p:spTree>
    <p:extLst>
      <p:ext uri="{BB962C8B-B14F-4D97-AF65-F5344CB8AC3E}">
        <p14:creationId xmlns:p14="http://schemas.microsoft.com/office/powerpoint/2010/main" val="3806975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BD4F-BA6B-4F73-9821-B29318F48DF2}"/>
              </a:ext>
            </a:extLst>
          </p:cNvPr>
          <p:cNvSpPr>
            <a:spLocks noGrp="1"/>
          </p:cNvSpPr>
          <p:nvPr>
            <p:ph type="title"/>
          </p:nvPr>
        </p:nvSpPr>
        <p:spPr/>
        <p:txBody>
          <a:bodyPr/>
          <a:lstStyle/>
          <a:p>
            <a:r>
              <a:rPr lang="en-US"/>
              <a:t>Click to edit Master title style</a:t>
            </a:r>
            <a:endParaRPr lang="en-ZA"/>
          </a:p>
        </p:txBody>
      </p:sp>
      <p:sp>
        <p:nvSpPr>
          <p:cNvPr id="3" name="Slide Number Placeholder 5">
            <a:extLst>
              <a:ext uri="{FF2B5EF4-FFF2-40B4-BE49-F238E27FC236}">
                <a16:creationId xmlns:a16="http://schemas.microsoft.com/office/drawing/2014/main" id="{C0F1B990-3ECC-4E2D-B769-8BFE4D3FF1E0}"/>
              </a:ext>
            </a:extLst>
          </p:cNvPr>
          <p:cNvSpPr>
            <a:spLocks noGrp="1"/>
          </p:cNvSpPr>
          <p:nvPr>
            <p:ph type="sldNum" sz="quarter" idx="10"/>
          </p:nvPr>
        </p:nvSpPr>
        <p:spPr/>
        <p:txBody>
          <a:bodyPr/>
          <a:lstStyle>
            <a:lvl1pPr>
              <a:defRPr/>
            </a:lvl1pPr>
          </a:lstStyle>
          <a:p>
            <a:pPr>
              <a:defRPr/>
            </a:pPr>
            <a:fld id="{CD360F32-6D2A-4AFE-B4A2-EC8EE86161A6}" type="slidenum">
              <a:rPr lang="en-ZA"/>
              <a:pPr>
                <a:defRPr/>
              </a:pPr>
              <a:t>‹#›</a:t>
            </a:fld>
            <a:endParaRPr lang="en-ZA" dirty="0"/>
          </a:p>
        </p:txBody>
      </p:sp>
    </p:spTree>
    <p:extLst>
      <p:ext uri="{BB962C8B-B14F-4D97-AF65-F5344CB8AC3E}">
        <p14:creationId xmlns:p14="http://schemas.microsoft.com/office/powerpoint/2010/main" val="1585764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997715C-192A-4652-B5C2-00F4BC70F4C3}"/>
              </a:ext>
            </a:extLst>
          </p:cNvPr>
          <p:cNvSpPr>
            <a:spLocks noGrp="1"/>
          </p:cNvSpPr>
          <p:nvPr>
            <p:ph type="sldNum" sz="quarter" idx="10"/>
          </p:nvPr>
        </p:nvSpPr>
        <p:spPr/>
        <p:txBody>
          <a:bodyPr/>
          <a:lstStyle>
            <a:lvl1pPr>
              <a:defRPr/>
            </a:lvl1pPr>
          </a:lstStyle>
          <a:p>
            <a:pPr>
              <a:defRPr/>
            </a:pPr>
            <a:fld id="{BBF37599-3E3A-4535-B594-3350AE766B71}" type="slidenum">
              <a:rPr lang="en-ZA"/>
              <a:pPr>
                <a:defRPr/>
              </a:pPr>
              <a:t>‹#›</a:t>
            </a:fld>
            <a:endParaRPr lang="en-ZA" dirty="0"/>
          </a:p>
        </p:txBody>
      </p:sp>
    </p:spTree>
    <p:extLst>
      <p:ext uri="{BB962C8B-B14F-4D97-AF65-F5344CB8AC3E}">
        <p14:creationId xmlns:p14="http://schemas.microsoft.com/office/powerpoint/2010/main" val="1326131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D73E4-D368-4C8A-9BE8-AE4CE5A32E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F46513FF-D8E2-4A22-BCF8-7C46634576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98971FF4-3A36-46C3-A655-9BAB1BEF15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A976B9AA-0BDC-4485-9543-C922CB4CD02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endParaRPr lang="en-ZA" dirty="0"/>
          </a:p>
        </p:txBody>
      </p:sp>
      <p:sp>
        <p:nvSpPr>
          <p:cNvPr id="6" name="Footer Placeholder 4">
            <a:extLst>
              <a:ext uri="{FF2B5EF4-FFF2-40B4-BE49-F238E27FC236}">
                <a16:creationId xmlns:a16="http://schemas.microsoft.com/office/drawing/2014/main" id="{EF6A832F-157D-4974-BB57-22EF0EA5F66B}"/>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ZA" dirty="0"/>
          </a:p>
        </p:txBody>
      </p:sp>
      <p:sp>
        <p:nvSpPr>
          <p:cNvPr id="7" name="Slide Number Placeholder 5">
            <a:extLst>
              <a:ext uri="{FF2B5EF4-FFF2-40B4-BE49-F238E27FC236}">
                <a16:creationId xmlns:a16="http://schemas.microsoft.com/office/drawing/2014/main" id="{0ACACFD1-3864-4246-810C-E2FFC53A6D13}"/>
              </a:ext>
            </a:extLst>
          </p:cNvPr>
          <p:cNvSpPr>
            <a:spLocks noGrp="1"/>
          </p:cNvSpPr>
          <p:nvPr>
            <p:ph type="sldNum" sz="quarter" idx="12"/>
          </p:nvPr>
        </p:nvSpPr>
        <p:spPr/>
        <p:txBody>
          <a:bodyPr/>
          <a:lstStyle>
            <a:lvl1pPr>
              <a:defRPr/>
            </a:lvl1pPr>
          </a:lstStyle>
          <a:p>
            <a:pPr>
              <a:defRPr/>
            </a:pPr>
            <a:fld id="{DE2CB84C-2AED-4EFC-92AE-204DF4EBED30}" type="slidenum">
              <a:rPr lang="en-ZA"/>
              <a:pPr>
                <a:defRPr/>
              </a:pPr>
              <a:t>‹#›</a:t>
            </a:fld>
            <a:endParaRPr lang="en-ZA" dirty="0"/>
          </a:p>
        </p:txBody>
      </p:sp>
    </p:spTree>
    <p:extLst>
      <p:ext uri="{BB962C8B-B14F-4D97-AF65-F5344CB8AC3E}">
        <p14:creationId xmlns:p14="http://schemas.microsoft.com/office/powerpoint/2010/main" val="133216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a:extLst>
              <a:ext uri="{FF2B5EF4-FFF2-40B4-BE49-F238E27FC236}">
                <a16:creationId xmlns:a16="http://schemas.microsoft.com/office/drawing/2014/main" id="{756A6BA8-1F61-4DD5-86E4-C90DD56D363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050" y="1587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70EF7731-4095-456E-ADF6-0BA30808AE08}"/>
              </a:ext>
            </a:extLst>
          </p:cNvPr>
          <p:cNvSpPr>
            <a:spLocks noGrp="1" noChangeArrowheads="1"/>
          </p:cNvSpPr>
          <p:nvPr>
            <p:ph type="title"/>
          </p:nvPr>
        </p:nvSpPr>
        <p:spPr bwMode="auto">
          <a:xfrm>
            <a:off x="177800" y="117475"/>
            <a:ext cx="114681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ZA" altLang="en-US"/>
          </a:p>
        </p:txBody>
      </p:sp>
      <p:sp>
        <p:nvSpPr>
          <p:cNvPr id="1028" name="Text Placeholder 2">
            <a:extLst>
              <a:ext uri="{FF2B5EF4-FFF2-40B4-BE49-F238E27FC236}">
                <a16:creationId xmlns:a16="http://schemas.microsoft.com/office/drawing/2014/main" id="{1CE9A6D9-D429-42EB-AF52-CC49297A8A20}"/>
              </a:ext>
            </a:extLst>
          </p:cNvPr>
          <p:cNvSpPr>
            <a:spLocks noGrp="1" noChangeArrowheads="1"/>
          </p:cNvSpPr>
          <p:nvPr>
            <p:ph type="body" idx="1"/>
          </p:nvPr>
        </p:nvSpPr>
        <p:spPr bwMode="auto">
          <a:xfrm>
            <a:off x="592138" y="822325"/>
            <a:ext cx="11053762"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ZA" altLang="en-US"/>
              <a:t>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6" name="Slide Number Placeholder 5">
            <a:extLst>
              <a:ext uri="{FF2B5EF4-FFF2-40B4-BE49-F238E27FC236}">
                <a16:creationId xmlns:a16="http://schemas.microsoft.com/office/drawing/2014/main" id="{6E8460EF-1E1C-4B2D-9DE6-149CE36C24DD}"/>
              </a:ext>
            </a:extLst>
          </p:cNvPr>
          <p:cNvSpPr>
            <a:spLocks noGrp="1"/>
          </p:cNvSpPr>
          <p:nvPr>
            <p:ph type="sldNum" sz="quarter" idx="4"/>
          </p:nvPr>
        </p:nvSpPr>
        <p:spPr>
          <a:xfrm>
            <a:off x="220663" y="6413500"/>
            <a:ext cx="46355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A1EC3CB-15DF-4179-9378-542D0DD9E956}"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707" r:id="rId1"/>
    <p:sldLayoutId id="2147483702" r:id="rId2"/>
    <p:sldLayoutId id="2147483708" r:id="rId3"/>
    <p:sldLayoutId id="2147483709" r:id="rId4"/>
    <p:sldLayoutId id="2147483703" r:id="rId5"/>
    <p:sldLayoutId id="2147483704" r:id="rId6"/>
    <p:sldLayoutId id="2147483705" r:id="rId7"/>
    <p:sldLayoutId id="2147483706" r:id="rId8"/>
    <p:sldLayoutId id="2147483710" r:id="rId9"/>
    <p:sldLayoutId id="2147483711" r:id="rId10"/>
    <p:sldLayoutId id="2147483712" r:id="rId11"/>
    <p:sldLayoutId id="2147483713" r:id="rId12"/>
  </p:sldLayoutIdLst>
  <p:hf hdr="0" ftr="0" dt="0"/>
  <p:txStyles>
    <p:titleStyle>
      <a:lvl1pPr algn="l" rtl="0" eaLnBrk="1" fontAlgn="base" hangingPunct="1">
        <a:lnSpc>
          <a:spcPct val="90000"/>
        </a:lnSpc>
        <a:spcBef>
          <a:spcPct val="0"/>
        </a:spcBef>
        <a:spcAft>
          <a:spcPct val="0"/>
        </a:spcAft>
        <a:defRPr sz="3200" kern="1200">
          <a:solidFill>
            <a:srgbClr val="000000"/>
          </a:solidFill>
          <a:latin typeface="+mj-lt"/>
          <a:ea typeface="+mj-ea"/>
          <a:cs typeface="+mj-cs"/>
        </a:defRPr>
      </a:lvl1pPr>
      <a:lvl2pPr algn="l" rtl="0" eaLnBrk="1" fontAlgn="base" hangingPunct="1">
        <a:lnSpc>
          <a:spcPct val="90000"/>
        </a:lnSpc>
        <a:spcBef>
          <a:spcPct val="0"/>
        </a:spcBef>
        <a:spcAft>
          <a:spcPct val="0"/>
        </a:spcAft>
        <a:defRPr sz="3200">
          <a:solidFill>
            <a:srgbClr val="000000"/>
          </a:solidFill>
          <a:latin typeface="Source Sans Pro" panose="020B0503030403020204" pitchFamily="34" charset="0"/>
        </a:defRPr>
      </a:lvl2pPr>
      <a:lvl3pPr algn="l" rtl="0" eaLnBrk="1" fontAlgn="base" hangingPunct="1">
        <a:lnSpc>
          <a:spcPct val="90000"/>
        </a:lnSpc>
        <a:spcBef>
          <a:spcPct val="0"/>
        </a:spcBef>
        <a:spcAft>
          <a:spcPct val="0"/>
        </a:spcAft>
        <a:defRPr sz="3200">
          <a:solidFill>
            <a:srgbClr val="000000"/>
          </a:solidFill>
          <a:latin typeface="Source Sans Pro" panose="020B0503030403020204" pitchFamily="34" charset="0"/>
        </a:defRPr>
      </a:lvl3pPr>
      <a:lvl4pPr algn="l" rtl="0" eaLnBrk="1" fontAlgn="base" hangingPunct="1">
        <a:lnSpc>
          <a:spcPct val="90000"/>
        </a:lnSpc>
        <a:spcBef>
          <a:spcPct val="0"/>
        </a:spcBef>
        <a:spcAft>
          <a:spcPct val="0"/>
        </a:spcAft>
        <a:defRPr sz="3200">
          <a:solidFill>
            <a:srgbClr val="000000"/>
          </a:solidFill>
          <a:latin typeface="Source Sans Pro" panose="020B0503030403020204" pitchFamily="34" charset="0"/>
        </a:defRPr>
      </a:lvl4pPr>
      <a:lvl5pPr algn="l" rtl="0" eaLnBrk="1" fontAlgn="base" hangingPunct="1">
        <a:lnSpc>
          <a:spcPct val="90000"/>
        </a:lnSpc>
        <a:spcBef>
          <a:spcPct val="0"/>
        </a:spcBef>
        <a:spcAft>
          <a:spcPct val="0"/>
        </a:spcAft>
        <a:defRPr sz="3200">
          <a:solidFill>
            <a:srgbClr val="000000"/>
          </a:solidFill>
          <a:latin typeface="Source Sans Pro" panose="020B0503030403020204" pitchFamily="34" charset="0"/>
        </a:defRPr>
      </a:lvl5pPr>
      <a:lvl6pPr marL="457200" algn="l" rtl="0" eaLnBrk="1" fontAlgn="base" hangingPunct="1">
        <a:lnSpc>
          <a:spcPct val="90000"/>
        </a:lnSpc>
        <a:spcBef>
          <a:spcPct val="0"/>
        </a:spcBef>
        <a:spcAft>
          <a:spcPct val="0"/>
        </a:spcAft>
        <a:defRPr sz="4400">
          <a:solidFill>
            <a:schemeClr val="tx1"/>
          </a:solidFill>
          <a:latin typeface="Source Sans Pro" panose="020B0503030403020204" pitchFamily="34" charset="0"/>
        </a:defRPr>
      </a:lvl6pPr>
      <a:lvl7pPr marL="914400" algn="l" rtl="0" eaLnBrk="1" fontAlgn="base" hangingPunct="1">
        <a:lnSpc>
          <a:spcPct val="90000"/>
        </a:lnSpc>
        <a:spcBef>
          <a:spcPct val="0"/>
        </a:spcBef>
        <a:spcAft>
          <a:spcPct val="0"/>
        </a:spcAft>
        <a:defRPr sz="4400">
          <a:solidFill>
            <a:schemeClr val="tx1"/>
          </a:solidFill>
          <a:latin typeface="Source Sans Pro" panose="020B0503030403020204" pitchFamily="34" charset="0"/>
        </a:defRPr>
      </a:lvl7pPr>
      <a:lvl8pPr marL="1371600" algn="l" rtl="0" eaLnBrk="1" fontAlgn="base" hangingPunct="1">
        <a:lnSpc>
          <a:spcPct val="90000"/>
        </a:lnSpc>
        <a:spcBef>
          <a:spcPct val="0"/>
        </a:spcBef>
        <a:spcAft>
          <a:spcPct val="0"/>
        </a:spcAft>
        <a:defRPr sz="4400">
          <a:solidFill>
            <a:schemeClr val="tx1"/>
          </a:solidFill>
          <a:latin typeface="Source Sans Pro" panose="020B0503030403020204" pitchFamily="34" charset="0"/>
        </a:defRPr>
      </a:lvl8pPr>
      <a:lvl9pPr marL="1828800" algn="l" rtl="0" eaLnBrk="1" fontAlgn="base" hangingPunct="1">
        <a:lnSpc>
          <a:spcPct val="90000"/>
        </a:lnSpc>
        <a:spcBef>
          <a:spcPct val="0"/>
        </a:spcBef>
        <a:spcAft>
          <a:spcPct val="0"/>
        </a:spcAft>
        <a:defRPr sz="4400">
          <a:solidFill>
            <a:schemeClr val="tx1"/>
          </a:solidFill>
          <a:latin typeface="Source Sans Pro" panose="020B0503030403020204" pitchFamily="34" charset="0"/>
        </a:defRPr>
      </a:lvl9pPr>
    </p:titleStyle>
    <p:bodyStyle>
      <a:lvl1pPr marL="228600" indent="-228600" algn="l" rtl="0" eaLnBrk="1" fontAlgn="base" hangingPunct="1">
        <a:lnSpc>
          <a:spcPct val="90000"/>
        </a:lnSpc>
        <a:spcBef>
          <a:spcPts val="1000"/>
        </a:spcBef>
        <a:spcAft>
          <a:spcPct val="0"/>
        </a:spcAft>
        <a:buSzPct val="80000"/>
        <a:buBlip>
          <a:blip r:embed="rId15"/>
        </a:buBlip>
        <a:defRPr sz="2800" kern="1200">
          <a:solidFill>
            <a:srgbClr val="000000"/>
          </a:solidFill>
          <a:latin typeface="Source Sans Pro Light" panose="020B0403030403020204" pitchFamily="34" charset="0"/>
          <a:ea typeface="Source Sans Pro Light" panose="020B0403030403020204" pitchFamily="34" charset="0"/>
          <a:cs typeface="Source Sans Pro Light" panose="020B0403030403020204" pitchFamily="34" charset="0"/>
        </a:defRPr>
      </a:lvl1pPr>
      <a:lvl2pPr marL="685800" indent="-228600" algn="l" rtl="0" eaLnBrk="1" fontAlgn="base" hangingPunct="1">
        <a:lnSpc>
          <a:spcPct val="90000"/>
        </a:lnSpc>
        <a:spcBef>
          <a:spcPts val="500"/>
        </a:spcBef>
        <a:spcAft>
          <a:spcPct val="0"/>
        </a:spcAft>
        <a:buSzPct val="80000"/>
        <a:buFont typeface="Wingdings" panose="05000000000000000000" pitchFamily="2" charset="2"/>
        <a:buChar char="§"/>
        <a:defRPr sz="2400" kern="1200">
          <a:solidFill>
            <a:srgbClr val="000000"/>
          </a:solidFill>
          <a:latin typeface="Source Sans Pro Light" panose="020B0403030403020204" pitchFamily="34" charset="0"/>
          <a:ea typeface="Source Sans Pro Light" panose="020B0403030403020204" pitchFamily="34" charset="0"/>
          <a:cs typeface="Source Sans Pro Light" panose="020B0403030403020204" pitchFamily="34" charset="0"/>
        </a:defRPr>
      </a:lvl2pPr>
      <a:lvl3pPr marL="1143000" indent="-228600" algn="l" rtl="0" eaLnBrk="1" fontAlgn="base" hangingPunct="1">
        <a:lnSpc>
          <a:spcPct val="90000"/>
        </a:lnSpc>
        <a:spcBef>
          <a:spcPts val="500"/>
        </a:spcBef>
        <a:spcAft>
          <a:spcPct val="0"/>
        </a:spcAft>
        <a:buSzPct val="80000"/>
        <a:buFont typeface="Wingdings" panose="05000000000000000000" pitchFamily="2" charset="2"/>
        <a:buChar char="§"/>
        <a:defRPr sz="2000" kern="1200">
          <a:solidFill>
            <a:srgbClr val="000000"/>
          </a:solidFill>
          <a:latin typeface="Source Sans Pro Light" panose="020B0403030403020204" pitchFamily="34" charset="0"/>
          <a:ea typeface="Source Sans Pro Light" panose="020B0403030403020204" pitchFamily="34" charset="0"/>
          <a:cs typeface="Source Sans Pro Light" panose="020B0403030403020204" pitchFamily="34" charset="0"/>
        </a:defRPr>
      </a:lvl3pPr>
      <a:lvl4pPr marL="1600200" indent="-228600" algn="l" rtl="0" eaLnBrk="1" fontAlgn="base" hangingPunct="1">
        <a:lnSpc>
          <a:spcPct val="90000"/>
        </a:lnSpc>
        <a:spcBef>
          <a:spcPts val="500"/>
        </a:spcBef>
        <a:spcAft>
          <a:spcPct val="0"/>
        </a:spcAft>
        <a:buSzPct val="80000"/>
        <a:buFont typeface="Wingdings" panose="05000000000000000000" pitchFamily="2" charset="2"/>
        <a:buChar char="§"/>
        <a:defRPr kern="1200">
          <a:solidFill>
            <a:srgbClr val="000000"/>
          </a:solidFill>
          <a:latin typeface="Source Sans Pro Light" panose="020B0403030403020204" pitchFamily="34" charset="0"/>
          <a:ea typeface="Source Sans Pro Light" panose="020B0403030403020204" pitchFamily="34" charset="0"/>
          <a:cs typeface="Source Sans Pro Light" panose="020B0403030403020204" pitchFamily="34" charset="0"/>
        </a:defRPr>
      </a:lvl4pPr>
      <a:lvl5pPr marL="2057400" indent="-228600" algn="l" rtl="0" eaLnBrk="1" fontAlgn="base" hangingPunct="1">
        <a:lnSpc>
          <a:spcPct val="90000"/>
        </a:lnSpc>
        <a:spcBef>
          <a:spcPts val="500"/>
        </a:spcBef>
        <a:spcAft>
          <a:spcPct val="0"/>
        </a:spcAft>
        <a:buSzPct val="80000"/>
        <a:buFont typeface="Wingdings" panose="05000000000000000000" pitchFamily="2" charset="2"/>
        <a:buChar char="§"/>
        <a:defRPr kern="1200">
          <a:solidFill>
            <a:srgbClr val="000000"/>
          </a:solidFill>
          <a:latin typeface="Source Sans Pro Light" panose="020B0403030403020204" pitchFamily="34" charset="0"/>
          <a:ea typeface="Source Sans Pro Light" panose="020B0403030403020204" pitchFamily="34" charset="0"/>
          <a:cs typeface="Source Sans Pro Light" panose="020B0403030403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Jescat@strate.co.za" TargetMode="External"/><Relationship Id="rId2" Type="http://schemas.openxmlformats.org/officeDocument/2006/relationships/hyperlink" Target="mailto:margaretm@strate.co.za"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AC559-3D74-4D07-8447-5E4542336DA3}"/>
              </a:ext>
            </a:extLst>
          </p:cNvPr>
          <p:cNvSpPr>
            <a:spLocks noGrp="1"/>
          </p:cNvSpPr>
          <p:nvPr>
            <p:ph type="ctrTitle"/>
          </p:nvPr>
        </p:nvSpPr>
        <p:spPr>
          <a:xfrm>
            <a:off x="1527717" y="4312095"/>
            <a:ext cx="10186959" cy="1431781"/>
          </a:xfrm>
        </p:spPr>
        <p:txBody>
          <a:bodyPr/>
          <a:lstStyle/>
          <a:p>
            <a:r>
              <a:rPr lang="en-US" dirty="0"/>
              <a:t>ACSDA </a:t>
            </a:r>
            <a:r>
              <a:rPr lang="en-US"/>
              <a:t>Corporate </a:t>
            </a:r>
            <a:br>
              <a:rPr lang="en-US"/>
            </a:br>
            <a:r>
              <a:rPr lang="en-US"/>
              <a:t>Actions </a:t>
            </a:r>
            <a:r>
              <a:rPr lang="en-US" dirty="0"/>
              <a:t>Discussion</a:t>
            </a:r>
            <a:br>
              <a:rPr lang="en-US" dirty="0"/>
            </a:br>
            <a:br>
              <a:rPr lang="en-US" dirty="0"/>
            </a:br>
            <a:r>
              <a:rPr lang="en-US" dirty="0"/>
              <a:t>Managing complexities in corporate actions</a:t>
            </a:r>
            <a:endParaRPr lang="en-ZA" dirty="0"/>
          </a:p>
        </p:txBody>
      </p:sp>
      <p:sp>
        <p:nvSpPr>
          <p:cNvPr id="3" name="Subtitle 2">
            <a:extLst>
              <a:ext uri="{FF2B5EF4-FFF2-40B4-BE49-F238E27FC236}">
                <a16:creationId xmlns:a16="http://schemas.microsoft.com/office/drawing/2014/main" id="{6F49C0A5-138A-4BA4-A6BB-94E5E3A5C45F}"/>
              </a:ext>
            </a:extLst>
          </p:cNvPr>
          <p:cNvSpPr>
            <a:spLocks noGrp="1"/>
          </p:cNvSpPr>
          <p:nvPr>
            <p:ph type="subTitle" idx="1"/>
          </p:nvPr>
        </p:nvSpPr>
        <p:spPr/>
        <p:txBody>
          <a:bodyPr/>
          <a:lstStyle/>
          <a:p>
            <a:r>
              <a:rPr lang="en-US" dirty="0"/>
              <a:t>February 2022</a:t>
            </a:r>
            <a:endParaRPr lang="en-ZA" dirty="0"/>
          </a:p>
        </p:txBody>
      </p:sp>
    </p:spTree>
    <p:extLst>
      <p:ext uri="{BB962C8B-B14F-4D97-AF65-F5344CB8AC3E}">
        <p14:creationId xmlns:p14="http://schemas.microsoft.com/office/powerpoint/2010/main" val="1739412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EEFED-D415-4D39-8AD4-0A39678164EF}"/>
              </a:ext>
            </a:extLst>
          </p:cNvPr>
          <p:cNvSpPr>
            <a:spLocks noGrp="1"/>
          </p:cNvSpPr>
          <p:nvPr>
            <p:ph type="title"/>
          </p:nvPr>
        </p:nvSpPr>
        <p:spPr/>
        <p:txBody>
          <a:bodyPr/>
          <a:lstStyle/>
          <a:p>
            <a:r>
              <a:rPr lang="en-US" dirty="0"/>
              <a:t>Challenge # 7</a:t>
            </a:r>
            <a:endParaRPr lang="en-ZA" dirty="0"/>
          </a:p>
        </p:txBody>
      </p:sp>
      <p:sp>
        <p:nvSpPr>
          <p:cNvPr id="3" name="Content Placeholder 2">
            <a:extLst>
              <a:ext uri="{FF2B5EF4-FFF2-40B4-BE49-F238E27FC236}">
                <a16:creationId xmlns:a16="http://schemas.microsoft.com/office/drawing/2014/main" id="{456CEE44-6B6F-40E2-9AB0-89AF95F1522B}"/>
              </a:ext>
            </a:extLst>
          </p:cNvPr>
          <p:cNvSpPr>
            <a:spLocks noGrp="1"/>
          </p:cNvSpPr>
          <p:nvPr>
            <p:ph idx="1"/>
          </p:nvPr>
        </p:nvSpPr>
        <p:spPr/>
        <p:txBody>
          <a:bodyPr/>
          <a:lstStyle/>
          <a:p>
            <a:pPr marL="0" indent="0">
              <a:lnSpc>
                <a:spcPct val="100000"/>
              </a:lnSpc>
              <a:spcBef>
                <a:spcPts val="0"/>
              </a:spcBef>
              <a:buNone/>
            </a:pPr>
            <a:r>
              <a:rPr lang="en-US" sz="2000" dirty="0">
                <a:latin typeface="Calibri" panose="020F0502020204030204" pitchFamily="34" charset="0"/>
                <a:cs typeface="Calibri" panose="020F0502020204030204" pitchFamily="34" charset="0"/>
              </a:rPr>
              <a:t>Issuer delist from the Exchange and wants to issue certificates or statement of holdings and maintain a register of these shareholders. The current process is that a Delisting event (DLS) is created in the CSD system. Notifications are sent MT564 NEW/COMP/REPE and then completed as the CSD does not distribute entitlements in certificated format. The Issuer requires a take-on spreadsheet and this spreadsheet must reflect the shareholder details for them to create the register approximately 25 columns are completed with shareholder detail.</a:t>
            </a:r>
          </a:p>
          <a:p>
            <a:pPr>
              <a:lnSpc>
                <a:spcPct val="100000"/>
              </a:lnSpc>
              <a:spcBef>
                <a:spcPts val="0"/>
              </a:spcBef>
            </a:pPr>
            <a:endParaRPr lang="en-US" sz="2000" dirty="0">
              <a:latin typeface="Calibri" panose="020F0502020204030204" pitchFamily="34" charset="0"/>
              <a:cs typeface="Calibri" panose="020F0502020204030204" pitchFamily="34" charset="0"/>
            </a:endParaRPr>
          </a:p>
          <a:p>
            <a:pPr marL="0" indent="0">
              <a:lnSpc>
                <a:spcPct val="100000"/>
              </a:lnSpc>
              <a:spcBef>
                <a:spcPts val="0"/>
              </a:spcBef>
              <a:buNone/>
            </a:pPr>
            <a:r>
              <a:rPr lang="en-US" sz="2000" dirty="0">
                <a:latin typeface="Calibri" panose="020F0502020204030204" pitchFamily="34" charset="0"/>
                <a:cs typeface="Calibri" panose="020F0502020204030204" pitchFamily="34" charset="0"/>
              </a:rPr>
              <a:t>What we are solving for is:</a:t>
            </a:r>
          </a:p>
          <a:p>
            <a:pPr>
              <a:lnSpc>
                <a:spcPct val="100000"/>
              </a:lnSpc>
              <a:spcBef>
                <a:spcPts val="0"/>
              </a:spcBef>
            </a:pPr>
            <a:endParaRPr lang="en-US" sz="2000" dirty="0">
              <a:latin typeface="Calibri" panose="020F0502020204030204" pitchFamily="34" charset="0"/>
              <a:cs typeface="Calibri" panose="020F0502020204030204" pitchFamily="34" charset="0"/>
            </a:endParaRPr>
          </a:p>
          <a:p>
            <a:pPr marL="457200" indent="-457200">
              <a:lnSpc>
                <a:spcPct val="100000"/>
              </a:lnSpc>
              <a:spcBef>
                <a:spcPts val="0"/>
              </a:spcBef>
              <a:buAutoNum type="alphaLcPeriod"/>
            </a:pPr>
            <a:r>
              <a:rPr lang="en-US" sz="2000" dirty="0">
                <a:latin typeface="Calibri" panose="020F0502020204030204" pitchFamily="34" charset="0"/>
                <a:cs typeface="Calibri" panose="020F0502020204030204" pitchFamily="34" charset="0"/>
              </a:rPr>
              <a:t>Ability to remove the securities in the old ISIN (base security) on the same event without having to process entitlements in certificated format</a:t>
            </a:r>
          </a:p>
          <a:p>
            <a:pPr marL="457200" indent="-457200">
              <a:lnSpc>
                <a:spcPct val="100000"/>
              </a:lnSpc>
              <a:spcBef>
                <a:spcPts val="0"/>
              </a:spcBef>
              <a:buAutoNum type="alphaLcPeriod"/>
            </a:pPr>
            <a:r>
              <a:rPr lang="en-US" sz="2000" dirty="0">
                <a:latin typeface="Calibri" panose="020F0502020204030204" pitchFamily="34" charset="0"/>
                <a:cs typeface="Calibri" panose="020F0502020204030204" pitchFamily="34" charset="0"/>
              </a:rPr>
              <a:t>Elimination of spreadsheet requirements</a:t>
            </a:r>
          </a:p>
          <a:p>
            <a:pPr marL="457200" indent="-457200">
              <a:lnSpc>
                <a:spcPct val="100000"/>
              </a:lnSpc>
              <a:spcBef>
                <a:spcPts val="0"/>
              </a:spcBef>
              <a:buAutoNum type="alphaLcPeriod"/>
            </a:pPr>
            <a:endParaRPr lang="en-US" sz="2000" dirty="0">
              <a:latin typeface="Calibri" panose="020F0502020204030204" pitchFamily="34" charset="0"/>
              <a:cs typeface="Calibri" panose="020F0502020204030204" pitchFamily="34" charset="0"/>
            </a:endParaRPr>
          </a:p>
          <a:p>
            <a:pPr marL="0" indent="0">
              <a:lnSpc>
                <a:spcPct val="100000"/>
              </a:lnSpc>
              <a:spcBef>
                <a:spcPts val="0"/>
              </a:spcBef>
              <a:buNone/>
            </a:pPr>
            <a:endParaRPr lang="en-US" sz="2000" dirty="0">
              <a:latin typeface="Calibri" panose="020F0502020204030204" pitchFamily="34" charset="0"/>
              <a:cs typeface="Calibri" panose="020F0502020204030204" pitchFamily="34" charset="0"/>
            </a:endParaRPr>
          </a:p>
          <a:p>
            <a:pPr marL="0" indent="0">
              <a:lnSpc>
                <a:spcPct val="100000"/>
              </a:lnSpc>
              <a:spcBef>
                <a:spcPts val="0"/>
              </a:spcBef>
              <a:buNone/>
            </a:pPr>
            <a:r>
              <a:rPr lang="en-US" sz="2000" dirty="0">
                <a:latin typeface="Calibri" panose="020F0502020204030204" pitchFamily="34" charset="0"/>
                <a:cs typeface="Calibri" panose="020F0502020204030204" pitchFamily="34" charset="0"/>
              </a:rPr>
              <a:t>Are the same issues under </a:t>
            </a:r>
            <a:r>
              <a:rPr lang="en-US" sz="2000" dirty="0"/>
              <a:t>Challenge #</a:t>
            </a:r>
            <a:r>
              <a:rPr lang="en-US" sz="2000" dirty="0">
                <a:latin typeface="Calibri" panose="020F0502020204030204" pitchFamily="34" charset="0"/>
                <a:cs typeface="Calibri" panose="020F0502020204030204" pitchFamily="34" charset="0"/>
              </a:rPr>
              <a:t> 6 and </a:t>
            </a:r>
            <a:r>
              <a:rPr lang="en-US" sz="2000" dirty="0"/>
              <a:t>Challenge #</a:t>
            </a:r>
            <a:r>
              <a:rPr lang="en-US" sz="2000" dirty="0">
                <a:latin typeface="Calibri" panose="020F0502020204030204" pitchFamily="34" charset="0"/>
                <a:cs typeface="Calibri" panose="020F0502020204030204" pitchFamily="34" charset="0"/>
              </a:rPr>
              <a:t> 7 experiences in your market and how does your CSD handle these complexities?</a:t>
            </a:r>
          </a:p>
          <a:p>
            <a:pPr marL="457200" indent="-457200">
              <a:lnSpc>
                <a:spcPct val="100000"/>
              </a:lnSpc>
              <a:spcBef>
                <a:spcPts val="0"/>
              </a:spcBef>
              <a:buAutoNum type="alphaLcPeriod"/>
            </a:pPr>
            <a:endParaRPr lang="en-US" sz="2000" dirty="0">
              <a:latin typeface="Calibri" panose="020F0502020204030204" pitchFamily="34" charset="0"/>
              <a:cs typeface="Calibri" panose="020F0502020204030204" pitchFamily="34" charset="0"/>
            </a:endParaRPr>
          </a:p>
          <a:p>
            <a:pPr marL="0" indent="0">
              <a:lnSpc>
                <a:spcPct val="100000"/>
              </a:lnSpc>
              <a:spcBef>
                <a:spcPts val="0"/>
              </a:spcBef>
              <a:buNone/>
            </a:pPr>
            <a:endParaRPr lang="en-US" sz="2000" dirty="0">
              <a:latin typeface="Calibri" panose="020F0502020204030204" pitchFamily="34" charset="0"/>
              <a:cs typeface="Calibri" panose="020F0502020204030204" pitchFamily="34" charset="0"/>
            </a:endParaRPr>
          </a:p>
          <a:p>
            <a:pPr marL="0" indent="0">
              <a:lnSpc>
                <a:spcPct val="100000"/>
              </a:lnSpc>
              <a:spcBef>
                <a:spcPts val="0"/>
              </a:spcBef>
              <a:buNone/>
            </a:pPr>
            <a:endParaRPr lang="en-US" sz="2000" dirty="0">
              <a:latin typeface="Calibri" panose="020F0502020204030204" pitchFamily="34" charset="0"/>
              <a:cs typeface="Calibri" panose="020F0502020204030204" pitchFamily="34" charset="0"/>
            </a:endParaRPr>
          </a:p>
          <a:p>
            <a:pPr marL="0" indent="0">
              <a:lnSpc>
                <a:spcPct val="100000"/>
              </a:lnSpc>
              <a:spcBef>
                <a:spcPts val="0"/>
              </a:spcBef>
              <a:buNone/>
            </a:pPr>
            <a:endParaRPr lang="en-US" sz="2000" dirty="0">
              <a:latin typeface="Calibri" panose="020F0502020204030204" pitchFamily="34" charset="0"/>
              <a:cs typeface="Calibri" panose="020F0502020204030204" pitchFamily="34" charset="0"/>
            </a:endParaRPr>
          </a:p>
          <a:p>
            <a:pPr marL="0" indent="0">
              <a:lnSpc>
                <a:spcPct val="100000"/>
              </a:lnSpc>
              <a:spcBef>
                <a:spcPts val="0"/>
              </a:spcBef>
              <a:buNone/>
            </a:pPr>
            <a:endParaRPr lang="en-ZA" dirty="0"/>
          </a:p>
        </p:txBody>
      </p:sp>
      <p:sp>
        <p:nvSpPr>
          <p:cNvPr id="4" name="Slide Number Placeholder 3">
            <a:extLst>
              <a:ext uri="{FF2B5EF4-FFF2-40B4-BE49-F238E27FC236}">
                <a16:creationId xmlns:a16="http://schemas.microsoft.com/office/drawing/2014/main" id="{9C920C8C-645E-4472-B9AE-824ECFD355D5}"/>
              </a:ext>
            </a:extLst>
          </p:cNvPr>
          <p:cNvSpPr>
            <a:spLocks noGrp="1"/>
          </p:cNvSpPr>
          <p:nvPr>
            <p:ph type="sldNum" sz="quarter" idx="10"/>
          </p:nvPr>
        </p:nvSpPr>
        <p:spPr/>
        <p:txBody>
          <a:bodyPr/>
          <a:lstStyle/>
          <a:p>
            <a:pPr>
              <a:defRPr/>
            </a:pPr>
            <a:fld id="{82444080-4317-43AD-9D14-EAD04406EA7B}" type="slidenum">
              <a:rPr lang="en-ZA" smtClean="0"/>
              <a:pPr>
                <a:defRPr/>
              </a:pPr>
              <a:t>10</a:t>
            </a:fld>
            <a:endParaRPr lang="en-ZA" dirty="0"/>
          </a:p>
        </p:txBody>
      </p:sp>
    </p:spTree>
    <p:extLst>
      <p:ext uri="{BB962C8B-B14F-4D97-AF65-F5344CB8AC3E}">
        <p14:creationId xmlns:p14="http://schemas.microsoft.com/office/powerpoint/2010/main" val="3173951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F5F74-A12F-4D0A-B834-768374531EE2}"/>
              </a:ext>
            </a:extLst>
          </p:cNvPr>
          <p:cNvSpPr>
            <a:spLocks noGrp="1"/>
          </p:cNvSpPr>
          <p:nvPr>
            <p:ph type="title"/>
          </p:nvPr>
        </p:nvSpPr>
        <p:spPr/>
        <p:txBody>
          <a:bodyPr/>
          <a:lstStyle/>
          <a:p>
            <a:r>
              <a:rPr lang="en-US" dirty="0"/>
              <a:t>Challenge # 8</a:t>
            </a:r>
            <a:endParaRPr lang="en-ZA" dirty="0"/>
          </a:p>
        </p:txBody>
      </p:sp>
      <p:sp>
        <p:nvSpPr>
          <p:cNvPr id="3" name="Content Placeholder 2">
            <a:extLst>
              <a:ext uri="{FF2B5EF4-FFF2-40B4-BE49-F238E27FC236}">
                <a16:creationId xmlns:a16="http://schemas.microsoft.com/office/drawing/2014/main" id="{A8336153-09CA-45CA-A56B-0EC750EA212C}"/>
              </a:ext>
            </a:extLst>
          </p:cNvPr>
          <p:cNvSpPr>
            <a:spLocks noGrp="1"/>
          </p:cNvSpPr>
          <p:nvPr>
            <p:ph idx="1"/>
          </p:nvPr>
        </p:nvSpPr>
        <p:spPr/>
        <p:txBody>
          <a:bodyPr/>
          <a:lstStyle/>
          <a:p>
            <a:pPr marL="0" indent="0">
              <a:buNone/>
            </a:pPr>
            <a:r>
              <a:rPr lang="en-US" sz="2000" dirty="0">
                <a:latin typeface="Calibri" panose="020F0502020204030204" pitchFamily="34" charset="0"/>
                <a:cs typeface="Calibri" panose="020F0502020204030204" pitchFamily="34" charset="0"/>
              </a:rPr>
              <a:t>Strate processes manual bookings whereby the Issuer Agent provides allotment instructions to Strate for increase or decrease of the CSD Participants central securities account/s. This arises due to e.g. private placements, share buy backs, specific issues, employee share options if shares have vested and they need to be issued to the shareholders. These allotments result in the central securities account being adjusted instantly if settlement date is same day or beginning of day on settlement date if it is a pre-booking. The process is manual as instructions are received via email and must be captured on the system. A confirmation email is then sent to the affected CSD Participants to advise them of the adjustment that has been done for them to also adjust on their side as per the instruction. Challenge on CSD Participant’s side is they may not have an instruction from their client for them to go ahead with the adjustment, leading them to be out of balance with Strate. In some cases, if it is decrease, the client may not have sufficient securities with their participant or broker for a decrease to be done, also resulting in out of balance. We have a solution for using robotics but it is partially manual and does not eliminate issues CSD Participants have when they do not have instructions or where the client has insufficient securities.</a:t>
            </a:r>
          </a:p>
          <a:p>
            <a:pPr marL="0" indent="0">
              <a:buNone/>
            </a:pPr>
            <a:endParaRPr lang="en-US" sz="2000" dirty="0">
              <a:latin typeface="Calibri" panose="020F0502020204030204" pitchFamily="34" charset="0"/>
              <a:cs typeface="Calibri" panose="020F0502020204030204" pitchFamily="34" charset="0"/>
            </a:endParaRPr>
          </a:p>
          <a:p>
            <a:pPr marL="0" indent="0">
              <a:buNone/>
            </a:pPr>
            <a:r>
              <a:rPr lang="en-US" sz="2000" dirty="0">
                <a:latin typeface="Calibri" panose="020F0502020204030204" pitchFamily="34" charset="0"/>
                <a:cs typeface="Calibri" panose="020F0502020204030204" pitchFamily="34" charset="0"/>
              </a:rPr>
              <a:t>a. Do you process manual bookings or allotments and if so, how are these bookings processed in your market?</a:t>
            </a:r>
            <a:endParaRPr lang="en-ZA" sz="20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43B46896-06A1-473A-A728-83DB74E649E1}"/>
              </a:ext>
            </a:extLst>
          </p:cNvPr>
          <p:cNvSpPr>
            <a:spLocks noGrp="1"/>
          </p:cNvSpPr>
          <p:nvPr>
            <p:ph type="sldNum" sz="quarter" idx="10"/>
          </p:nvPr>
        </p:nvSpPr>
        <p:spPr/>
        <p:txBody>
          <a:bodyPr/>
          <a:lstStyle/>
          <a:p>
            <a:pPr>
              <a:defRPr/>
            </a:pPr>
            <a:fld id="{82444080-4317-43AD-9D14-EAD04406EA7B}" type="slidenum">
              <a:rPr lang="en-ZA" smtClean="0"/>
              <a:pPr>
                <a:defRPr/>
              </a:pPr>
              <a:t>11</a:t>
            </a:fld>
            <a:endParaRPr lang="en-ZA" dirty="0"/>
          </a:p>
        </p:txBody>
      </p:sp>
    </p:spTree>
    <p:extLst>
      <p:ext uri="{BB962C8B-B14F-4D97-AF65-F5344CB8AC3E}">
        <p14:creationId xmlns:p14="http://schemas.microsoft.com/office/powerpoint/2010/main" val="2835329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37A9A-06AA-4D0A-A7C9-CAA55036EBAB}"/>
              </a:ext>
            </a:extLst>
          </p:cNvPr>
          <p:cNvSpPr>
            <a:spLocks noGrp="1"/>
          </p:cNvSpPr>
          <p:nvPr>
            <p:ph type="title"/>
          </p:nvPr>
        </p:nvSpPr>
        <p:spPr/>
        <p:txBody>
          <a:bodyPr/>
          <a:lstStyle/>
          <a:p>
            <a:r>
              <a:rPr lang="en-US" dirty="0"/>
              <a:t>Challenge # 9</a:t>
            </a:r>
            <a:endParaRPr lang="en-ZA" dirty="0"/>
          </a:p>
        </p:txBody>
      </p:sp>
      <p:sp>
        <p:nvSpPr>
          <p:cNvPr id="3" name="Content Placeholder 2">
            <a:extLst>
              <a:ext uri="{FF2B5EF4-FFF2-40B4-BE49-F238E27FC236}">
                <a16:creationId xmlns:a16="http://schemas.microsoft.com/office/drawing/2014/main" id="{E91F5C24-BC4A-4476-9D9C-946FCF9FCEDC}"/>
              </a:ext>
            </a:extLst>
          </p:cNvPr>
          <p:cNvSpPr>
            <a:spLocks noGrp="1"/>
          </p:cNvSpPr>
          <p:nvPr>
            <p:ph idx="1"/>
          </p:nvPr>
        </p:nvSpPr>
        <p:spPr/>
        <p:txBody>
          <a:bodyPr/>
          <a:lstStyle/>
          <a:p>
            <a:pPr marL="0" indent="0">
              <a:buNone/>
            </a:pPr>
            <a:r>
              <a:rPr lang="en-US" sz="2000" dirty="0">
                <a:latin typeface="Calibri" panose="020F0502020204030204" pitchFamily="34" charset="0"/>
                <a:cs typeface="Calibri" panose="020F0502020204030204" pitchFamily="34" charset="0"/>
              </a:rPr>
              <a:t>On Annual/General/Court meetings, shareholders requests Letters of Representation (LORs)  to be issued. The process is manual as it requires typing of the LORs and they need to be signed by authorized signatories.</a:t>
            </a:r>
          </a:p>
          <a:p>
            <a:pPr marL="0" indent="0">
              <a:buNone/>
            </a:pPr>
            <a:endParaRPr lang="en-US" sz="2000" dirty="0">
              <a:latin typeface="Calibri" panose="020F0502020204030204" pitchFamily="34" charset="0"/>
              <a:cs typeface="Calibri" panose="020F0502020204030204" pitchFamily="34" charset="0"/>
            </a:endParaRPr>
          </a:p>
          <a:p>
            <a:pPr marL="0" indent="0">
              <a:buNone/>
            </a:pPr>
            <a:r>
              <a:rPr lang="en-US" sz="2000" dirty="0">
                <a:latin typeface="Calibri" panose="020F0502020204030204" pitchFamily="34" charset="0"/>
                <a:cs typeface="Calibri" panose="020F0502020204030204" pitchFamily="34" charset="0"/>
              </a:rPr>
              <a:t>In some instances, Issuers request for disclosure of beneficial owners who will have voted against specific resolutions. This request is provided on company letterhead and forwarded to CSD Participants to disclose the shareholders’ identities to engage with them.</a:t>
            </a:r>
          </a:p>
          <a:p>
            <a:pPr marL="0" indent="0">
              <a:buNone/>
            </a:pPr>
            <a:endParaRPr lang="en-US" sz="2000" dirty="0">
              <a:latin typeface="Calibri" panose="020F0502020204030204" pitchFamily="34" charset="0"/>
              <a:cs typeface="Calibri" panose="020F0502020204030204" pitchFamily="34" charset="0"/>
            </a:endParaRPr>
          </a:p>
          <a:p>
            <a:pPr marL="514350" indent="-514350">
              <a:buAutoNum type="alphaLcPeriod"/>
            </a:pPr>
            <a:r>
              <a:rPr lang="en-US" sz="2000" dirty="0">
                <a:latin typeface="Calibri" panose="020F0502020204030204" pitchFamily="34" charset="0"/>
                <a:cs typeface="Calibri" panose="020F0502020204030204" pitchFamily="34" charset="0"/>
              </a:rPr>
              <a:t>How do you process Letters of Representation?</a:t>
            </a:r>
          </a:p>
          <a:p>
            <a:pPr marL="514350" indent="-514350">
              <a:buAutoNum type="alphaLcPeriod"/>
            </a:pPr>
            <a:r>
              <a:rPr lang="en-US" sz="2000" dirty="0">
                <a:latin typeface="Calibri" panose="020F0502020204030204" pitchFamily="34" charset="0"/>
                <a:cs typeface="Calibri" panose="020F0502020204030204" pitchFamily="34" charset="0"/>
              </a:rPr>
              <a:t>How are disclosures of beneficial owner voting instructions handled.  </a:t>
            </a:r>
            <a:endParaRPr lang="en-ZA" sz="20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E891ED03-349B-4D45-B1B2-F28DD4EE6252}"/>
              </a:ext>
            </a:extLst>
          </p:cNvPr>
          <p:cNvSpPr>
            <a:spLocks noGrp="1"/>
          </p:cNvSpPr>
          <p:nvPr>
            <p:ph type="sldNum" sz="quarter" idx="10"/>
          </p:nvPr>
        </p:nvSpPr>
        <p:spPr/>
        <p:txBody>
          <a:bodyPr/>
          <a:lstStyle/>
          <a:p>
            <a:pPr>
              <a:defRPr/>
            </a:pPr>
            <a:fld id="{82444080-4317-43AD-9D14-EAD04406EA7B}" type="slidenum">
              <a:rPr lang="en-ZA" smtClean="0"/>
              <a:pPr>
                <a:defRPr/>
              </a:pPr>
              <a:t>12</a:t>
            </a:fld>
            <a:endParaRPr lang="en-ZA" dirty="0"/>
          </a:p>
        </p:txBody>
      </p:sp>
    </p:spTree>
    <p:extLst>
      <p:ext uri="{BB962C8B-B14F-4D97-AF65-F5344CB8AC3E}">
        <p14:creationId xmlns:p14="http://schemas.microsoft.com/office/powerpoint/2010/main" val="3263669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7A77B2C-4863-41BC-A36E-6846864654B5}"/>
              </a:ext>
            </a:extLst>
          </p:cNvPr>
          <p:cNvSpPr>
            <a:spLocks noGrp="1"/>
          </p:cNvSpPr>
          <p:nvPr>
            <p:ph type="sldNum" sz="quarter" idx="4294967295"/>
          </p:nvPr>
        </p:nvSpPr>
        <p:spPr>
          <a:xfrm>
            <a:off x="0" y="6413500"/>
            <a:ext cx="463550" cy="365125"/>
          </a:xfrm>
        </p:spPr>
        <p:txBody>
          <a:bodyPr/>
          <a:lstStyle/>
          <a:p>
            <a:pPr>
              <a:defRPr/>
            </a:pPr>
            <a:fld id="{82444080-4317-43AD-9D14-EAD04406EA7B}" type="slidenum">
              <a:rPr lang="en-ZA" smtClean="0"/>
              <a:pPr>
                <a:defRPr/>
              </a:pPr>
              <a:t>13</a:t>
            </a:fld>
            <a:endParaRPr lang="en-ZA" dirty="0"/>
          </a:p>
        </p:txBody>
      </p:sp>
      <p:sp>
        <p:nvSpPr>
          <p:cNvPr id="7" name="Subtitle 2">
            <a:extLst>
              <a:ext uri="{FF2B5EF4-FFF2-40B4-BE49-F238E27FC236}">
                <a16:creationId xmlns:a16="http://schemas.microsoft.com/office/drawing/2014/main" id="{C4D79D8D-8198-4A50-AC2A-20404045EE1B}"/>
              </a:ext>
            </a:extLst>
          </p:cNvPr>
          <p:cNvSpPr txBox="1">
            <a:spLocks/>
          </p:cNvSpPr>
          <p:nvPr/>
        </p:nvSpPr>
        <p:spPr bwMode="auto">
          <a:xfrm>
            <a:off x="2164366" y="1716713"/>
            <a:ext cx="6878129" cy="53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lnSpc>
                <a:spcPct val="90000"/>
              </a:lnSpc>
              <a:spcBef>
                <a:spcPts val="1000"/>
              </a:spcBef>
              <a:spcAft>
                <a:spcPct val="0"/>
              </a:spcAft>
              <a:buSzPct val="80000"/>
              <a:buNone/>
              <a:defRPr sz="2400" kern="1200">
                <a:solidFill>
                  <a:schemeClr val="bg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1pPr>
            <a:lvl2pPr marL="457200" indent="0" algn="l" rtl="0" eaLnBrk="1" fontAlgn="base" hangingPunct="1">
              <a:lnSpc>
                <a:spcPct val="90000"/>
              </a:lnSpc>
              <a:spcBef>
                <a:spcPts val="500"/>
              </a:spcBef>
              <a:spcAft>
                <a:spcPct val="0"/>
              </a:spcAft>
              <a:buSzPct val="80000"/>
              <a:buFont typeface="Wingdings" panose="05000000000000000000" pitchFamily="2" charset="2"/>
              <a:buNone/>
              <a:defRPr sz="2000" kern="1200">
                <a:solidFill>
                  <a:schemeClr val="tx1">
                    <a:tint val="75000"/>
                  </a:schemeClr>
                </a:solidFill>
                <a:latin typeface="Source Sans Pro Light" panose="020B0403030403020204" pitchFamily="34" charset="0"/>
                <a:ea typeface="Source Sans Pro Light" panose="020B0403030403020204" pitchFamily="34" charset="0"/>
                <a:cs typeface="Source Sans Pro Light" panose="020B0403030403020204" pitchFamily="34" charset="0"/>
              </a:defRPr>
            </a:lvl2pPr>
            <a:lvl3pPr marL="914400" indent="0" algn="l" rtl="0" eaLnBrk="1" fontAlgn="base" hangingPunct="1">
              <a:lnSpc>
                <a:spcPct val="90000"/>
              </a:lnSpc>
              <a:spcBef>
                <a:spcPts val="500"/>
              </a:spcBef>
              <a:spcAft>
                <a:spcPct val="0"/>
              </a:spcAft>
              <a:buSzPct val="80000"/>
              <a:buFont typeface="Wingdings" panose="05000000000000000000" pitchFamily="2" charset="2"/>
              <a:buNone/>
              <a:defRPr sz="1800" kern="1200">
                <a:solidFill>
                  <a:schemeClr val="tx1">
                    <a:tint val="75000"/>
                  </a:schemeClr>
                </a:solidFill>
                <a:latin typeface="Source Sans Pro Light" panose="020B0403030403020204" pitchFamily="34" charset="0"/>
                <a:ea typeface="Source Sans Pro Light" panose="020B0403030403020204" pitchFamily="34" charset="0"/>
                <a:cs typeface="Source Sans Pro Light" panose="020B0403030403020204" pitchFamily="34" charset="0"/>
              </a:defRPr>
            </a:lvl3pPr>
            <a:lvl4pPr marL="1371600" indent="0" algn="l" rtl="0" eaLnBrk="1" fontAlgn="base" hangingPunct="1">
              <a:lnSpc>
                <a:spcPct val="90000"/>
              </a:lnSpc>
              <a:spcBef>
                <a:spcPts val="500"/>
              </a:spcBef>
              <a:spcAft>
                <a:spcPct val="0"/>
              </a:spcAft>
              <a:buSzPct val="80000"/>
              <a:buFont typeface="Wingdings" panose="05000000000000000000" pitchFamily="2" charset="2"/>
              <a:buNone/>
              <a:defRPr sz="1600" kern="1200">
                <a:solidFill>
                  <a:schemeClr val="tx1">
                    <a:tint val="75000"/>
                  </a:schemeClr>
                </a:solidFill>
                <a:latin typeface="Source Sans Pro Light" panose="020B0403030403020204" pitchFamily="34" charset="0"/>
                <a:ea typeface="Source Sans Pro Light" panose="020B0403030403020204" pitchFamily="34" charset="0"/>
                <a:cs typeface="Source Sans Pro Light" panose="020B0403030403020204" pitchFamily="34" charset="0"/>
              </a:defRPr>
            </a:lvl4pPr>
            <a:lvl5pPr marL="1828800" indent="0" algn="l" rtl="0" eaLnBrk="1" fontAlgn="base" hangingPunct="1">
              <a:lnSpc>
                <a:spcPct val="90000"/>
              </a:lnSpc>
              <a:spcBef>
                <a:spcPts val="500"/>
              </a:spcBef>
              <a:spcAft>
                <a:spcPct val="0"/>
              </a:spcAft>
              <a:buSzPct val="80000"/>
              <a:buFont typeface="Wingdings" panose="05000000000000000000" pitchFamily="2" charset="2"/>
              <a:buNone/>
              <a:defRPr sz="1600" kern="1200">
                <a:solidFill>
                  <a:schemeClr val="tx1">
                    <a:tint val="75000"/>
                  </a:schemeClr>
                </a:solidFill>
                <a:latin typeface="Source Sans Pro Light" panose="020B0403030403020204" pitchFamily="34" charset="0"/>
                <a:ea typeface="Source Sans Pro Light" panose="020B0403030403020204" pitchFamily="34" charset="0"/>
                <a:cs typeface="Source Sans Pro Light" panose="020B0403030403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Margaret-Ann Mc Rae</a:t>
            </a:r>
          </a:p>
          <a:p>
            <a:r>
              <a:rPr lang="en-US" dirty="0">
                <a:hlinkClick r:id="rId2"/>
              </a:rPr>
              <a:t>margaretm@strate.co.za</a:t>
            </a:r>
            <a:endParaRPr lang="en-US" dirty="0"/>
          </a:p>
          <a:p>
            <a:endParaRPr lang="en-US" dirty="0"/>
          </a:p>
          <a:p>
            <a:r>
              <a:rPr lang="en-US" dirty="0"/>
              <a:t>Jesca Tanyanyiwa</a:t>
            </a:r>
          </a:p>
          <a:p>
            <a:r>
              <a:rPr lang="en-US" dirty="0">
                <a:hlinkClick r:id="rId3"/>
              </a:rPr>
              <a:t>Jescat@strate.co.za</a:t>
            </a:r>
            <a:endParaRPr lang="en-US" dirty="0"/>
          </a:p>
          <a:p>
            <a:endParaRPr lang="en-ZA" dirty="0"/>
          </a:p>
        </p:txBody>
      </p:sp>
    </p:spTree>
    <p:extLst>
      <p:ext uri="{BB962C8B-B14F-4D97-AF65-F5344CB8AC3E}">
        <p14:creationId xmlns:p14="http://schemas.microsoft.com/office/powerpoint/2010/main" val="2606561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A6D25-A495-4FD8-A1C7-54882525F8EF}"/>
              </a:ext>
            </a:extLst>
          </p:cNvPr>
          <p:cNvSpPr>
            <a:spLocks noGrp="1"/>
          </p:cNvSpPr>
          <p:nvPr>
            <p:ph type="title"/>
          </p:nvPr>
        </p:nvSpPr>
        <p:spPr/>
        <p:txBody>
          <a:bodyPr/>
          <a:lstStyle/>
          <a:p>
            <a:r>
              <a:rPr lang="en-US" dirty="0"/>
              <a:t>Introduction</a:t>
            </a:r>
            <a:endParaRPr lang="en-ZA" dirty="0"/>
          </a:p>
        </p:txBody>
      </p:sp>
      <p:sp>
        <p:nvSpPr>
          <p:cNvPr id="3" name="Content Placeholder 2">
            <a:extLst>
              <a:ext uri="{FF2B5EF4-FFF2-40B4-BE49-F238E27FC236}">
                <a16:creationId xmlns:a16="http://schemas.microsoft.com/office/drawing/2014/main" id="{86578E71-3970-479B-9545-431D0527EDAE}"/>
              </a:ext>
            </a:extLst>
          </p:cNvPr>
          <p:cNvSpPr>
            <a:spLocks noGrp="1"/>
          </p:cNvSpPr>
          <p:nvPr>
            <p:ph idx="1"/>
          </p:nvPr>
        </p:nvSpPr>
        <p:spPr/>
        <p:txBody>
          <a:bodyPr/>
          <a:lstStyle/>
          <a:p>
            <a:pPr algn="just"/>
            <a:r>
              <a:rPr lang="en-US" sz="2000" dirty="0">
                <a:latin typeface="Calibri" panose="020F0502020204030204" pitchFamily="34" charset="0"/>
                <a:cs typeface="Calibri" panose="020F0502020204030204" pitchFamily="34" charset="0"/>
              </a:rPr>
              <a:t>Globally, corporate action behaviors seems to be changing at a rapid pace, bringing more complexity and therefore more risk to CSDs and their members.</a:t>
            </a:r>
            <a:endParaRPr lang="en-ZA" sz="2000" dirty="0">
              <a:latin typeface="Calibri" panose="020F0502020204030204" pitchFamily="34" charset="0"/>
              <a:cs typeface="Calibri" panose="020F0502020204030204" pitchFamily="34" charset="0"/>
            </a:endParaRPr>
          </a:p>
          <a:p>
            <a:pPr marL="0" indent="0" algn="just">
              <a:buNone/>
            </a:pPr>
            <a:endParaRPr lang="en-US" sz="2000" dirty="0">
              <a:latin typeface="Calibri" panose="020F0502020204030204" pitchFamily="34" charset="0"/>
              <a:cs typeface="Calibri" panose="020F0502020204030204" pitchFamily="34" charset="0"/>
            </a:endParaRPr>
          </a:p>
          <a:p>
            <a:pPr algn="just"/>
            <a:r>
              <a:rPr lang="en-US" sz="2000" dirty="0">
                <a:latin typeface="Calibri" panose="020F0502020204030204" pitchFamily="34" charset="0"/>
                <a:cs typeface="Calibri" panose="020F0502020204030204" pitchFamily="34" charset="0"/>
              </a:rPr>
              <a:t>Strate wishes to engage the ACSDA members to discuss and consider some of these common problems and possibly find solutions that can benefit all.</a:t>
            </a:r>
          </a:p>
        </p:txBody>
      </p:sp>
      <p:sp>
        <p:nvSpPr>
          <p:cNvPr id="4" name="Slide Number Placeholder 3">
            <a:extLst>
              <a:ext uri="{FF2B5EF4-FFF2-40B4-BE49-F238E27FC236}">
                <a16:creationId xmlns:a16="http://schemas.microsoft.com/office/drawing/2014/main" id="{1A15A623-AD77-4F84-BEB4-55D6D694A210}"/>
              </a:ext>
            </a:extLst>
          </p:cNvPr>
          <p:cNvSpPr>
            <a:spLocks noGrp="1"/>
          </p:cNvSpPr>
          <p:nvPr>
            <p:ph type="sldNum" sz="quarter" idx="10"/>
          </p:nvPr>
        </p:nvSpPr>
        <p:spPr/>
        <p:txBody>
          <a:bodyPr/>
          <a:lstStyle/>
          <a:p>
            <a:pPr>
              <a:defRPr/>
            </a:pPr>
            <a:fld id="{82444080-4317-43AD-9D14-EAD04406EA7B}" type="slidenum">
              <a:rPr lang="en-ZA" smtClean="0"/>
              <a:pPr>
                <a:defRPr/>
              </a:pPr>
              <a:t>2</a:t>
            </a:fld>
            <a:endParaRPr lang="en-ZA"/>
          </a:p>
        </p:txBody>
      </p:sp>
    </p:spTree>
    <p:extLst>
      <p:ext uri="{BB962C8B-B14F-4D97-AF65-F5344CB8AC3E}">
        <p14:creationId xmlns:p14="http://schemas.microsoft.com/office/powerpoint/2010/main" val="2540106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719AA-9066-4EA5-A460-FF81279FA59F}"/>
              </a:ext>
            </a:extLst>
          </p:cNvPr>
          <p:cNvSpPr>
            <a:spLocks noGrp="1"/>
          </p:cNvSpPr>
          <p:nvPr>
            <p:ph type="title"/>
          </p:nvPr>
        </p:nvSpPr>
        <p:spPr/>
        <p:txBody>
          <a:bodyPr/>
          <a:lstStyle/>
          <a:p>
            <a:r>
              <a:rPr lang="en-US" dirty="0"/>
              <a:t>Challenge # 1</a:t>
            </a:r>
            <a:endParaRPr lang="en-ZA" dirty="0"/>
          </a:p>
        </p:txBody>
      </p:sp>
      <p:sp>
        <p:nvSpPr>
          <p:cNvPr id="3" name="Content Placeholder 2">
            <a:extLst>
              <a:ext uri="{FF2B5EF4-FFF2-40B4-BE49-F238E27FC236}">
                <a16:creationId xmlns:a16="http://schemas.microsoft.com/office/drawing/2014/main" id="{198EFB09-1A1B-420E-9950-90A9618EE343}"/>
              </a:ext>
            </a:extLst>
          </p:cNvPr>
          <p:cNvSpPr>
            <a:spLocks noGrp="1"/>
          </p:cNvSpPr>
          <p:nvPr>
            <p:ph idx="1"/>
          </p:nvPr>
        </p:nvSpPr>
        <p:spPr/>
        <p:txBody>
          <a:bodyPr/>
          <a:lstStyle/>
          <a:p>
            <a:pPr marL="0" lvl="0" indent="0" algn="just">
              <a:buNone/>
            </a:pPr>
            <a:r>
              <a:rPr lang="en-ZA" sz="2000" dirty="0">
                <a:effectLst/>
                <a:latin typeface="Calibri" panose="020F0502020204030204" pitchFamily="34" charset="0"/>
                <a:ea typeface="Times New Roman" panose="02020603050405020304" pitchFamily="18" charset="0"/>
              </a:rPr>
              <a:t>Over the last number of years, there has been a steady increase in the number of bespoke corporate events. These are generally complex in nature and fall outside of the generic corporate action categories that are available in corporate action processing systems. As a result, CSDs are often unable to use the straight-through-processing capabilities of the system. These bespoke events must be captured and processed manually, which greatly increases the risk of error and liability to the CSD and its members. </a:t>
            </a:r>
          </a:p>
          <a:p>
            <a:pPr marL="0" lvl="0" indent="0" algn="just">
              <a:buNone/>
            </a:pPr>
            <a:endParaRPr lang="en-ZA" sz="2000" dirty="0">
              <a:effectLst/>
              <a:latin typeface="Calibri" panose="020F0502020204030204" pitchFamily="34" charset="0"/>
              <a:ea typeface="Calibri" panose="020F0502020204030204" pitchFamily="34" charset="0"/>
            </a:endParaRPr>
          </a:p>
          <a:p>
            <a:pPr marL="742950" lvl="1" indent="-285750" algn="just">
              <a:buFont typeface="+mj-lt"/>
              <a:buAutoNum type="alphaLcPeriod"/>
            </a:pPr>
            <a:r>
              <a:rPr lang="en-ZA" sz="2000" dirty="0">
                <a:effectLst/>
                <a:latin typeface="Calibri" panose="020F0502020204030204" pitchFamily="34" charset="0"/>
                <a:ea typeface="Times New Roman" panose="02020603050405020304" pitchFamily="18" charset="0"/>
              </a:rPr>
              <a:t>Are there ways to discourage issuers from introducing these non-standard corporate actions?</a:t>
            </a:r>
            <a:endParaRPr lang="en-ZA" sz="2000" dirty="0">
              <a:effectLst/>
              <a:latin typeface="Calibri" panose="020F0502020204030204" pitchFamily="34" charset="0"/>
              <a:ea typeface="Calibri" panose="020F0502020204030204" pitchFamily="34" charset="0"/>
            </a:endParaRPr>
          </a:p>
          <a:p>
            <a:pPr marL="742950" lvl="1" indent="-285750" algn="just">
              <a:buFont typeface="+mj-lt"/>
              <a:buAutoNum type="alphaLcPeriod"/>
            </a:pPr>
            <a:r>
              <a:rPr lang="en-ZA" sz="2000" dirty="0">
                <a:effectLst/>
                <a:latin typeface="Calibri" panose="020F0502020204030204" pitchFamily="34" charset="0"/>
                <a:ea typeface="Times New Roman" panose="02020603050405020304" pitchFamily="18" charset="0"/>
              </a:rPr>
              <a:t>Is system development to include such events worth it considering the event may only occur a few times?</a:t>
            </a:r>
            <a:endParaRPr lang="en-ZA" sz="2000" dirty="0">
              <a:effectLst/>
              <a:latin typeface="Calibri" panose="020F0502020204030204" pitchFamily="34" charset="0"/>
              <a:ea typeface="Calibri" panose="020F0502020204030204" pitchFamily="34" charset="0"/>
            </a:endParaRPr>
          </a:p>
          <a:p>
            <a:pPr marL="742950" lvl="1" indent="-285750" algn="just">
              <a:buFont typeface="+mj-lt"/>
              <a:buAutoNum type="alphaLcPeriod"/>
            </a:pPr>
            <a:r>
              <a:rPr lang="en-ZA" sz="2000" dirty="0">
                <a:effectLst/>
                <a:latin typeface="Calibri" panose="020F0502020204030204" pitchFamily="34" charset="0"/>
                <a:ea typeface="Times New Roman" panose="02020603050405020304" pitchFamily="18" charset="0"/>
              </a:rPr>
              <a:t>Are there other ways of processing these events that mitigate the risk to the CSD and its members?</a:t>
            </a:r>
          </a:p>
          <a:p>
            <a:pPr marL="742950" lvl="1" indent="-285750" algn="just">
              <a:buFont typeface="+mj-lt"/>
              <a:buAutoNum type="alphaLcPeriod"/>
            </a:pPr>
            <a:r>
              <a:rPr lang="en-ZA" sz="2000" dirty="0">
                <a:effectLst/>
                <a:latin typeface="Calibri" panose="020F0502020204030204" pitchFamily="34" charset="0"/>
                <a:ea typeface="Calibri" panose="020F0502020204030204" pitchFamily="34" charset="0"/>
              </a:rPr>
              <a:t>Are there any requirements for dematerialised beneficial owners to complete application, acceptance, and surrender forms in your market?</a:t>
            </a:r>
          </a:p>
          <a:p>
            <a:pPr marL="685800" indent="0">
              <a:buNone/>
            </a:pPr>
            <a:endParaRPr lang="en-ZA" sz="1100" dirty="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4A45180D-4B3D-4444-9013-6299353CAD60}"/>
              </a:ext>
            </a:extLst>
          </p:cNvPr>
          <p:cNvSpPr>
            <a:spLocks noGrp="1"/>
          </p:cNvSpPr>
          <p:nvPr>
            <p:ph type="sldNum" sz="quarter" idx="10"/>
          </p:nvPr>
        </p:nvSpPr>
        <p:spPr/>
        <p:txBody>
          <a:bodyPr/>
          <a:lstStyle/>
          <a:p>
            <a:pPr>
              <a:defRPr/>
            </a:pPr>
            <a:fld id="{82444080-4317-43AD-9D14-EAD04406EA7B}" type="slidenum">
              <a:rPr lang="en-ZA" smtClean="0"/>
              <a:pPr>
                <a:defRPr/>
              </a:pPr>
              <a:t>3</a:t>
            </a:fld>
            <a:endParaRPr lang="en-ZA" dirty="0"/>
          </a:p>
        </p:txBody>
      </p:sp>
    </p:spTree>
    <p:extLst>
      <p:ext uri="{BB962C8B-B14F-4D97-AF65-F5344CB8AC3E}">
        <p14:creationId xmlns:p14="http://schemas.microsoft.com/office/powerpoint/2010/main" val="2608988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AFEA8-13B1-4419-82FD-DD449AB151B7}"/>
              </a:ext>
            </a:extLst>
          </p:cNvPr>
          <p:cNvSpPr>
            <a:spLocks noGrp="1"/>
          </p:cNvSpPr>
          <p:nvPr>
            <p:ph type="title"/>
          </p:nvPr>
        </p:nvSpPr>
        <p:spPr/>
        <p:txBody>
          <a:bodyPr/>
          <a:lstStyle/>
          <a:p>
            <a:r>
              <a:rPr lang="en-US" dirty="0"/>
              <a:t>Challenge # 2</a:t>
            </a:r>
            <a:endParaRPr lang="en-ZA" dirty="0"/>
          </a:p>
        </p:txBody>
      </p:sp>
      <p:sp>
        <p:nvSpPr>
          <p:cNvPr id="3" name="Content Placeholder 2">
            <a:extLst>
              <a:ext uri="{FF2B5EF4-FFF2-40B4-BE49-F238E27FC236}">
                <a16:creationId xmlns:a16="http://schemas.microsoft.com/office/drawing/2014/main" id="{F8DD5DFF-0146-41F5-9A0F-C6D6A65465CC}"/>
              </a:ext>
            </a:extLst>
          </p:cNvPr>
          <p:cNvSpPr>
            <a:spLocks noGrp="1"/>
          </p:cNvSpPr>
          <p:nvPr>
            <p:ph idx="1"/>
          </p:nvPr>
        </p:nvSpPr>
        <p:spPr/>
        <p:txBody>
          <a:bodyPr/>
          <a:lstStyle/>
          <a:p>
            <a:pPr marL="0" lvl="0" indent="0" algn="just">
              <a:buNone/>
            </a:pPr>
            <a:r>
              <a:rPr lang="en-ZA" sz="2000" dirty="0">
                <a:effectLst/>
                <a:latin typeface="Calibri" panose="020F0502020204030204" pitchFamily="34" charset="0"/>
                <a:ea typeface="Times New Roman" panose="02020603050405020304" pitchFamily="18" charset="0"/>
              </a:rPr>
              <a:t>When there is a cross-listed security between two or more countries and a corporate action is announced, the deadlines and relevant processing dates are set by the country where the security has its primary listing. Often, these deadlines do not take into account the knock-on effect that is experienced by the other markets where there is a listing. We have experienced a number of situations where our market must work extraordinary hours on evenings and weekends to meet a Monday deadline for the issuer because not enough time was given to our market to collect all the required information. These cases are increasing, which clearly puts strain on the employees involved as well as increasing the likelihood of errors occurring.</a:t>
            </a:r>
          </a:p>
          <a:p>
            <a:pPr marL="0" lvl="0" indent="0" algn="just">
              <a:buNone/>
            </a:pPr>
            <a:endParaRPr lang="en-ZA" sz="2000" dirty="0">
              <a:effectLst/>
              <a:latin typeface="Calibri" panose="020F0502020204030204" pitchFamily="34" charset="0"/>
              <a:ea typeface="Calibri" panose="020F0502020204030204" pitchFamily="34" charset="0"/>
            </a:endParaRPr>
          </a:p>
          <a:p>
            <a:pPr marL="742950" lvl="1" indent="-285750" algn="just">
              <a:buFont typeface="+mj-lt"/>
              <a:buAutoNum type="alphaLcPeriod"/>
            </a:pPr>
            <a:r>
              <a:rPr lang="en-ZA" sz="2000" dirty="0">
                <a:effectLst/>
                <a:latin typeface="Calibri" panose="020F0502020204030204" pitchFamily="34" charset="0"/>
                <a:ea typeface="Times New Roman" panose="02020603050405020304" pitchFamily="18" charset="0"/>
              </a:rPr>
              <a:t>Is there a way to convince the primary market to acknowledge the pressures of the secondary markets and set more reasonable deadlines?</a:t>
            </a:r>
            <a:endParaRPr lang="en-ZA" sz="2000" dirty="0">
              <a:effectLst/>
              <a:latin typeface="Calibri" panose="020F0502020204030204" pitchFamily="34" charset="0"/>
              <a:ea typeface="Calibri" panose="020F0502020204030204" pitchFamily="34" charset="0"/>
            </a:endParaRPr>
          </a:p>
          <a:p>
            <a:pPr marL="742950" lvl="1" indent="-285750" algn="just">
              <a:buFont typeface="+mj-lt"/>
              <a:buAutoNum type="alphaLcPeriod"/>
            </a:pPr>
            <a:r>
              <a:rPr lang="en-ZA" sz="2000" dirty="0">
                <a:effectLst/>
                <a:latin typeface="Calibri" panose="020F0502020204030204" pitchFamily="34" charset="0"/>
                <a:ea typeface="Times New Roman" panose="02020603050405020304" pitchFamily="18" charset="0"/>
              </a:rPr>
              <a:t>How are other CSDs coping with this issue and do they have ideas on how to process such events without over working their staff?</a:t>
            </a:r>
          </a:p>
          <a:p>
            <a:pPr marL="742950" lvl="1" indent="-285750" algn="just">
              <a:buFont typeface="+mj-lt"/>
              <a:buAutoNum type="alphaLcPeriod"/>
            </a:pPr>
            <a:r>
              <a:rPr lang="en-ZA" sz="2000" dirty="0">
                <a:latin typeface="Calibri" panose="020F0502020204030204" pitchFamily="34" charset="0"/>
                <a:ea typeface="Calibri" panose="020F0502020204030204" pitchFamily="34" charset="0"/>
              </a:rPr>
              <a:t>What are the standard corporate event timelines in your market? Are deviations to market timelines permitted?</a:t>
            </a:r>
          </a:p>
          <a:p>
            <a:pPr marL="742950" lvl="1" indent="-285750" algn="just">
              <a:buFont typeface="+mj-lt"/>
              <a:buAutoNum type="alphaLcPeriod"/>
            </a:pPr>
            <a:r>
              <a:rPr lang="en-ZA" sz="2000" dirty="0">
                <a:latin typeface="Calibri" panose="020F0502020204030204" pitchFamily="34" charset="0"/>
                <a:ea typeface="Calibri" panose="020F0502020204030204" pitchFamily="34" charset="0"/>
              </a:rPr>
              <a:t>When can shareholders begin trading their entitlement?</a:t>
            </a:r>
          </a:p>
          <a:p>
            <a:pPr marL="742950" lvl="1" indent="-285750" algn="just">
              <a:buFont typeface="+mj-lt"/>
              <a:buAutoNum type="alphaLcPeriod"/>
            </a:pPr>
            <a:endParaRPr lang="en-ZA" sz="2000" dirty="0">
              <a:effectLst/>
              <a:latin typeface="Calibri" panose="020F0502020204030204" pitchFamily="34" charset="0"/>
              <a:ea typeface="Calibri" panose="020F0502020204030204" pitchFamily="34" charset="0"/>
            </a:endParaRPr>
          </a:p>
          <a:p>
            <a:pPr marL="685800" indent="0">
              <a:buNone/>
            </a:pPr>
            <a:endParaRPr lang="en-ZA" sz="1100" dirty="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A57159F3-CA62-4705-81B6-8831343175A1}"/>
              </a:ext>
            </a:extLst>
          </p:cNvPr>
          <p:cNvSpPr>
            <a:spLocks noGrp="1"/>
          </p:cNvSpPr>
          <p:nvPr>
            <p:ph type="sldNum" sz="quarter" idx="10"/>
          </p:nvPr>
        </p:nvSpPr>
        <p:spPr/>
        <p:txBody>
          <a:bodyPr/>
          <a:lstStyle/>
          <a:p>
            <a:pPr>
              <a:defRPr/>
            </a:pPr>
            <a:fld id="{82444080-4317-43AD-9D14-EAD04406EA7B}" type="slidenum">
              <a:rPr lang="en-ZA" smtClean="0"/>
              <a:pPr>
                <a:defRPr/>
              </a:pPr>
              <a:t>4</a:t>
            </a:fld>
            <a:endParaRPr lang="en-ZA" dirty="0"/>
          </a:p>
        </p:txBody>
      </p:sp>
    </p:spTree>
    <p:extLst>
      <p:ext uri="{BB962C8B-B14F-4D97-AF65-F5344CB8AC3E}">
        <p14:creationId xmlns:p14="http://schemas.microsoft.com/office/powerpoint/2010/main" val="2054222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D13CC-7B78-46FE-8135-552C9FFDB22B}"/>
              </a:ext>
            </a:extLst>
          </p:cNvPr>
          <p:cNvSpPr>
            <a:spLocks noGrp="1"/>
          </p:cNvSpPr>
          <p:nvPr>
            <p:ph type="title"/>
          </p:nvPr>
        </p:nvSpPr>
        <p:spPr/>
        <p:txBody>
          <a:bodyPr/>
          <a:lstStyle/>
          <a:p>
            <a:r>
              <a:rPr lang="en-US" dirty="0"/>
              <a:t>Challenge # 3</a:t>
            </a:r>
            <a:endParaRPr lang="en-ZA" dirty="0"/>
          </a:p>
        </p:txBody>
      </p:sp>
      <p:sp>
        <p:nvSpPr>
          <p:cNvPr id="3" name="Content Placeholder 2">
            <a:extLst>
              <a:ext uri="{FF2B5EF4-FFF2-40B4-BE49-F238E27FC236}">
                <a16:creationId xmlns:a16="http://schemas.microsoft.com/office/drawing/2014/main" id="{13C381E8-F898-4E5A-A285-D61EECA0F74B}"/>
              </a:ext>
            </a:extLst>
          </p:cNvPr>
          <p:cNvSpPr>
            <a:spLocks noGrp="1"/>
          </p:cNvSpPr>
          <p:nvPr>
            <p:ph idx="1"/>
          </p:nvPr>
        </p:nvSpPr>
        <p:spPr/>
        <p:txBody>
          <a:bodyPr/>
          <a:lstStyle/>
          <a:p>
            <a:pPr marL="0" lvl="0" indent="0" algn="just">
              <a:buNone/>
            </a:pPr>
            <a:r>
              <a:rPr lang="en-ZA" sz="2000" dirty="0">
                <a:effectLst/>
                <a:latin typeface="Calibri" panose="020F0502020204030204" pitchFamily="34" charset="0"/>
                <a:ea typeface="Times New Roman" panose="02020603050405020304" pitchFamily="18" charset="0"/>
              </a:rPr>
              <a:t>The South African market has an active collateral and securities lending and borrowing segment. The normal course of business when there is a corporate event on a security is to recall that security to the legal owner for the duration of the event and, in the case of collateral, substitute the security with other securities of equal value. This process avoids the issue of producing proxies to enable the legal owner to vote and it also prevents reclaims or manufactured payments when there is a dividend payment, as the legal owner always has possession on record date. However, when the security in question is actively traded and of high value, recalling the security to the legal owner can create a liquidity and margin squeeze not only in that stock but in issues as well. For instance, if the security is widely used in collateral arrangements and is recalled to the legal owner for a corporate event, because of its high value large numbers of other stocks will need to be sourced to substitute it in those collateral arrangements, removing those stocks from the liquidity pool too.</a:t>
            </a:r>
          </a:p>
          <a:p>
            <a:pPr marL="0" lvl="0" indent="0" algn="just">
              <a:buNone/>
            </a:pPr>
            <a:endParaRPr lang="en-ZA" sz="2000" dirty="0">
              <a:effectLst/>
              <a:latin typeface="Calibri" panose="020F0502020204030204" pitchFamily="34" charset="0"/>
              <a:ea typeface="Calibri" panose="020F0502020204030204" pitchFamily="34" charset="0"/>
            </a:endParaRPr>
          </a:p>
          <a:p>
            <a:pPr marL="742950" lvl="1" indent="-285750" algn="just">
              <a:buFont typeface="+mj-lt"/>
              <a:buAutoNum type="alphaLcPeriod"/>
            </a:pPr>
            <a:r>
              <a:rPr lang="en-ZA" sz="2000" dirty="0">
                <a:effectLst/>
                <a:latin typeface="Calibri" panose="020F0502020204030204" pitchFamily="34" charset="0"/>
                <a:ea typeface="Times New Roman" panose="02020603050405020304" pitchFamily="18" charset="0"/>
              </a:rPr>
              <a:t>What is the best balance between managing the risks and administration of reclaims versus suffering a liquidity and margin squeeze?</a:t>
            </a:r>
            <a:endParaRPr lang="en-ZA" sz="2000" dirty="0">
              <a:effectLst/>
              <a:latin typeface="Calibri" panose="020F0502020204030204" pitchFamily="34" charset="0"/>
              <a:ea typeface="Calibri" panose="020F0502020204030204" pitchFamily="34" charset="0"/>
            </a:endParaRPr>
          </a:p>
          <a:p>
            <a:pPr marL="742950" lvl="1" indent="-285750" algn="just">
              <a:buFont typeface="+mj-lt"/>
              <a:buAutoNum type="alphaLcPeriod"/>
            </a:pPr>
            <a:r>
              <a:rPr lang="en-ZA" sz="2000" dirty="0">
                <a:effectLst/>
                <a:latin typeface="Calibri" panose="020F0502020204030204" pitchFamily="34" charset="0"/>
                <a:ea typeface="Times New Roman" panose="02020603050405020304" pitchFamily="18" charset="0"/>
              </a:rPr>
              <a:t>What are the triggers that would motivate using one method over the other?</a:t>
            </a:r>
          </a:p>
          <a:p>
            <a:pPr marL="742950" lvl="1" indent="-285750" algn="just">
              <a:buFont typeface="+mj-lt"/>
              <a:buAutoNum type="alphaLcPeriod"/>
            </a:pPr>
            <a:r>
              <a:rPr lang="en-ZA" sz="2000" dirty="0">
                <a:latin typeface="Calibri" panose="020F0502020204030204" pitchFamily="34" charset="0"/>
                <a:ea typeface="Calibri" panose="020F0502020204030204" pitchFamily="34" charset="0"/>
              </a:rPr>
              <a:t>What is your payment process for the distribution of cash entitlements i.e. coupons or cash distributions on accounts held under collateral?</a:t>
            </a:r>
            <a:endParaRPr lang="en-ZA" sz="2000" dirty="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E7E7C3D3-6048-4839-9927-2EC448B39199}"/>
              </a:ext>
            </a:extLst>
          </p:cNvPr>
          <p:cNvSpPr>
            <a:spLocks noGrp="1"/>
          </p:cNvSpPr>
          <p:nvPr>
            <p:ph type="sldNum" sz="quarter" idx="10"/>
          </p:nvPr>
        </p:nvSpPr>
        <p:spPr/>
        <p:txBody>
          <a:bodyPr/>
          <a:lstStyle/>
          <a:p>
            <a:pPr>
              <a:defRPr/>
            </a:pPr>
            <a:fld id="{82444080-4317-43AD-9D14-EAD04406EA7B}" type="slidenum">
              <a:rPr lang="en-ZA" smtClean="0"/>
              <a:pPr>
                <a:defRPr/>
              </a:pPr>
              <a:t>5</a:t>
            </a:fld>
            <a:endParaRPr lang="en-ZA" dirty="0"/>
          </a:p>
        </p:txBody>
      </p:sp>
    </p:spTree>
    <p:extLst>
      <p:ext uri="{BB962C8B-B14F-4D97-AF65-F5344CB8AC3E}">
        <p14:creationId xmlns:p14="http://schemas.microsoft.com/office/powerpoint/2010/main" val="3341171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F6E4-0195-48DC-A661-BFA10766B437}"/>
              </a:ext>
            </a:extLst>
          </p:cNvPr>
          <p:cNvSpPr>
            <a:spLocks noGrp="1"/>
          </p:cNvSpPr>
          <p:nvPr>
            <p:ph type="title"/>
          </p:nvPr>
        </p:nvSpPr>
        <p:spPr/>
        <p:txBody>
          <a:bodyPr/>
          <a:lstStyle/>
          <a:p>
            <a:r>
              <a:rPr lang="en-US" dirty="0"/>
              <a:t>Challenge # 4</a:t>
            </a:r>
            <a:endParaRPr lang="en-ZA" dirty="0"/>
          </a:p>
        </p:txBody>
      </p:sp>
      <p:sp>
        <p:nvSpPr>
          <p:cNvPr id="3" name="Content Placeholder 2">
            <a:extLst>
              <a:ext uri="{FF2B5EF4-FFF2-40B4-BE49-F238E27FC236}">
                <a16:creationId xmlns:a16="http://schemas.microsoft.com/office/drawing/2014/main" id="{AA629D82-5038-4141-8106-84F9B6619143}"/>
              </a:ext>
            </a:extLst>
          </p:cNvPr>
          <p:cNvSpPr>
            <a:spLocks noGrp="1"/>
          </p:cNvSpPr>
          <p:nvPr>
            <p:ph idx="1"/>
          </p:nvPr>
        </p:nvSpPr>
        <p:spPr/>
        <p:txBody>
          <a:bodyPr/>
          <a:lstStyle/>
          <a:p>
            <a:pPr marL="0" indent="0">
              <a:buNone/>
            </a:pPr>
            <a:r>
              <a:rPr lang="en-US" sz="2000" dirty="0">
                <a:latin typeface="Calibri" panose="020F0502020204030204" pitchFamily="34" charset="0"/>
                <a:cs typeface="Calibri" panose="020F0502020204030204" pitchFamily="34" charset="0"/>
              </a:rPr>
              <a:t>Strate holds the digital legal record of ownership for all dematerialized securities in South Africa. Strate collates beneficial ownership information from CSD Participants, brokers and approved nominees (asset managers, life companies etc.) through the Beneficial Download (BND). The structure of the register is such that all CSD Participants have central securities accounts with Strate. Some of the central securities accounts are for omnibus accounts held by CSD Participant nominees, or accounts for approved nominees or accounts for Broker nominees. These nominees have underlying beneficial owners. Strate also has SDAs (Segregated Depository Account) for Beneficial Owners. The nominee structure poses challenges where disclosures are required or where computations on corporate events have to be done at beneficial owner level.</a:t>
            </a:r>
          </a:p>
          <a:p>
            <a:pPr marL="0" indent="0">
              <a:buNone/>
            </a:pPr>
            <a:endParaRPr lang="en-US" sz="2000" dirty="0">
              <a:latin typeface="Calibri" panose="020F0502020204030204" pitchFamily="34" charset="0"/>
              <a:cs typeface="Calibri" panose="020F0502020204030204" pitchFamily="34" charset="0"/>
            </a:endParaRPr>
          </a:p>
          <a:p>
            <a:pPr marL="457200" indent="-457200">
              <a:buAutoNum type="alphaLcPeriod"/>
            </a:pPr>
            <a:r>
              <a:rPr lang="en-US" sz="2000" dirty="0">
                <a:latin typeface="Calibri" panose="020F0502020204030204" pitchFamily="34" charset="0"/>
                <a:cs typeface="Calibri" panose="020F0502020204030204" pitchFamily="34" charset="0"/>
              </a:rPr>
              <a:t>What is the structure of the register held at CSD level in your jurisdiction? (Beneficial Owner or Nominee)</a:t>
            </a:r>
          </a:p>
          <a:p>
            <a:pPr marL="457200" indent="-457200">
              <a:buAutoNum type="alphaLcPeriod"/>
            </a:pPr>
            <a:r>
              <a:rPr lang="en-US" sz="2000" dirty="0">
                <a:latin typeface="Calibri" panose="020F0502020204030204" pitchFamily="34" charset="0"/>
                <a:cs typeface="Calibri" panose="020F0502020204030204" pitchFamily="34" charset="0"/>
              </a:rPr>
              <a:t>How are Adhoc beneficial disclosures submitted to Issuers upon request?</a:t>
            </a:r>
          </a:p>
          <a:p>
            <a:pPr marL="457200" indent="-457200">
              <a:buAutoNum type="alphaLcPeriod"/>
            </a:pPr>
            <a:r>
              <a:rPr lang="en-US" sz="2000" dirty="0">
                <a:latin typeface="Calibri" panose="020F0502020204030204" pitchFamily="34" charset="0"/>
                <a:cs typeface="Calibri" panose="020F0502020204030204" pitchFamily="34" charset="0"/>
              </a:rPr>
              <a:t>What method is used to secure beneficial ownership disclosure and transmission to Issuers?</a:t>
            </a:r>
            <a:endParaRPr lang="en-ZA" sz="20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F197A7DE-0F14-4F64-A7BF-4726B703AFAC}"/>
              </a:ext>
            </a:extLst>
          </p:cNvPr>
          <p:cNvSpPr>
            <a:spLocks noGrp="1"/>
          </p:cNvSpPr>
          <p:nvPr>
            <p:ph type="sldNum" sz="quarter" idx="10"/>
          </p:nvPr>
        </p:nvSpPr>
        <p:spPr/>
        <p:txBody>
          <a:bodyPr/>
          <a:lstStyle/>
          <a:p>
            <a:pPr>
              <a:defRPr/>
            </a:pPr>
            <a:fld id="{82444080-4317-43AD-9D14-EAD04406EA7B}" type="slidenum">
              <a:rPr lang="en-ZA" smtClean="0"/>
              <a:pPr>
                <a:defRPr/>
              </a:pPr>
              <a:t>6</a:t>
            </a:fld>
            <a:endParaRPr lang="en-ZA" dirty="0"/>
          </a:p>
        </p:txBody>
      </p:sp>
    </p:spTree>
    <p:extLst>
      <p:ext uri="{BB962C8B-B14F-4D97-AF65-F5344CB8AC3E}">
        <p14:creationId xmlns:p14="http://schemas.microsoft.com/office/powerpoint/2010/main" val="3360882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CF639-AEEF-492D-98BB-8693BA8FBB88}"/>
              </a:ext>
            </a:extLst>
          </p:cNvPr>
          <p:cNvSpPr>
            <a:spLocks noGrp="1"/>
          </p:cNvSpPr>
          <p:nvPr>
            <p:ph type="title"/>
          </p:nvPr>
        </p:nvSpPr>
        <p:spPr>
          <a:xfrm>
            <a:off x="220663" y="73240"/>
            <a:ext cx="11468100" cy="704850"/>
          </a:xfrm>
        </p:spPr>
        <p:txBody>
          <a:bodyPr/>
          <a:lstStyle/>
          <a:p>
            <a:r>
              <a:rPr lang="en-US" dirty="0"/>
              <a:t>Challenge # 5</a:t>
            </a:r>
            <a:endParaRPr lang="en-ZA" dirty="0"/>
          </a:p>
        </p:txBody>
      </p:sp>
      <p:sp>
        <p:nvSpPr>
          <p:cNvPr id="3" name="Content Placeholder 2">
            <a:extLst>
              <a:ext uri="{FF2B5EF4-FFF2-40B4-BE49-F238E27FC236}">
                <a16:creationId xmlns:a16="http://schemas.microsoft.com/office/drawing/2014/main" id="{BBA1284B-6F16-4694-BAAD-17511CA5579E}"/>
              </a:ext>
            </a:extLst>
          </p:cNvPr>
          <p:cNvSpPr>
            <a:spLocks noGrp="1"/>
          </p:cNvSpPr>
          <p:nvPr>
            <p:ph idx="1"/>
          </p:nvPr>
        </p:nvSpPr>
        <p:spPr/>
        <p:txBody>
          <a:bodyPr/>
          <a:lstStyle/>
          <a:p>
            <a:pPr marL="0" indent="0">
              <a:buNone/>
            </a:pPr>
            <a:r>
              <a:rPr lang="en-US" sz="2000" dirty="0">
                <a:latin typeface="Calibri" panose="020F0502020204030204" pitchFamily="34" charset="0"/>
                <a:cs typeface="Calibri" panose="020F0502020204030204" pitchFamily="34" charset="0"/>
              </a:rPr>
              <a:t>Several events are processed via spreadsheets due to complexities of the events or disclosure of beneficial ownership is required by the Issuer. Processing of events via spreadsheets poses high risk to the market and it is also intensive in terms of time and resource capacity.  We have the following scenarios whereby spreadsheets are required. </a:t>
            </a:r>
          </a:p>
          <a:p>
            <a:pPr marL="0" indent="0">
              <a:buNone/>
            </a:pPr>
            <a:endParaRPr lang="en-US" sz="2000" dirty="0">
              <a:latin typeface="Calibri" panose="020F0502020204030204" pitchFamily="34" charset="0"/>
              <a:cs typeface="Calibri" panose="020F0502020204030204" pitchFamily="34" charset="0"/>
            </a:endParaRPr>
          </a:p>
          <a:p>
            <a:pPr marL="0" indent="0">
              <a:buNone/>
            </a:pPr>
            <a:endParaRPr lang="en-ZA" dirty="0"/>
          </a:p>
        </p:txBody>
      </p:sp>
      <p:sp>
        <p:nvSpPr>
          <p:cNvPr id="4" name="Slide Number Placeholder 3">
            <a:extLst>
              <a:ext uri="{FF2B5EF4-FFF2-40B4-BE49-F238E27FC236}">
                <a16:creationId xmlns:a16="http://schemas.microsoft.com/office/drawing/2014/main" id="{1251F6E1-D4DA-4E39-B1D7-5327A8EDF8A6}"/>
              </a:ext>
            </a:extLst>
          </p:cNvPr>
          <p:cNvSpPr>
            <a:spLocks noGrp="1"/>
          </p:cNvSpPr>
          <p:nvPr>
            <p:ph type="sldNum" sz="quarter" idx="10"/>
          </p:nvPr>
        </p:nvSpPr>
        <p:spPr/>
        <p:txBody>
          <a:bodyPr/>
          <a:lstStyle/>
          <a:p>
            <a:pPr>
              <a:defRPr/>
            </a:pPr>
            <a:fld id="{82444080-4317-43AD-9D14-EAD04406EA7B}" type="slidenum">
              <a:rPr lang="en-ZA" smtClean="0"/>
              <a:pPr>
                <a:defRPr/>
              </a:pPr>
              <a:t>7</a:t>
            </a:fld>
            <a:endParaRPr lang="en-ZA" dirty="0"/>
          </a:p>
        </p:txBody>
      </p:sp>
      <p:graphicFrame>
        <p:nvGraphicFramePr>
          <p:cNvPr id="5" name="Table 4">
            <a:extLst>
              <a:ext uri="{FF2B5EF4-FFF2-40B4-BE49-F238E27FC236}">
                <a16:creationId xmlns:a16="http://schemas.microsoft.com/office/drawing/2014/main" id="{6E5BE5FC-394D-463B-88E2-85EB7D274493}"/>
              </a:ext>
            </a:extLst>
          </p:cNvPr>
          <p:cNvGraphicFramePr>
            <a:graphicFrameLocks noGrp="1"/>
          </p:cNvGraphicFramePr>
          <p:nvPr>
            <p:extLst>
              <p:ext uri="{D42A27DB-BD31-4B8C-83A1-F6EECF244321}">
                <p14:modId xmlns:p14="http://schemas.microsoft.com/office/powerpoint/2010/main" val="1044022306"/>
              </p:ext>
            </p:extLst>
          </p:nvPr>
        </p:nvGraphicFramePr>
        <p:xfrm>
          <a:off x="684212" y="1999718"/>
          <a:ext cx="9092177" cy="4478627"/>
        </p:xfrm>
        <a:graphic>
          <a:graphicData uri="http://schemas.openxmlformats.org/drawingml/2006/table">
            <a:tbl>
              <a:tblPr>
                <a:tableStyleId>{C4B1156A-380E-4F78-BDF5-A606A8083BF9}</a:tableStyleId>
              </a:tblPr>
              <a:tblGrid>
                <a:gridCol w="2615061">
                  <a:extLst>
                    <a:ext uri="{9D8B030D-6E8A-4147-A177-3AD203B41FA5}">
                      <a16:colId xmlns:a16="http://schemas.microsoft.com/office/drawing/2014/main" val="3732769849"/>
                    </a:ext>
                  </a:extLst>
                </a:gridCol>
                <a:gridCol w="6477116">
                  <a:extLst>
                    <a:ext uri="{9D8B030D-6E8A-4147-A177-3AD203B41FA5}">
                      <a16:colId xmlns:a16="http://schemas.microsoft.com/office/drawing/2014/main" val="3123370257"/>
                    </a:ext>
                  </a:extLst>
                </a:gridCol>
              </a:tblGrid>
              <a:tr h="180492">
                <a:tc>
                  <a:txBody>
                    <a:bodyPr/>
                    <a:lstStyle/>
                    <a:p>
                      <a:pPr algn="l" fontAlgn="b"/>
                      <a:r>
                        <a:rPr lang="en-ZA" sz="1350" b="1" u="none" strike="noStrike" dirty="0">
                          <a:effectLst/>
                          <a:latin typeface="Calibri" panose="020F0502020204030204" pitchFamily="34" charset="0"/>
                          <a:cs typeface="Calibri" panose="020F0502020204030204" pitchFamily="34" charset="0"/>
                        </a:rPr>
                        <a:t>Event Type</a:t>
                      </a:r>
                      <a:endParaRPr lang="en-ZA" sz="135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ZA" sz="1350" b="1" u="none" strike="noStrike" dirty="0">
                          <a:effectLst/>
                          <a:latin typeface="Calibri" panose="020F0502020204030204" pitchFamily="34" charset="0"/>
                          <a:cs typeface="Calibri" panose="020F0502020204030204" pitchFamily="34" charset="0"/>
                        </a:rPr>
                        <a:t>Description</a:t>
                      </a:r>
                      <a:endParaRPr lang="en-ZA" sz="135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3526210458"/>
                  </a:ext>
                </a:extLst>
              </a:tr>
              <a:tr h="490700">
                <a:tc>
                  <a:txBody>
                    <a:bodyPr/>
                    <a:lstStyle/>
                    <a:p>
                      <a:pPr algn="l" fontAlgn="b"/>
                      <a:r>
                        <a:rPr lang="en-ZA" sz="1350" u="none" strike="noStrike" dirty="0">
                          <a:effectLst/>
                          <a:latin typeface="Calibri" panose="020F0502020204030204" pitchFamily="34" charset="0"/>
                          <a:cs typeface="Calibri" panose="020F0502020204030204" pitchFamily="34" charset="0"/>
                        </a:rPr>
                        <a:t>Delisting events</a:t>
                      </a:r>
                      <a:endParaRPr lang="en-ZA" sz="13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350" u="none" strike="noStrike" dirty="0">
                          <a:effectLst/>
                          <a:latin typeface="Calibri" panose="020F0502020204030204" pitchFamily="34" charset="0"/>
                          <a:cs typeface="Calibri" panose="020F0502020204030204" pitchFamily="34" charset="0"/>
                        </a:rPr>
                        <a:t>The company will be issuing unlisted securities in the form of a physical share certificate or share statement,  CSD Participants are required to complete a take on spreadsheet with shareholder details for the Issuer Agent to create and maintain a company register of their shareholders. </a:t>
                      </a:r>
                      <a:r>
                        <a:rPr lang="en-US" sz="1350" u="none" strike="noStrike" dirty="0">
                          <a:solidFill>
                            <a:srgbClr val="FF0000"/>
                          </a:solidFill>
                          <a:effectLst/>
                          <a:latin typeface="Calibri" panose="020F0502020204030204" pitchFamily="34" charset="0"/>
                          <a:cs typeface="Calibri" panose="020F0502020204030204" pitchFamily="34" charset="0"/>
                        </a:rPr>
                        <a:t>To be discussed in detail on </a:t>
                      </a:r>
                      <a:r>
                        <a:rPr lang="en-US" sz="1400" dirty="0">
                          <a:solidFill>
                            <a:srgbClr val="FF0000"/>
                          </a:solidFill>
                        </a:rPr>
                        <a:t>Challenge #</a:t>
                      </a:r>
                      <a:r>
                        <a:rPr lang="en-US" sz="1400" dirty="0"/>
                        <a:t> </a:t>
                      </a:r>
                      <a:r>
                        <a:rPr lang="en-US" sz="1350" u="none" strike="noStrike" dirty="0">
                          <a:solidFill>
                            <a:srgbClr val="FF0000"/>
                          </a:solidFill>
                          <a:effectLst/>
                          <a:latin typeface="Calibri" panose="020F0502020204030204" pitchFamily="34" charset="0"/>
                          <a:cs typeface="Calibri" panose="020F0502020204030204" pitchFamily="34" charset="0"/>
                        </a:rPr>
                        <a:t> 7</a:t>
                      </a:r>
                      <a:endParaRPr lang="en-US" sz="1350" b="0" i="0" u="none" strike="noStrike" dirty="0">
                        <a:solidFill>
                          <a:srgbClr val="FF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3235833907"/>
                  </a:ext>
                </a:extLst>
              </a:tr>
              <a:tr h="490700">
                <a:tc>
                  <a:txBody>
                    <a:bodyPr/>
                    <a:lstStyle/>
                    <a:p>
                      <a:pPr algn="l" fontAlgn="b"/>
                      <a:r>
                        <a:rPr lang="en-ZA" sz="1350" u="none" strike="noStrike" dirty="0">
                          <a:effectLst/>
                          <a:latin typeface="Calibri" panose="020F0502020204030204" pitchFamily="34" charset="0"/>
                          <a:cs typeface="Calibri" panose="020F0502020204030204" pitchFamily="34" charset="0"/>
                        </a:rPr>
                        <a:t>DRIPS</a:t>
                      </a:r>
                      <a:endParaRPr lang="en-ZA" sz="13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350" u="none" strike="noStrike" dirty="0">
                          <a:effectLst/>
                          <a:latin typeface="Calibri" panose="020F0502020204030204" pitchFamily="34" charset="0"/>
                          <a:cs typeface="Calibri" panose="020F0502020204030204" pitchFamily="34" charset="0"/>
                        </a:rPr>
                        <a:t>With DRIP events, net amounts (gross less dividend withholding tax) is required by the Issuer’s Agent for them to determine the amount to be re-invested and to issue new shares. CSD Participants are therefore required to provide spreadsheets with net amounts to be re-invested at beneficial owner level. </a:t>
                      </a:r>
                      <a:r>
                        <a:rPr lang="en-US" sz="1350" u="none" strike="noStrike" dirty="0">
                          <a:solidFill>
                            <a:srgbClr val="FF0000"/>
                          </a:solidFill>
                          <a:effectLst/>
                          <a:latin typeface="Calibri" panose="020F0502020204030204" pitchFamily="34" charset="0"/>
                          <a:cs typeface="Calibri" panose="020F0502020204030204" pitchFamily="34" charset="0"/>
                        </a:rPr>
                        <a:t>To be discussed in detail on </a:t>
                      </a:r>
                      <a:r>
                        <a:rPr lang="en-US" sz="1400" dirty="0">
                          <a:solidFill>
                            <a:srgbClr val="FF0000"/>
                          </a:solidFill>
                        </a:rPr>
                        <a:t>Challenge #</a:t>
                      </a:r>
                      <a:r>
                        <a:rPr lang="en-US" sz="1400" dirty="0"/>
                        <a:t> </a:t>
                      </a:r>
                      <a:r>
                        <a:rPr lang="en-US" sz="1350" u="none" strike="noStrike" dirty="0">
                          <a:solidFill>
                            <a:srgbClr val="FF0000"/>
                          </a:solidFill>
                          <a:effectLst/>
                          <a:latin typeface="Calibri" panose="020F0502020204030204" pitchFamily="34" charset="0"/>
                          <a:cs typeface="Calibri" panose="020F0502020204030204" pitchFamily="34" charset="0"/>
                        </a:rPr>
                        <a:t> 6</a:t>
                      </a:r>
                      <a:endParaRPr lang="en-US" sz="13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1184975990"/>
                  </a:ext>
                </a:extLst>
              </a:tr>
              <a:tr h="1132806">
                <a:tc>
                  <a:txBody>
                    <a:bodyPr/>
                    <a:lstStyle/>
                    <a:p>
                      <a:pPr algn="l" fontAlgn="b"/>
                      <a:r>
                        <a:rPr lang="en-US" sz="1350" u="none" strike="noStrike" dirty="0">
                          <a:effectLst/>
                          <a:latin typeface="Calibri" panose="020F0502020204030204" pitchFamily="34" charset="0"/>
                          <a:cs typeface="Calibri" panose="020F0502020204030204" pitchFamily="34" charset="0"/>
                        </a:rPr>
                        <a:t>Events with possible scaling back of entitlements  i.e. Rights Offers/ Distribution in Species/ MRGR</a:t>
                      </a:r>
                      <a:endParaRPr lang="en-US" sz="13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350" u="none" strike="noStrike" dirty="0">
                          <a:effectLst/>
                          <a:latin typeface="Calibri" panose="020F0502020204030204" pitchFamily="34" charset="0"/>
                          <a:cs typeface="Calibri" panose="020F0502020204030204" pitchFamily="34" charset="0"/>
                        </a:rPr>
                        <a:t>On certain events, there is a maximum amount of cash or securities that can be distributed to shareholders. For these events CSD Participants are required to provide spreadsheets with their elections.  In the event that the maximum number of entitlements to be distributed is exceeded, the Issuer will scale back on either cash or securities in accordance with the terms of their event structure.  If there is scaling back, the Sponsor or the Issuer Agent will perform the scale back of entitlements due and send an updated spreadsheets with the new entitlements due.  Strate and CSD Participants have to do manual adjustments before distribution can be executed. In some instances, manual payments are done depending on complexity of the event which breaks STP for everyone in the chain.</a:t>
                      </a:r>
                      <a:endParaRPr lang="en-US" sz="13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3071604199"/>
                  </a:ext>
                </a:extLst>
              </a:tr>
              <a:tr h="721967">
                <a:tc>
                  <a:txBody>
                    <a:bodyPr/>
                    <a:lstStyle/>
                    <a:p>
                      <a:pPr algn="l" fontAlgn="b"/>
                      <a:r>
                        <a:rPr lang="en-US" sz="1350" u="none" strike="noStrike" dirty="0">
                          <a:effectLst/>
                          <a:latin typeface="Calibri" panose="020F0502020204030204" pitchFamily="34" charset="0"/>
                          <a:cs typeface="Calibri" panose="020F0502020204030204" pitchFamily="34" charset="0"/>
                        </a:rPr>
                        <a:t>Events where tax status disclosure is required for tax purposes e.g. Distribution in specie</a:t>
                      </a:r>
                      <a:endParaRPr lang="en-US" sz="13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350" u="none" strike="noStrike" dirty="0">
                          <a:effectLst/>
                          <a:latin typeface="Calibri" panose="020F0502020204030204" pitchFamily="34" charset="0"/>
                          <a:cs typeface="Calibri" panose="020F0502020204030204" pitchFamily="34" charset="0"/>
                        </a:rPr>
                        <a:t>In some instances, dividend withholding tax may be applicable on the issue of new securities and Issuers will require disclosure of the shareholders’ tax statuses  on a spreadsheet, or are required to complete and submit tax declaration forms.</a:t>
                      </a:r>
                      <a:endParaRPr lang="en-US" sz="13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2852405769"/>
                  </a:ext>
                </a:extLst>
              </a:tr>
            </a:tbl>
          </a:graphicData>
        </a:graphic>
      </p:graphicFrame>
    </p:spTree>
    <p:extLst>
      <p:ext uri="{BB962C8B-B14F-4D97-AF65-F5344CB8AC3E}">
        <p14:creationId xmlns:p14="http://schemas.microsoft.com/office/powerpoint/2010/main" val="183270228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2757B-574B-4CC0-BF25-7D3364AE02F3}"/>
              </a:ext>
            </a:extLst>
          </p:cNvPr>
          <p:cNvSpPr>
            <a:spLocks noGrp="1"/>
          </p:cNvSpPr>
          <p:nvPr>
            <p:ph type="title"/>
          </p:nvPr>
        </p:nvSpPr>
        <p:spPr/>
        <p:txBody>
          <a:bodyPr/>
          <a:lstStyle/>
          <a:p>
            <a:r>
              <a:rPr lang="en-US" dirty="0"/>
              <a:t>Challenge # 5 continued.</a:t>
            </a:r>
            <a:endParaRPr lang="en-ZA" dirty="0"/>
          </a:p>
        </p:txBody>
      </p:sp>
      <p:sp>
        <p:nvSpPr>
          <p:cNvPr id="3" name="Content Placeholder 2">
            <a:extLst>
              <a:ext uri="{FF2B5EF4-FFF2-40B4-BE49-F238E27FC236}">
                <a16:creationId xmlns:a16="http://schemas.microsoft.com/office/drawing/2014/main" id="{9ABB612C-2202-442F-857D-0F38DC03B38A}"/>
              </a:ext>
            </a:extLst>
          </p:cNvPr>
          <p:cNvSpPr>
            <a:spLocks noGrp="1"/>
          </p:cNvSpPr>
          <p:nvPr>
            <p:ph idx="1"/>
          </p:nvPr>
        </p:nvSpPr>
        <p:spPr>
          <a:xfrm>
            <a:off x="592138" y="1601585"/>
            <a:ext cx="11053762" cy="4575378"/>
          </a:xfrm>
        </p:spPr>
        <p:txBody>
          <a:bodyPr/>
          <a:lstStyle/>
          <a:p>
            <a:pPr marL="457200" indent="-457200">
              <a:buAutoNum type="alphaLcPeriod"/>
            </a:pPr>
            <a:r>
              <a:rPr lang="en-US" sz="2000" dirty="0">
                <a:latin typeface="Calibri" panose="020F0502020204030204" pitchFamily="34" charset="0"/>
                <a:cs typeface="Calibri" panose="020F0502020204030204" pitchFamily="34" charset="0"/>
              </a:rPr>
              <a:t>How are these events processed in your market?</a:t>
            </a:r>
          </a:p>
          <a:p>
            <a:pPr marL="457200" indent="-457200">
              <a:buAutoNum type="alphaLcPeriod"/>
            </a:pPr>
            <a:r>
              <a:rPr lang="en-US" sz="2000" dirty="0">
                <a:latin typeface="Calibri" panose="020F0502020204030204" pitchFamily="34" charset="0"/>
                <a:cs typeface="Calibri" panose="020F0502020204030204" pitchFamily="34" charset="0"/>
              </a:rPr>
              <a:t>How are minimum and maximum elections submitted?</a:t>
            </a:r>
          </a:p>
          <a:p>
            <a:pPr marL="457200" indent="-457200">
              <a:buAutoNum type="alphaLcPeriod"/>
            </a:pPr>
            <a:r>
              <a:rPr lang="en-US" sz="2000" dirty="0">
                <a:latin typeface="Calibri" panose="020F0502020204030204" pitchFamily="34" charset="0"/>
                <a:cs typeface="Calibri" panose="020F0502020204030204" pitchFamily="34" charset="0"/>
              </a:rPr>
              <a:t>How do you handle percentage elections in your corporate actions model?</a:t>
            </a:r>
          </a:p>
          <a:p>
            <a:pPr marL="457200" indent="-457200">
              <a:buAutoNum type="alphaLcPeriod"/>
            </a:pPr>
            <a:r>
              <a:rPr lang="en-US" sz="2000" dirty="0">
                <a:latin typeface="Calibri" panose="020F0502020204030204" pitchFamily="34" charset="0"/>
                <a:cs typeface="Calibri" panose="020F0502020204030204" pitchFamily="34" charset="0"/>
              </a:rPr>
              <a:t>How are elections at beneficial owner level processed if records are maintained at the CSD at nominee level?</a:t>
            </a:r>
          </a:p>
          <a:p>
            <a:pPr marL="457200" indent="-457200">
              <a:buAutoNum type="alphaLcPeriod"/>
            </a:pPr>
            <a:endParaRPr lang="en-ZA" sz="2000" dirty="0"/>
          </a:p>
        </p:txBody>
      </p:sp>
      <p:sp>
        <p:nvSpPr>
          <p:cNvPr id="4" name="Slide Number Placeholder 3">
            <a:extLst>
              <a:ext uri="{FF2B5EF4-FFF2-40B4-BE49-F238E27FC236}">
                <a16:creationId xmlns:a16="http://schemas.microsoft.com/office/drawing/2014/main" id="{2ECD5F47-1327-489D-BB73-D2418846F8A1}"/>
              </a:ext>
            </a:extLst>
          </p:cNvPr>
          <p:cNvSpPr>
            <a:spLocks noGrp="1"/>
          </p:cNvSpPr>
          <p:nvPr>
            <p:ph type="sldNum" sz="quarter" idx="10"/>
          </p:nvPr>
        </p:nvSpPr>
        <p:spPr/>
        <p:txBody>
          <a:bodyPr/>
          <a:lstStyle/>
          <a:p>
            <a:pPr>
              <a:defRPr/>
            </a:pPr>
            <a:fld id="{82444080-4317-43AD-9D14-EAD04406EA7B}" type="slidenum">
              <a:rPr lang="en-ZA" smtClean="0"/>
              <a:pPr>
                <a:defRPr/>
              </a:pPr>
              <a:t>8</a:t>
            </a:fld>
            <a:endParaRPr lang="en-ZA" dirty="0"/>
          </a:p>
        </p:txBody>
      </p:sp>
    </p:spTree>
    <p:extLst>
      <p:ext uri="{BB962C8B-B14F-4D97-AF65-F5344CB8AC3E}">
        <p14:creationId xmlns:p14="http://schemas.microsoft.com/office/powerpoint/2010/main" val="461793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FC884-8571-4543-B85E-B1545A55857D}"/>
              </a:ext>
            </a:extLst>
          </p:cNvPr>
          <p:cNvSpPr>
            <a:spLocks noGrp="1"/>
          </p:cNvSpPr>
          <p:nvPr>
            <p:ph type="title"/>
          </p:nvPr>
        </p:nvSpPr>
        <p:spPr/>
        <p:txBody>
          <a:bodyPr/>
          <a:lstStyle/>
          <a:p>
            <a:r>
              <a:rPr lang="en-US" dirty="0"/>
              <a:t>Challenge # 6</a:t>
            </a:r>
            <a:endParaRPr lang="en-ZA" dirty="0"/>
          </a:p>
        </p:txBody>
      </p:sp>
      <p:sp>
        <p:nvSpPr>
          <p:cNvPr id="3" name="Content Placeholder 2">
            <a:extLst>
              <a:ext uri="{FF2B5EF4-FFF2-40B4-BE49-F238E27FC236}">
                <a16:creationId xmlns:a16="http://schemas.microsoft.com/office/drawing/2014/main" id="{445982FC-B21C-4EA0-BEFA-06F43D6B590C}"/>
              </a:ext>
            </a:extLst>
          </p:cNvPr>
          <p:cNvSpPr>
            <a:spLocks noGrp="1"/>
          </p:cNvSpPr>
          <p:nvPr>
            <p:ph idx="1"/>
          </p:nvPr>
        </p:nvSpPr>
        <p:spPr/>
        <p:txBody>
          <a:bodyPr/>
          <a:lstStyle/>
          <a:p>
            <a:pPr marL="0" indent="0">
              <a:buNone/>
            </a:pPr>
            <a:r>
              <a:rPr lang="en-US" sz="2000" dirty="0">
                <a:latin typeface="Calibri" panose="020F0502020204030204" pitchFamily="34" charset="0"/>
                <a:cs typeface="Calibri" panose="020F0502020204030204" pitchFamily="34" charset="0"/>
              </a:rPr>
              <a:t>Dividend Re-investment Plan this event is processed using two event types:</a:t>
            </a:r>
          </a:p>
          <a:p>
            <a:pPr marL="0" indent="0">
              <a:buNone/>
            </a:pPr>
            <a:r>
              <a:rPr lang="en-US" sz="2000" dirty="0">
                <a:latin typeface="Calibri" panose="020F0502020204030204" pitchFamily="34" charset="0"/>
                <a:cs typeface="Calibri" panose="020F0502020204030204" pitchFamily="34" charset="0"/>
              </a:rPr>
              <a:t>1. Dividend Reinvestment (DRIP) event where gross dividend is paid to all shareholders on the register as at record date and one L/A for every R1 is distributed to shareholders who will have elected to re-invest their cash dividend.</a:t>
            </a:r>
          </a:p>
          <a:p>
            <a:pPr marL="0" indent="0">
              <a:lnSpc>
                <a:spcPct val="100000"/>
              </a:lnSpc>
              <a:spcBef>
                <a:spcPts val="0"/>
              </a:spcBef>
              <a:buNone/>
            </a:pPr>
            <a:r>
              <a:rPr lang="en-US" sz="2000" dirty="0">
                <a:latin typeface="Calibri" panose="020F0502020204030204" pitchFamily="34" charset="0"/>
                <a:cs typeface="Calibri" panose="020F0502020204030204" pitchFamily="34" charset="0"/>
              </a:rPr>
              <a:t>2. Conversion event whereby securities are distributed based on the net amount to be re-invested</a:t>
            </a:r>
          </a:p>
          <a:p>
            <a:pPr marL="0" indent="0">
              <a:lnSpc>
                <a:spcPct val="100000"/>
              </a:lnSpc>
              <a:spcBef>
                <a:spcPts val="0"/>
              </a:spcBef>
              <a:buNone/>
            </a:pPr>
            <a:r>
              <a:rPr lang="en-US" sz="2000" dirty="0">
                <a:latin typeface="Calibri" panose="020F0502020204030204" pitchFamily="34" charset="0"/>
                <a:cs typeface="Calibri" panose="020F0502020204030204" pitchFamily="34" charset="0"/>
              </a:rPr>
              <a:t>Elections are made on the DRIP event on election deadline date and spreadsheets are submitted reflecting cash and reinvestment options and cash net amounts (after tax applicability is deducted from the gross dividend received). All shareholders receive the gross dividend and withhold the applicable dividend tax per shareholder then returns the net dividend to be reinvested to Strate. Strate will collect all cash and transfer to Issuer’s cash account for purchase of shares in the market. Issuer’s Agent will provide Strate with a pivot table of cash (residual cash) and securities due once shares have been purchased in the market.</a:t>
            </a:r>
          </a:p>
          <a:p>
            <a:pPr marL="0" indent="0">
              <a:lnSpc>
                <a:spcPct val="100000"/>
              </a:lnSpc>
              <a:spcBef>
                <a:spcPts val="0"/>
              </a:spcBef>
              <a:buNone/>
            </a:pPr>
            <a:r>
              <a:rPr lang="en-US" sz="2000" dirty="0">
                <a:latin typeface="Calibri" panose="020F0502020204030204" pitchFamily="34" charset="0"/>
                <a:cs typeface="Calibri" panose="020F0502020204030204" pitchFamily="34" charset="0"/>
              </a:rPr>
              <a:t>What we are solutioning for is:</a:t>
            </a:r>
          </a:p>
          <a:p>
            <a:pPr marL="0" indent="0">
              <a:lnSpc>
                <a:spcPct val="100000"/>
              </a:lnSpc>
              <a:spcBef>
                <a:spcPts val="0"/>
              </a:spcBef>
              <a:buNone/>
            </a:pPr>
            <a:r>
              <a:rPr lang="en-US" sz="2000" dirty="0">
                <a:latin typeface="Calibri" panose="020F0502020204030204" pitchFamily="34" charset="0"/>
                <a:cs typeface="Calibri" panose="020F0502020204030204" pitchFamily="34" charset="0"/>
              </a:rPr>
              <a:t>a. To process one event (DRIP) without having to issue L/A’s (intermediary instrument)</a:t>
            </a:r>
          </a:p>
          <a:p>
            <a:pPr marL="0" indent="0">
              <a:lnSpc>
                <a:spcPct val="100000"/>
              </a:lnSpc>
              <a:spcBef>
                <a:spcPts val="0"/>
              </a:spcBef>
              <a:buNone/>
            </a:pPr>
            <a:r>
              <a:rPr lang="en-US" sz="2000" dirty="0">
                <a:latin typeface="Calibri" panose="020F0502020204030204" pitchFamily="34" charset="0"/>
                <a:cs typeface="Calibri" panose="020F0502020204030204" pitchFamily="34" charset="0"/>
              </a:rPr>
              <a:t>b. Eliminate the conversion event</a:t>
            </a:r>
          </a:p>
          <a:p>
            <a:pPr marL="0" indent="0">
              <a:lnSpc>
                <a:spcPct val="100000"/>
              </a:lnSpc>
              <a:spcBef>
                <a:spcPts val="0"/>
              </a:spcBef>
              <a:buNone/>
            </a:pPr>
            <a:r>
              <a:rPr lang="en-US" sz="2000" dirty="0">
                <a:latin typeface="Calibri" panose="020F0502020204030204" pitchFamily="34" charset="0"/>
                <a:cs typeface="Calibri" panose="020F0502020204030204" pitchFamily="34" charset="0"/>
              </a:rPr>
              <a:t>c. Eliminate the usage of spreadsheets</a:t>
            </a:r>
          </a:p>
          <a:p>
            <a:pPr marL="0" indent="0">
              <a:lnSpc>
                <a:spcPct val="100000"/>
              </a:lnSpc>
              <a:spcBef>
                <a:spcPts val="0"/>
              </a:spcBef>
              <a:buNone/>
            </a:pPr>
            <a:r>
              <a:rPr lang="en-US" sz="2000" dirty="0">
                <a:latin typeface="Calibri" panose="020F0502020204030204" pitchFamily="34" charset="0"/>
                <a:cs typeface="Calibri" panose="020F0502020204030204" pitchFamily="34" charset="0"/>
              </a:rPr>
              <a:t>d. Eliminate the need to return net cash proceeds to the CSD but directly to the Issuer or its agent</a:t>
            </a:r>
            <a:endParaRPr lang="en-ZA" sz="20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69916C28-E7BB-4F93-B694-55C8588CE3FA}"/>
              </a:ext>
            </a:extLst>
          </p:cNvPr>
          <p:cNvSpPr>
            <a:spLocks noGrp="1"/>
          </p:cNvSpPr>
          <p:nvPr>
            <p:ph type="sldNum" sz="quarter" idx="10"/>
          </p:nvPr>
        </p:nvSpPr>
        <p:spPr/>
        <p:txBody>
          <a:bodyPr/>
          <a:lstStyle/>
          <a:p>
            <a:pPr>
              <a:defRPr/>
            </a:pPr>
            <a:fld id="{82444080-4317-43AD-9D14-EAD04406EA7B}" type="slidenum">
              <a:rPr lang="en-ZA" smtClean="0"/>
              <a:pPr>
                <a:defRPr/>
              </a:pPr>
              <a:t>9</a:t>
            </a:fld>
            <a:endParaRPr lang="en-ZA" dirty="0"/>
          </a:p>
        </p:txBody>
      </p:sp>
    </p:spTree>
    <p:extLst>
      <p:ext uri="{BB962C8B-B14F-4D97-AF65-F5344CB8AC3E}">
        <p14:creationId xmlns:p14="http://schemas.microsoft.com/office/powerpoint/2010/main" val="310289381"/>
      </p:ext>
    </p:extLst>
  </p:cSld>
  <p:clrMapOvr>
    <a:masterClrMapping/>
  </p:clrMapOvr>
</p:sld>
</file>

<file path=ppt/theme/theme1.xml><?xml version="1.0" encoding="utf-8"?>
<a:theme xmlns:a="http://schemas.openxmlformats.org/drawingml/2006/main" name="Office Theme">
  <a:themeElements>
    <a:clrScheme name="Office">
      <a:dk1>
        <a:srgbClr val="55565A"/>
      </a:dk1>
      <a:lt1>
        <a:srgbClr val="FFFFFF"/>
      </a:lt1>
      <a:dk2>
        <a:srgbClr val="A9A8A9"/>
      </a:dk2>
      <a:lt2>
        <a:srgbClr val="DBD9D6"/>
      </a:lt2>
      <a:accent1>
        <a:srgbClr val="752F8A"/>
      </a:accent1>
      <a:accent2>
        <a:srgbClr val="918C10"/>
      </a:accent2>
      <a:accent3>
        <a:srgbClr val="C9920E"/>
      </a:accent3>
      <a:accent4>
        <a:srgbClr val="E24301"/>
      </a:accent4>
      <a:accent5>
        <a:srgbClr val="A41F35"/>
      </a:accent5>
      <a:accent6>
        <a:srgbClr val="1E988A"/>
      </a:accent6>
      <a:hlink>
        <a:srgbClr val="752F8A"/>
      </a:hlink>
      <a:folHlink>
        <a:srgbClr val="77777A"/>
      </a:folHlink>
    </a:clrScheme>
    <a:fontScheme name="Strate">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rate PPT.pot  -  Compatibility Mode" id="{3A5CC853-147D-450F-9F2B-B2AF4D33E986}" vid="{44028370-AED6-4BA8-B9F0-63306E095C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55565A"/>
    </a:dk1>
    <a:lt1>
      <a:srgbClr val="FFFFFF"/>
    </a:lt1>
    <a:dk2>
      <a:srgbClr val="A9A8A9"/>
    </a:dk2>
    <a:lt2>
      <a:srgbClr val="DBD9D6"/>
    </a:lt2>
    <a:accent1>
      <a:srgbClr val="752F8A"/>
    </a:accent1>
    <a:accent2>
      <a:srgbClr val="918C10"/>
    </a:accent2>
    <a:accent3>
      <a:srgbClr val="C9920E"/>
    </a:accent3>
    <a:accent4>
      <a:srgbClr val="E24301"/>
    </a:accent4>
    <a:accent5>
      <a:srgbClr val="A41F35"/>
    </a:accent5>
    <a:accent6>
      <a:srgbClr val="1E988A"/>
    </a:accent6>
    <a:hlink>
      <a:srgbClr val="752F8A"/>
    </a:hlink>
    <a:folHlink>
      <a:srgbClr val="77777A"/>
    </a:folHlink>
  </a:clrScheme>
</a:themeOverride>
</file>

<file path=docProps/app.xml><?xml version="1.0" encoding="utf-8"?>
<Properties xmlns="http://schemas.openxmlformats.org/officeDocument/2006/extended-properties" xmlns:vt="http://schemas.openxmlformats.org/officeDocument/2006/docPropsVTypes">
  <Template/>
  <TotalTime>482</TotalTime>
  <Words>2138</Words>
  <Application>Microsoft Macintosh PowerPoint</Application>
  <PresentationFormat>Widescreen</PresentationFormat>
  <Paragraphs>100</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Source Sans Pro</vt:lpstr>
      <vt:lpstr>Source Sans Pro Light</vt:lpstr>
      <vt:lpstr>Source Sans Pro SemiBold</vt:lpstr>
      <vt:lpstr>Wingdings</vt:lpstr>
      <vt:lpstr>Office Theme</vt:lpstr>
      <vt:lpstr>ACSDA Corporate  Actions Discussion  Managing complexities in corporate actions</vt:lpstr>
      <vt:lpstr>Introduction</vt:lpstr>
      <vt:lpstr>Challenge # 1</vt:lpstr>
      <vt:lpstr>Challenge # 2</vt:lpstr>
      <vt:lpstr>Challenge # 3</vt:lpstr>
      <vt:lpstr>Challenge # 4</vt:lpstr>
      <vt:lpstr>Challenge # 5</vt:lpstr>
      <vt:lpstr>Challenge # 5 continued.</vt:lpstr>
      <vt:lpstr>Challenge # 6</vt:lpstr>
      <vt:lpstr>Challenge # 7</vt:lpstr>
      <vt:lpstr>Challenge # 8</vt:lpstr>
      <vt:lpstr>Challenge # 9</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Sartini</dc:creator>
  <cp:lastModifiedBy>Andres Rodriguez Guapacha</cp:lastModifiedBy>
  <cp:revision>19</cp:revision>
  <cp:lastPrinted>2022-01-31T06:11:09Z</cp:lastPrinted>
  <dcterms:created xsi:type="dcterms:W3CDTF">2019-02-21T14:55:01Z</dcterms:created>
  <dcterms:modified xsi:type="dcterms:W3CDTF">2022-02-08T17:44:36Z</dcterms:modified>
</cp:coreProperties>
</file>