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64" r:id="rId5"/>
    <p:sldId id="273" r:id="rId6"/>
    <p:sldId id="272" r:id="rId7"/>
    <p:sldId id="267" r:id="rId8"/>
    <p:sldId id="259" r:id="rId9"/>
    <p:sldId id="270" r:id="rId10"/>
    <p:sldId id="275" r:id="rId11"/>
    <p:sldId id="268"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FF553B"/>
    <a:srgbClr val="FF9A02"/>
    <a:srgbClr val="4F558C"/>
    <a:srgbClr val="FFFFFF"/>
    <a:srgbClr val="16CABE"/>
    <a:srgbClr val="2C1E75"/>
    <a:srgbClr val="024272"/>
    <a:srgbClr val="FFEEEC"/>
    <a:srgbClr val="EEE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24"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E7C4F-62D0-4289-95D3-089D3542B363}" type="datetimeFigureOut">
              <a:rPr lang="es-CO" smtClean="0"/>
              <a:t>6/09/2023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3508-E4D0-4398-BDAB-F0CC7FE2DF62}" type="slidenum">
              <a:rPr lang="es-CO" smtClean="0"/>
              <a:t>‹Nº›</a:t>
            </a:fld>
            <a:endParaRPr lang="es-CO"/>
          </a:p>
        </p:txBody>
      </p:sp>
    </p:spTree>
    <p:extLst>
      <p:ext uri="{BB962C8B-B14F-4D97-AF65-F5344CB8AC3E}">
        <p14:creationId xmlns:p14="http://schemas.microsoft.com/office/powerpoint/2010/main" val="426942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2</a:t>
            </a:fld>
            <a:endParaRPr lang="es-CO"/>
          </a:p>
        </p:txBody>
      </p:sp>
    </p:spTree>
    <p:extLst>
      <p:ext uri="{BB962C8B-B14F-4D97-AF65-F5344CB8AC3E}">
        <p14:creationId xmlns:p14="http://schemas.microsoft.com/office/powerpoint/2010/main" val="244791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3</a:t>
            </a:fld>
            <a:endParaRPr lang="es-CO"/>
          </a:p>
        </p:txBody>
      </p:sp>
    </p:spTree>
    <p:extLst>
      <p:ext uri="{BB962C8B-B14F-4D97-AF65-F5344CB8AC3E}">
        <p14:creationId xmlns:p14="http://schemas.microsoft.com/office/powerpoint/2010/main" val="242136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4</a:t>
            </a:fld>
            <a:endParaRPr lang="es-CO"/>
          </a:p>
        </p:txBody>
      </p:sp>
    </p:spTree>
    <p:extLst>
      <p:ext uri="{BB962C8B-B14F-4D97-AF65-F5344CB8AC3E}">
        <p14:creationId xmlns:p14="http://schemas.microsoft.com/office/powerpoint/2010/main" val="256955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5</a:t>
            </a:fld>
            <a:endParaRPr lang="es-CO"/>
          </a:p>
        </p:txBody>
      </p:sp>
    </p:spTree>
    <p:extLst>
      <p:ext uri="{BB962C8B-B14F-4D97-AF65-F5344CB8AC3E}">
        <p14:creationId xmlns:p14="http://schemas.microsoft.com/office/powerpoint/2010/main" val="208301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https://admin.sli.do/event/aALXHZPZUGcZtxS7amoBrH/polls</a:t>
            </a:r>
          </a:p>
          <a:p>
            <a:endParaRPr lang="es-CO" dirty="0"/>
          </a:p>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6</a:t>
            </a:fld>
            <a:endParaRPr lang="es-CO"/>
          </a:p>
        </p:txBody>
      </p:sp>
    </p:spTree>
    <p:extLst>
      <p:ext uri="{BB962C8B-B14F-4D97-AF65-F5344CB8AC3E}">
        <p14:creationId xmlns:p14="http://schemas.microsoft.com/office/powerpoint/2010/main" val="167477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6213" marR="0" lvl="0" indent="-176213" defTabSz="1219170" eaLnBrk="1" fontAlgn="auto" latinLnBrk="0" hangingPunct="1">
              <a:lnSpc>
                <a:spcPct val="100000"/>
              </a:lnSpc>
              <a:spcBef>
                <a:spcPts val="0"/>
              </a:spcBef>
              <a:spcAft>
                <a:spcPts val="0"/>
              </a:spcAft>
              <a:buClr>
                <a:srgbClr val="6A6A6A"/>
              </a:buClr>
              <a:buSzTx/>
              <a:buFont typeface="Arial" panose="020B0604020202020204" pitchFamily="34" charset="0"/>
              <a:buChar char="•"/>
              <a:tabLst/>
              <a:defRPr/>
            </a:pP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Alignment of understanding  (directors, managers and external participants perspectives) </a:t>
            </a:r>
          </a:p>
          <a:p>
            <a:pPr marL="176213" marR="0" lvl="0" indent="-176213" defTabSz="1219170" eaLnBrk="1" fontAlgn="auto" latinLnBrk="0" hangingPunct="1">
              <a:lnSpc>
                <a:spcPct val="100000"/>
              </a:lnSpc>
              <a:spcBef>
                <a:spcPts val="0"/>
              </a:spcBef>
              <a:spcAft>
                <a:spcPts val="0"/>
              </a:spcAft>
              <a:buClr>
                <a:srgbClr val="6A6A6A"/>
              </a:buClr>
              <a:buSzTx/>
              <a:buFont typeface="Arial" panose="020B0604020202020204" pitchFamily="34" charset="0"/>
              <a:buChar char="•"/>
              <a:tabLst/>
              <a:defRPr/>
            </a:pP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Commitment (individual directors) </a:t>
            </a:r>
          </a:p>
          <a:p>
            <a:pPr marL="176213" marR="0" lvl="0" indent="-176213" defTabSz="1219170" eaLnBrk="1" fontAlgn="auto" latinLnBrk="0" hangingPunct="1">
              <a:lnSpc>
                <a:spcPct val="100000"/>
              </a:lnSpc>
              <a:spcBef>
                <a:spcPts val="0"/>
              </a:spcBef>
              <a:spcAft>
                <a:spcPts val="0"/>
              </a:spcAft>
              <a:buClr>
                <a:srgbClr val="6A6A6A"/>
              </a:buClr>
              <a:buSzTx/>
              <a:buFont typeface="Arial" panose="020B0604020202020204" pitchFamily="34" charset="0"/>
              <a:buChar char="•"/>
              <a:tabLst/>
              <a:defRPr/>
            </a:pP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Processes (back-office of the management as well as board dynamics)  </a:t>
            </a:r>
          </a:p>
          <a:p>
            <a:pPr marL="176213" marR="0" lvl="0" indent="-176213" defTabSz="1219170" eaLnBrk="1" fontAlgn="auto" latinLnBrk="0" hangingPunct="1">
              <a:lnSpc>
                <a:spcPct val="100000"/>
              </a:lnSpc>
              <a:spcBef>
                <a:spcPts val="0"/>
              </a:spcBef>
              <a:spcAft>
                <a:spcPts val="0"/>
              </a:spcAft>
              <a:buClr>
                <a:srgbClr val="6A6A6A"/>
              </a:buClr>
              <a:buSzTx/>
              <a:buFont typeface="Arial" panose="020B0604020202020204" pitchFamily="34" charset="0"/>
              <a:buChar char="•"/>
              <a:tabLst/>
              <a:defRPr/>
            </a:pP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Instruments for board effectiveness (agenda, work plan, reporting outline and key indicators, minutes) </a:t>
            </a:r>
          </a:p>
          <a:p>
            <a:pPr marL="176213" marR="0" lvl="0" indent="-176213" defTabSz="1219170" eaLnBrk="1" fontAlgn="auto" latinLnBrk="0" hangingPunct="1">
              <a:lnSpc>
                <a:spcPct val="100000"/>
              </a:lnSpc>
              <a:spcBef>
                <a:spcPts val="0"/>
              </a:spcBef>
              <a:spcAft>
                <a:spcPts val="0"/>
              </a:spcAft>
              <a:buClr>
                <a:srgbClr val="6A6A6A"/>
              </a:buClr>
              <a:buSzTx/>
              <a:buFont typeface="Arial" panose="020B0604020202020204" pitchFamily="34" charset="0"/>
              <a:buChar char="•"/>
              <a:tabLst/>
              <a:defRPr/>
            </a:pP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Corporate documents (charters and policies - </a:t>
            </a:r>
            <a:r>
              <a:rPr lang="en-US" sz="1200" kern="0" dirty="0">
                <a:solidFill>
                  <a:srgbClr val="6A6A6A"/>
                </a:solidFill>
                <a:latin typeface="Lucida Sans" panose="020B0602030504020204" pitchFamily="34" charset="0"/>
                <a:ea typeface="Roboto"/>
                <a:cs typeface="Roboto"/>
                <a:sym typeface="Roboto"/>
              </a:rPr>
              <a:t>e</a:t>
            </a:r>
            <a:r>
              <a:rPr kumimoji="0" lang="en-US" sz="12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g. Conflict of interest's management policy) </a:t>
            </a:r>
          </a:p>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8</a:t>
            </a:fld>
            <a:endParaRPr lang="es-CO"/>
          </a:p>
        </p:txBody>
      </p:sp>
    </p:spTree>
    <p:extLst>
      <p:ext uri="{BB962C8B-B14F-4D97-AF65-F5344CB8AC3E}">
        <p14:creationId xmlns:p14="http://schemas.microsoft.com/office/powerpoint/2010/main" val="428417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DFA3508-E4D0-4398-BDAB-F0CC7FE2DF62}" type="slidenum">
              <a:rPr lang="es-CO" smtClean="0"/>
              <a:t>9</a:t>
            </a:fld>
            <a:endParaRPr lang="es-CO"/>
          </a:p>
        </p:txBody>
      </p:sp>
    </p:spTree>
    <p:extLst>
      <p:ext uri="{BB962C8B-B14F-4D97-AF65-F5344CB8AC3E}">
        <p14:creationId xmlns:p14="http://schemas.microsoft.com/office/powerpoint/2010/main" val="146451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56894-3263-C789-7F81-EE473328E5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51CFA28-BDF9-A268-376F-4216E2F68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3133774-E1DF-47BC-4F1D-996183D6149D}"/>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E16CD3FD-94C6-1B59-42AB-8D6AC53577B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8750F08-CA45-EFB7-6327-E0F2276BFDFE}"/>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294043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D04FA-B7B7-187C-B80B-BC70D923B34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063EC9C-E6B7-180D-EB5D-E53AF589A3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CBA611-1DC9-1EF6-0266-70B3BD9D3387}"/>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020D0F6F-FB6F-F25F-3F00-633ED8C8875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DDF11C-30F6-FD64-164E-8759B39170D6}"/>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197354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ADD22E-A19D-3116-5D4F-530BFAA47E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E794C61-B654-60DC-2A38-62CA007AB3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5D24F8A-0261-2662-A1F4-9645706E60A3}"/>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BE8AD047-B3EB-7FA1-5AE0-7D7F681352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91AB2C5-AF30-3EE4-9448-0C1C0E2ECF4A}"/>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70872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79DFE-9365-B69F-043E-369C4C3E4B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347E8CE-06BA-A83C-8346-4E97FB820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5814413-82BF-64A5-4E23-E50B22E92B96}"/>
              </a:ext>
            </a:extLst>
          </p:cNvPr>
          <p:cNvSpPr>
            <a:spLocks noGrp="1"/>
          </p:cNvSpPr>
          <p:nvPr>
            <p:ph type="dt" sz="half" idx="10"/>
          </p:nvPr>
        </p:nvSpPr>
        <p:spPr/>
        <p:txBody>
          <a:bodyPr/>
          <a:lstStyle/>
          <a:p>
            <a:fld id="{A00D4163-5FED-4198-B52C-AFF68729628F}" type="datetime1">
              <a:rPr lang="es-CO" smtClean="0"/>
              <a:t>6/09/2023</a:t>
            </a:fld>
            <a:endParaRPr lang="es-CO"/>
          </a:p>
        </p:txBody>
      </p:sp>
      <p:sp>
        <p:nvSpPr>
          <p:cNvPr id="5" name="Marcador de pie de página 4">
            <a:extLst>
              <a:ext uri="{FF2B5EF4-FFF2-40B4-BE49-F238E27FC236}">
                <a16:creationId xmlns:a16="http://schemas.microsoft.com/office/drawing/2014/main" id="{ACE10E22-55F8-BCD5-2AC9-0B9F494DC2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F5D4AC-F113-CE79-F53E-9B2BA8844C59}"/>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59801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A10D49-F823-2186-0912-CBC6A8106A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85B4809-3D23-505F-DBF2-99EC453499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EAE52A-F257-7B7F-4553-8F50CD9D1D1B}"/>
              </a:ext>
            </a:extLst>
          </p:cNvPr>
          <p:cNvSpPr>
            <a:spLocks noGrp="1"/>
          </p:cNvSpPr>
          <p:nvPr>
            <p:ph type="dt" sz="half" idx="10"/>
          </p:nvPr>
        </p:nvSpPr>
        <p:spPr/>
        <p:txBody>
          <a:bodyPr/>
          <a:lstStyle/>
          <a:p>
            <a:fld id="{6F5ECC06-D08F-4A84-808A-8EF9F83D21E2}" type="datetime1">
              <a:rPr lang="es-CO" smtClean="0"/>
              <a:t>6/09/2023</a:t>
            </a:fld>
            <a:endParaRPr lang="es-CO"/>
          </a:p>
        </p:txBody>
      </p:sp>
      <p:sp>
        <p:nvSpPr>
          <p:cNvPr id="5" name="Marcador de pie de página 4">
            <a:extLst>
              <a:ext uri="{FF2B5EF4-FFF2-40B4-BE49-F238E27FC236}">
                <a16:creationId xmlns:a16="http://schemas.microsoft.com/office/drawing/2014/main" id="{95FC22B2-2E1E-BA91-8E53-844A13DB6BE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088565-06A3-3A60-6952-8DFBA8AE61B4}"/>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000739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8C8CD-0184-E97E-7200-9C9555B36D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6BEBD0C-3419-25BC-28CF-251BF7CF1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78DD6FE-093C-9F14-2196-4EEA761FEB8B}"/>
              </a:ext>
            </a:extLst>
          </p:cNvPr>
          <p:cNvSpPr>
            <a:spLocks noGrp="1"/>
          </p:cNvSpPr>
          <p:nvPr>
            <p:ph type="dt" sz="half" idx="10"/>
          </p:nvPr>
        </p:nvSpPr>
        <p:spPr/>
        <p:txBody>
          <a:bodyPr/>
          <a:lstStyle/>
          <a:p>
            <a:fld id="{57EFB50A-F13A-4689-B13F-28CA859583EE}" type="datetime1">
              <a:rPr lang="es-CO" smtClean="0"/>
              <a:t>6/09/2023</a:t>
            </a:fld>
            <a:endParaRPr lang="es-CO"/>
          </a:p>
        </p:txBody>
      </p:sp>
      <p:sp>
        <p:nvSpPr>
          <p:cNvPr id="5" name="Marcador de pie de página 4">
            <a:extLst>
              <a:ext uri="{FF2B5EF4-FFF2-40B4-BE49-F238E27FC236}">
                <a16:creationId xmlns:a16="http://schemas.microsoft.com/office/drawing/2014/main" id="{1671BEBD-28F4-D04C-E26F-ED7A68E00A4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236FCF5-1902-BF5A-536A-FDA603F45823}"/>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2242371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A6F40-B076-7773-A555-A4FCADB46B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8C6DDDE-4BAA-E4B7-1F05-538ED8FFCC3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947E9F5-6D3F-9EB8-507B-F299F948AE5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6349B9D-4E45-30CC-0EB1-F02F2B2B6190}"/>
              </a:ext>
            </a:extLst>
          </p:cNvPr>
          <p:cNvSpPr>
            <a:spLocks noGrp="1"/>
          </p:cNvSpPr>
          <p:nvPr>
            <p:ph type="dt" sz="half" idx="10"/>
          </p:nvPr>
        </p:nvSpPr>
        <p:spPr/>
        <p:txBody>
          <a:bodyPr/>
          <a:lstStyle/>
          <a:p>
            <a:fld id="{BCC70F29-BC68-4CFD-85BE-33D9AEEC1FFA}" type="datetime1">
              <a:rPr lang="es-CO" smtClean="0"/>
              <a:t>6/09/2023</a:t>
            </a:fld>
            <a:endParaRPr lang="es-CO"/>
          </a:p>
        </p:txBody>
      </p:sp>
      <p:sp>
        <p:nvSpPr>
          <p:cNvPr id="6" name="Marcador de pie de página 5">
            <a:extLst>
              <a:ext uri="{FF2B5EF4-FFF2-40B4-BE49-F238E27FC236}">
                <a16:creationId xmlns:a16="http://schemas.microsoft.com/office/drawing/2014/main" id="{5AB292B1-0980-3A80-8EEE-1F217256767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DF4DF0-03B4-A40F-AE88-80A2F9B47E7C}"/>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409960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03382-7A0C-AD34-4BF9-E3F7B21661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A7401E4-7987-49C4-2279-378E40ABD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D0A84C8-A6C0-5117-1BF9-56E8E053F3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95EC1D2-A6EC-5B05-234F-CEC5C9A99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ED1AAC-5FFD-5475-6822-5C6C126AF6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6308309-A403-FE47-5919-00FE11AD0CDA}"/>
              </a:ext>
            </a:extLst>
          </p:cNvPr>
          <p:cNvSpPr>
            <a:spLocks noGrp="1"/>
          </p:cNvSpPr>
          <p:nvPr>
            <p:ph type="dt" sz="half" idx="10"/>
          </p:nvPr>
        </p:nvSpPr>
        <p:spPr/>
        <p:txBody>
          <a:bodyPr/>
          <a:lstStyle/>
          <a:p>
            <a:fld id="{4A0F1D72-EECB-4A41-B4B1-20B3EF6ACF90}" type="datetime1">
              <a:rPr lang="es-CO" smtClean="0"/>
              <a:t>6/09/2023</a:t>
            </a:fld>
            <a:endParaRPr lang="es-CO"/>
          </a:p>
        </p:txBody>
      </p:sp>
      <p:sp>
        <p:nvSpPr>
          <p:cNvPr id="8" name="Marcador de pie de página 7">
            <a:extLst>
              <a:ext uri="{FF2B5EF4-FFF2-40B4-BE49-F238E27FC236}">
                <a16:creationId xmlns:a16="http://schemas.microsoft.com/office/drawing/2014/main" id="{122A8E71-BFF7-3602-FEAD-666E42CDBE8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5635765-1A62-7089-70F2-2EB4D2F980A6}"/>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2086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99240-A59D-5154-6656-C581A574CC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DA82FE4-45A9-D5FA-F513-049CC08F78B0}"/>
              </a:ext>
            </a:extLst>
          </p:cNvPr>
          <p:cNvSpPr>
            <a:spLocks noGrp="1"/>
          </p:cNvSpPr>
          <p:nvPr>
            <p:ph type="dt" sz="half" idx="10"/>
          </p:nvPr>
        </p:nvSpPr>
        <p:spPr/>
        <p:txBody>
          <a:bodyPr/>
          <a:lstStyle/>
          <a:p>
            <a:fld id="{12348C45-02EE-41BA-A007-1DC2011F616A}" type="datetime1">
              <a:rPr lang="es-CO" smtClean="0"/>
              <a:t>6/09/2023</a:t>
            </a:fld>
            <a:endParaRPr lang="es-CO"/>
          </a:p>
        </p:txBody>
      </p:sp>
      <p:sp>
        <p:nvSpPr>
          <p:cNvPr id="4" name="Marcador de pie de página 3">
            <a:extLst>
              <a:ext uri="{FF2B5EF4-FFF2-40B4-BE49-F238E27FC236}">
                <a16:creationId xmlns:a16="http://schemas.microsoft.com/office/drawing/2014/main" id="{5C49F0A2-4B46-DA5D-4B84-EE4862F9E52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81700C0-3F75-82A6-0369-C4F30398761D}"/>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040906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C25920-A491-53B3-942E-DF48AAB50A86}"/>
              </a:ext>
            </a:extLst>
          </p:cNvPr>
          <p:cNvSpPr>
            <a:spLocks noGrp="1"/>
          </p:cNvSpPr>
          <p:nvPr>
            <p:ph type="dt" sz="half" idx="10"/>
          </p:nvPr>
        </p:nvSpPr>
        <p:spPr/>
        <p:txBody>
          <a:bodyPr/>
          <a:lstStyle/>
          <a:p>
            <a:fld id="{485F1556-5FF9-4DC1-AF46-B0B0CE2F6B64}" type="datetime1">
              <a:rPr lang="es-CO" smtClean="0"/>
              <a:t>6/09/2023</a:t>
            </a:fld>
            <a:endParaRPr lang="es-CO"/>
          </a:p>
        </p:txBody>
      </p:sp>
      <p:sp>
        <p:nvSpPr>
          <p:cNvPr id="3" name="Marcador de pie de página 2">
            <a:extLst>
              <a:ext uri="{FF2B5EF4-FFF2-40B4-BE49-F238E27FC236}">
                <a16:creationId xmlns:a16="http://schemas.microsoft.com/office/drawing/2014/main" id="{9D9BF57E-5B42-52AD-55A0-F31ADCA08BB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6F83C38-D700-A806-5077-97C7B7FFBC57}"/>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48980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8B27A-81A2-DF9B-2909-E5F2FE9FE4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53A7FE7-C37F-37A0-2511-3D592037D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ACB9966-9B64-42E7-993F-7736819AE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FC8B77-2F87-60AD-058C-75B8B71229D9}"/>
              </a:ext>
            </a:extLst>
          </p:cNvPr>
          <p:cNvSpPr>
            <a:spLocks noGrp="1"/>
          </p:cNvSpPr>
          <p:nvPr>
            <p:ph type="dt" sz="half" idx="10"/>
          </p:nvPr>
        </p:nvSpPr>
        <p:spPr/>
        <p:txBody>
          <a:bodyPr/>
          <a:lstStyle/>
          <a:p>
            <a:fld id="{748114E5-800B-40D5-99EB-4C96D0885D1B}" type="datetime1">
              <a:rPr lang="es-CO" smtClean="0"/>
              <a:t>6/09/2023</a:t>
            </a:fld>
            <a:endParaRPr lang="es-CO"/>
          </a:p>
        </p:txBody>
      </p:sp>
      <p:sp>
        <p:nvSpPr>
          <p:cNvPr id="6" name="Marcador de pie de página 5">
            <a:extLst>
              <a:ext uri="{FF2B5EF4-FFF2-40B4-BE49-F238E27FC236}">
                <a16:creationId xmlns:a16="http://schemas.microsoft.com/office/drawing/2014/main" id="{FFBB918A-6A9F-0196-D637-50DF342CD74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2084AF9-6494-0D9E-FCB7-F16FCD7E2D43}"/>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347160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DC39D-193E-8FE5-1FD1-0E751C2D814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B00090F-AC40-1C63-3496-FAABC71891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0AA07D-A7DC-1F36-EE11-4887C4215A48}"/>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13BB6790-2655-B9D5-BDB3-D94BD99538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7F7AF75-673F-195B-0C3A-5EF73CCD48C1}"/>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40110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B3BE9-7FE2-F4FC-EF63-80F70E6406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B672688-11B3-29F9-F4BA-9D40DD43F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BB2E868-AC6E-3497-6D36-B22BC564E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A559B4-7F9B-F429-A678-64A43FC66730}"/>
              </a:ext>
            </a:extLst>
          </p:cNvPr>
          <p:cNvSpPr>
            <a:spLocks noGrp="1"/>
          </p:cNvSpPr>
          <p:nvPr>
            <p:ph type="dt" sz="half" idx="10"/>
          </p:nvPr>
        </p:nvSpPr>
        <p:spPr/>
        <p:txBody>
          <a:bodyPr/>
          <a:lstStyle/>
          <a:p>
            <a:fld id="{4B0BB43A-ED7C-43BB-AA29-732D96CD3F8E}" type="datetime1">
              <a:rPr lang="es-CO" smtClean="0"/>
              <a:t>6/09/2023</a:t>
            </a:fld>
            <a:endParaRPr lang="es-CO"/>
          </a:p>
        </p:txBody>
      </p:sp>
      <p:sp>
        <p:nvSpPr>
          <p:cNvPr id="6" name="Marcador de pie de página 5">
            <a:extLst>
              <a:ext uri="{FF2B5EF4-FFF2-40B4-BE49-F238E27FC236}">
                <a16:creationId xmlns:a16="http://schemas.microsoft.com/office/drawing/2014/main" id="{B79CC559-F897-A232-88A5-E132CF8A588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A8C9C31-4F02-FC2D-7EA0-EE08609E744F}"/>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1278626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BBEDC-6A92-69B2-1512-6143432D13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B2C3706-0B40-00B4-9932-44CDAA98A93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C0853F1-EAE2-A78E-8F5C-F0F8BD7F331A}"/>
              </a:ext>
            </a:extLst>
          </p:cNvPr>
          <p:cNvSpPr>
            <a:spLocks noGrp="1"/>
          </p:cNvSpPr>
          <p:nvPr>
            <p:ph type="dt" sz="half" idx="10"/>
          </p:nvPr>
        </p:nvSpPr>
        <p:spPr/>
        <p:txBody>
          <a:bodyPr/>
          <a:lstStyle/>
          <a:p>
            <a:fld id="{0DD8CDF4-B8A4-4FE7-B7F9-CC2A0E585F9C}" type="datetime1">
              <a:rPr lang="es-CO" smtClean="0"/>
              <a:t>6/09/2023</a:t>
            </a:fld>
            <a:endParaRPr lang="es-CO"/>
          </a:p>
        </p:txBody>
      </p:sp>
      <p:sp>
        <p:nvSpPr>
          <p:cNvPr id="5" name="Marcador de pie de página 4">
            <a:extLst>
              <a:ext uri="{FF2B5EF4-FFF2-40B4-BE49-F238E27FC236}">
                <a16:creationId xmlns:a16="http://schemas.microsoft.com/office/drawing/2014/main" id="{ADD0AFE6-A16B-10FA-FE96-1AFD5AEFDF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F1E0D88-FB14-E69A-3759-70E9F6B46645}"/>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99291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BA78BC-AC74-AC0B-9FF1-1F8ACEF184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B0EAF76-1736-4599-A691-A27A4C4B1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04D4F3A-FF25-C5FA-82A1-DAD47B1DD184}"/>
              </a:ext>
            </a:extLst>
          </p:cNvPr>
          <p:cNvSpPr>
            <a:spLocks noGrp="1"/>
          </p:cNvSpPr>
          <p:nvPr>
            <p:ph type="dt" sz="half" idx="10"/>
          </p:nvPr>
        </p:nvSpPr>
        <p:spPr/>
        <p:txBody>
          <a:bodyPr/>
          <a:lstStyle/>
          <a:p>
            <a:fld id="{96C0582F-A82E-4CB0-B126-8EB39F5587FE}" type="datetime1">
              <a:rPr lang="es-CO" smtClean="0"/>
              <a:t>6/09/2023</a:t>
            </a:fld>
            <a:endParaRPr lang="es-CO"/>
          </a:p>
        </p:txBody>
      </p:sp>
      <p:sp>
        <p:nvSpPr>
          <p:cNvPr id="5" name="Marcador de pie de página 4">
            <a:extLst>
              <a:ext uri="{FF2B5EF4-FFF2-40B4-BE49-F238E27FC236}">
                <a16:creationId xmlns:a16="http://schemas.microsoft.com/office/drawing/2014/main" id="{4498F239-6A98-B036-B619-6357C1F26B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BCA733-C9B8-F05E-E345-645FC5AB8464}"/>
              </a:ext>
            </a:extLst>
          </p:cNvPr>
          <p:cNvSpPr>
            <a:spLocks noGrp="1"/>
          </p:cNvSpPr>
          <p:nvPr>
            <p:ph type="sldNum" sz="quarter" idx="12"/>
          </p:nvPr>
        </p:nvSpPr>
        <p:spPr/>
        <p:txBody>
          <a:bodyPr/>
          <a:lstStyle/>
          <a:p>
            <a:fld id="{05B51359-6C0E-4E9C-BF47-501F20889801}" type="slidenum">
              <a:rPr lang="es-CO" smtClean="0"/>
              <a:t>‹Nº›</a:t>
            </a:fld>
            <a:endParaRPr lang="es-CO"/>
          </a:p>
        </p:txBody>
      </p:sp>
    </p:spTree>
    <p:extLst>
      <p:ext uri="{BB962C8B-B14F-4D97-AF65-F5344CB8AC3E}">
        <p14:creationId xmlns:p14="http://schemas.microsoft.com/office/powerpoint/2010/main" val="199123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2785A9-1E17-1477-F300-46C7C3B284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8B7096-AF46-88BB-C568-C7D8E66A1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0DF0314-7E73-85AB-463C-3898BA279DC4}"/>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B918A64F-5B47-8ACB-0453-BF7B3A2459D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3EF3BD-8706-EE10-0001-4D070D2D26C8}"/>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262912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1E6B8-11A4-BCED-75C4-46AD4F14719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51F887-F565-B5A3-2F63-4212A1C9C8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90AFFD5-414F-2DAB-2F35-841C750A1F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A94CB56-7175-19AB-BE64-5976CD266B4F}"/>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6" name="Marcador de pie de página 5">
            <a:extLst>
              <a:ext uri="{FF2B5EF4-FFF2-40B4-BE49-F238E27FC236}">
                <a16:creationId xmlns:a16="http://schemas.microsoft.com/office/drawing/2014/main" id="{9F0A487E-C2E9-401B-9F34-1DD33FFC65B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048A401-5984-AA18-116D-4DD5D8AE856D}"/>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314894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B092A-3E59-E618-DE47-1ED4477118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7CC819-FE5F-622E-30E1-5B0E7DE90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94CF796-81AD-B492-EA35-2EFCE9820D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E0B072F-2454-69E3-3F97-01B6154BC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437194F-3395-0CA3-A75F-9B3781585E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651B794-EFD1-9F90-F25B-DFAEA4E53417}"/>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8" name="Marcador de pie de página 7">
            <a:extLst>
              <a:ext uri="{FF2B5EF4-FFF2-40B4-BE49-F238E27FC236}">
                <a16:creationId xmlns:a16="http://schemas.microsoft.com/office/drawing/2014/main" id="{FB43C46F-8729-54C8-DDA5-0A85C77F3F4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6F0C370-07FB-F8EF-8180-32035ADF03BE}"/>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155924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8FBD9-2D75-B02C-1328-29033796FE6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45E5193-410C-F1BC-B394-3EF46807A6DD}"/>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4" name="Marcador de pie de página 3">
            <a:extLst>
              <a:ext uri="{FF2B5EF4-FFF2-40B4-BE49-F238E27FC236}">
                <a16:creationId xmlns:a16="http://schemas.microsoft.com/office/drawing/2014/main" id="{C4984F68-0DF6-80DB-9693-A2A159559C7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EED5F85-A66F-20FF-80CD-3AA38595976E}"/>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168979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421469-9F31-224C-15D1-3FB3C438448E}"/>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3" name="Marcador de pie de página 2">
            <a:extLst>
              <a:ext uri="{FF2B5EF4-FFF2-40B4-BE49-F238E27FC236}">
                <a16:creationId xmlns:a16="http://schemas.microsoft.com/office/drawing/2014/main" id="{A930B653-08BE-A1C9-95AC-389EA690FC2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7D01A6D-A2D0-BB21-E3E1-6CDF4EA8FD39}"/>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76741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7CE9F-4515-2540-642A-6BBC7664A6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CF17D04-8FB4-D813-49CE-5D40D5ED6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62E1108-AD6D-4268-749C-A814BC902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BA1D48-2B03-0FD3-1156-6263EA22D714}"/>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6" name="Marcador de pie de página 5">
            <a:extLst>
              <a:ext uri="{FF2B5EF4-FFF2-40B4-BE49-F238E27FC236}">
                <a16:creationId xmlns:a16="http://schemas.microsoft.com/office/drawing/2014/main" id="{03A7597E-BA95-7018-7577-6BF1B1A75DD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D3DE6A2-6584-7A4B-2A2B-F189805A55C8}"/>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134959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C4C65-B432-25AB-A592-60F2D578C1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EB3DD3C-195E-B896-4621-23E7C28B4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A7906F9-752A-8310-4871-D1DEBF7E6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012851-396D-93E0-68D4-BC11B7C2466F}"/>
              </a:ext>
            </a:extLst>
          </p:cNvPr>
          <p:cNvSpPr>
            <a:spLocks noGrp="1"/>
          </p:cNvSpPr>
          <p:nvPr>
            <p:ph type="dt" sz="half" idx="10"/>
          </p:nvPr>
        </p:nvSpPr>
        <p:spPr/>
        <p:txBody>
          <a:bodyPr/>
          <a:lstStyle/>
          <a:p>
            <a:fld id="{43980FF7-4DAA-4F53-9A8A-F91DA47AB26E}" type="datetimeFigureOut">
              <a:rPr lang="es-CO" smtClean="0"/>
              <a:t>6/09/2023</a:t>
            </a:fld>
            <a:endParaRPr lang="es-CO"/>
          </a:p>
        </p:txBody>
      </p:sp>
      <p:sp>
        <p:nvSpPr>
          <p:cNvPr id="6" name="Marcador de pie de página 5">
            <a:extLst>
              <a:ext uri="{FF2B5EF4-FFF2-40B4-BE49-F238E27FC236}">
                <a16:creationId xmlns:a16="http://schemas.microsoft.com/office/drawing/2014/main" id="{0214ECC6-9017-F3C2-3A17-3B5F9635969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F25EA86-B39F-38DA-C485-29D76957ADC6}"/>
              </a:ext>
            </a:extLst>
          </p:cNvPr>
          <p:cNvSpPr>
            <a:spLocks noGrp="1"/>
          </p:cNvSpPr>
          <p:nvPr>
            <p:ph type="sldNum" sz="quarter" idx="12"/>
          </p:nvPr>
        </p:nvSpPr>
        <p:spPr/>
        <p:txBody>
          <a:bodyPr/>
          <a:lstStyle/>
          <a:p>
            <a:fld id="{E211AE3C-A45A-43D0-806C-5416E8290852}" type="slidenum">
              <a:rPr lang="es-CO" smtClean="0"/>
              <a:t>‹Nº›</a:t>
            </a:fld>
            <a:endParaRPr lang="es-CO"/>
          </a:p>
        </p:txBody>
      </p:sp>
    </p:spTree>
    <p:extLst>
      <p:ext uri="{BB962C8B-B14F-4D97-AF65-F5344CB8AC3E}">
        <p14:creationId xmlns:p14="http://schemas.microsoft.com/office/powerpoint/2010/main" val="42429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D5E7884-1F50-880A-8DA0-A3BA9B68A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35890AE-4090-738A-6E78-5DA5C90C9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2ADC7C2-2B43-8DD4-C41B-EBE221EB8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80FF7-4DAA-4F53-9A8A-F91DA47AB26E}" type="datetimeFigureOut">
              <a:rPr lang="es-CO" smtClean="0"/>
              <a:t>6/09/2023</a:t>
            </a:fld>
            <a:endParaRPr lang="es-CO"/>
          </a:p>
        </p:txBody>
      </p:sp>
      <p:sp>
        <p:nvSpPr>
          <p:cNvPr id="5" name="Marcador de pie de página 4">
            <a:extLst>
              <a:ext uri="{FF2B5EF4-FFF2-40B4-BE49-F238E27FC236}">
                <a16:creationId xmlns:a16="http://schemas.microsoft.com/office/drawing/2014/main" id="{07BC1EB4-F342-0A87-3E51-4BC589D7C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288A3D3-CDFC-61D7-0442-0E00EB795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1AE3C-A45A-43D0-806C-5416E8290852}" type="slidenum">
              <a:rPr lang="es-CO" smtClean="0"/>
              <a:t>‹Nº›</a:t>
            </a:fld>
            <a:endParaRPr lang="es-CO"/>
          </a:p>
        </p:txBody>
      </p:sp>
    </p:spTree>
    <p:extLst>
      <p:ext uri="{BB962C8B-B14F-4D97-AF65-F5344CB8AC3E}">
        <p14:creationId xmlns:p14="http://schemas.microsoft.com/office/powerpoint/2010/main" val="1765207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403D79-93E4-B8FE-7DE9-AEDB2190D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4C65FAF-5C32-1154-9925-20E8EE237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A20B7D-60F0-5668-54C3-97AFA9D57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814DB-5D74-4959-8C47-47A3E7D1CB17}" type="datetime1">
              <a:rPr lang="es-CO" smtClean="0"/>
              <a:t>6/09/2023</a:t>
            </a:fld>
            <a:endParaRPr lang="es-CO"/>
          </a:p>
        </p:txBody>
      </p:sp>
      <p:sp>
        <p:nvSpPr>
          <p:cNvPr id="5" name="Marcador de pie de página 4">
            <a:extLst>
              <a:ext uri="{FF2B5EF4-FFF2-40B4-BE49-F238E27FC236}">
                <a16:creationId xmlns:a16="http://schemas.microsoft.com/office/drawing/2014/main" id="{050358EA-01B3-220D-743C-CDAFA9D18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0F0BD7F-737E-8B35-0B67-13F6BCC44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51359-6C0E-4E9C-BF47-501F20889801}" type="slidenum">
              <a:rPr lang="es-CO" smtClean="0"/>
              <a:t>‹Nº›</a:t>
            </a:fld>
            <a:endParaRPr lang="es-CO"/>
          </a:p>
        </p:txBody>
      </p:sp>
    </p:spTree>
    <p:extLst>
      <p:ext uri="{BB962C8B-B14F-4D97-AF65-F5344CB8AC3E}">
        <p14:creationId xmlns:p14="http://schemas.microsoft.com/office/powerpoint/2010/main" val="986987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E35"/>
        </a:solidFill>
        <a:effectLst/>
      </p:bgPr>
    </p:bg>
    <p:spTree>
      <p:nvGrpSpPr>
        <p:cNvPr id="1" name=""/>
        <p:cNvGrpSpPr/>
        <p:nvPr/>
      </p:nvGrpSpPr>
      <p:grpSpPr>
        <a:xfrm>
          <a:off x="0" y="0"/>
          <a:ext cx="0" cy="0"/>
          <a:chOff x="0" y="0"/>
          <a:chExt cx="0" cy="0"/>
        </a:xfrm>
      </p:grpSpPr>
      <p:pic>
        <p:nvPicPr>
          <p:cNvPr id="11" name="Google Shape;72;p1">
            <a:extLst>
              <a:ext uri="{FF2B5EF4-FFF2-40B4-BE49-F238E27FC236}">
                <a16:creationId xmlns:a16="http://schemas.microsoft.com/office/drawing/2014/main" id="{40AE2A5D-E495-C69D-16CD-840D8E651659}"/>
              </a:ext>
            </a:extLst>
          </p:cNvPr>
          <p:cNvPicPr preferRelativeResize="0"/>
          <p:nvPr/>
        </p:nvPicPr>
        <p:blipFill rotWithShape="1">
          <a:blip r:embed="rId2">
            <a:alphaModFix amt="15000"/>
          </a:blip>
          <a:srcRect t="7785" b="7776"/>
          <a:stretch/>
        </p:blipFill>
        <p:spPr>
          <a:xfrm>
            <a:off x="0" y="0"/>
            <a:ext cx="12191999" cy="6858000"/>
          </a:xfrm>
          <a:prstGeom prst="rect">
            <a:avLst/>
          </a:prstGeom>
          <a:noFill/>
          <a:ln>
            <a:noFill/>
          </a:ln>
        </p:spPr>
      </p:pic>
      <p:pic>
        <p:nvPicPr>
          <p:cNvPr id="13" name="Imagen 12" descr="Interfaz de usuario gráfica&#10;&#10;Descripción generada automáticamente con confianza media">
            <a:extLst>
              <a:ext uri="{FF2B5EF4-FFF2-40B4-BE49-F238E27FC236}">
                <a16:creationId xmlns:a16="http://schemas.microsoft.com/office/drawing/2014/main" id="{BC652201-2A2E-8821-B4F9-B15E05C8E939}"/>
              </a:ext>
            </a:extLst>
          </p:cNvPr>
          <p:cNvPicPr>
            <a:picLocks noChangeAspect="1"/>
          </p:cNvPicPr>
          <p:nvPr/>
        </p:nvPicPr>
        <p:blipFill>
          <a:blip r:embed="rId3"/>
          <a:stretch>
            <a:fillRect/>
          </a:stretch>
        </p:blipFill>
        <p:spPr>
          <a:xfrm>
            <a:off x="544693" y="5820737"/>
            <a:ext cx="2396248" cy="645864"/>
          </a:xfrm>
          <a:prstGeom prst="rect">
            <a:avLst/>
          </a:prstGeom>
        </p:spPr>
      </p:pic>
      <p:sp>
        <p:nvSpPr>
          <p:cNvPr id="19" name="Google Shape;75;p1">
            <a:extLst>
              <a:ext uri="{FF2B5EF4-FFF2-40B4-BE49-F238E27FC236}">
                <a16:creationId xmlns:a16="http://schemas.microsoft.com/office/drawing/2014/main" id="{EDE0A704-A913-F74F-210E-F87D835FE4DF}"/>
              </a:ext>
            </a:extLst>
          </p:cNvPr>
          <p:cNvSpPr txBox="1"/>
          <p:nvPr/>
        </p:nvSpPr>
        <p:spPr>
          <a:xfrm>
            <a:off x="8426245" y="4262338"/>
            <a:ext cx="3222115" cy="40006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A5A5A5"/>
              </a:buClr>
              <a:buSzPts val="1400"/>
              <a:buFont typeface="Arial"/>
              <a:buNone/>
              <a:tabLst/>
              <a:defRPr/>
            </a:pPr>
            <a:r>
              <a:rPr kumimoji="0" lang="es-ES" sz="2000" b="0" i="0" u="none" strike="noStrike" kern="0" cap="none" spc="0" normalizeH="0" baseline="0" noProof="0" dirty="0" err="1">
                <a:ln>
                  <a:noFill/>
                </a:ln>
                <a:solidFill>
                  <a:srgbClr val="FCFBF7"/>
                </a:solidFill>
                <a:effectLst/>
                <a:uLnTx/>
                <a:uFillTx/>
                <a:latin typeface="Lucida Sans"/>
                <a:ea typeface="Lucida Sans"/>
                <a:cs typeface="Lucida Sans"/>
                <a:sym typeface="Lucida Sans"/>
              </a:rPr>
              <a:t>September</a:t>
            </a:r>
            <a:r>
              <a:rPr kumimoji="0" lang="es-ES" sz="2000" b="0" i="0" u="none" strike="noStrike" kern="0" cap="none" spc="0" normalizeH="0" baseline="0" noProof="0" dirty="0">
                <a:ln>
                  <a:noFill/>
                </a:ln>
                <a:solidFill>
                  <a:srgbClr val="FCFBF7"/>
                </a:solidFill>
                <a:effectLst/>
                <a:uLnTx/>
                <a:uFillTx/>
                <a:latin typeface="Lucida Sans"/>
                <a:ea typeface="Lucida Sans"/>
                <a:cs typeface="Lucida Sans"/>
                <a:sym typeface="Lucida Sans"/>
              </a:rPr>
              <a:t> 07, 2023</a:t>
            </a:r>
          </a:p>
        </p:txBody>
      </p:sp>
      <p:cxnSp>
        <p:nvCxnSpPr>
          <p:cNvPr id="20" name="Google Shape;77;p1">
            <a:extLst>
              <a:ext uri="{FF2B5EF4-FFF2-40B4-BE49-F238E27FC236}">
                <a16:creationId xmlns:a16="http://schemas.microsoft.com/office/drawing/2014/main" id="{514D0CEB-1F2A-5D68-F4D7-98D542516668}"/>
              </a:ext>
            </a:extLst>
          </p:cNvPr>
          <p:cNvCxnSpPr>
            <a:cxnSpLocks/>
          </p:cNvCxnSpPr>
          <p:nvPr/>
        </p:nvCxnSpPr>
        <p:spPr>
          <a:xfrm flipH="1">
            <a:off x="10604360" y="3936565"/>
            <a:ext cx="1044000" cy="0"/>
          </a:xfrm>
          <a:prstGeom prst="straightConnector1">
            <a:avLst/>
          </a:prstGeom>
          <a:noFill/>
          <a:ln w="19050" cap="flat" cmpd="sng">
            <a:solidFill>
              <a:srgbClr val="FCFBF7"/>
            </a:solidFill>
            <a:prstDash val="solid"/>
            <a:round/>
            <a:headEnd type="none" w="med" len="med"/>
            <a:tailEnd type="none" w="med" len="med"/>
          </a:ln>
        </p:spPr>
      </p:cxnSp>
      <p:sp>
        <p:nvSpPr>
          <p:cNvPr id="25" name="Google Shape;74;p1">
            <a:extLst>
              <a:ext uri="{FF2B5EF4-FFF2-40B4-BE49-F238E27FC236}">
                <a16:creationId xmlns:a16="http://schemas.microsoft.com/office/drawing/2014/main" id="{C1C620F7-5FFA-33FC-7D5D-A2174DA357CA}"/>
              </a:ext>
            </a:extLst>
          </p:cNvPr>
          <p:cNvSpPr txBox="1"/>
          <p:nvPr/>
        </p:nvSpPr>
        <p:spPr>
          <a:xfrm>
            <a:off x="543640" y="2600133"/>
            <a:ext cx="11104721" cy="116951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274470"/>
              </a:buClr>
              <a:buSzPts val="2800"/>
              <a:buFont typeface="Arial"/>
              <a:buNone/>
              <a:tabLst/>
              <a:defRPr/>
            </a:pPr>
            <a:r>
              <a:rPr kumimoji="0" lang="en-US" sz="3500" b="1" i="0" u="none" strike="noStrike" kern="0" cap="none" spc="0" normalizeH="0" baseline="0" noProof="0" dirty="0">
                <a:ln>
                  <a:noFill/>
                </a:ln>
                <a:solidFill>
                  <a:srgbClr val="FCFBF7"/>
                </a:solidFill>
                <a:effectLst/>
                <a:uLnTx/>
                <a:uFillTx/>
                <a:latin typeface="Lucida Sans"/>
                <a:ea typeface="Lucida Sans"/>
                <a:cs typeface="Lucida Sans"/>
                <a:sym typeface="Lucida Sans"/>
              </a:rPr>
              <a:t>Rethinking Corporate Governance: Challenges </a:t>
            </a:r>
            <a:r>
              <a:rPr lang="en-US" sz="3500" b="1" kern="0" dirty="0">
                <a:solidFill>
                  <a:srgbClr val="FCFBF7"/>
                </a:solidFill>
                <a:latin typeface="Lucida Sans"/>
                <a:ea typeface="Lucida Sans"/>
                <a:cs typeface="Lucida Sans"/>
                <a:sym typeface="Lucida Sans"/>
              </a:rPr>
              <a:t>for board governance</a:t>
            </a:r>
            <a:r>
              <a:rPr kumimoji="0" lang="en-US" sz="3500" b="1" i="0" u="none" strike="noStrike" kern="0" cap="none" spc="0" normalizeH="0" baseline="0" noProof="0" dirty="0">
                <a:ln>
                  <a:noFill/>
                </a:ln>
                <a:solidFill>
                  <a:srgbClr val="FCFBF7"/>
                </a:solidFill>
                <a:effectLst/>
                <a:uLnTx/>
                <a:uFillTx/>
                <a:latin typeface="Lucida Sans"/>
                <a:ea typeface="Lucida Sans"/>
                <a:cs typeface="Lucida Sans"/>
                <a:sym typeface="Lucida Sans"/>
              </a:rPr>
              <a:t> FMIs in the ChatGPT era</a:t>
            </a:r>
            <a:endParaRPr kumimoji="0" lang="es-CO" sz="3500" b="1" i="0" u="none" strike="noStrike" kern="0" cap="none" spc="0" normalizeH="0" baseline="0" noProof="0" dirty="0">
              <a:ln>
                <a:noFill/>
              </a:ln>
              <a:solidFill>
                <a:srgbClr val="FCFBF7"/>
              </a:solidFill>
              <a:effectLst/>
              <a:uLnTx/>
              <a:uFillTx/>
              <a:latin typeface="Lucida Sans"/>
              <a:ea typeface="+mn-ea"/>
              <a:cs typeface="Arial"/>
              <a:sym typeface="Lucida Sans"/>
            </a:endParaRPr>
          </a:p>
        </p:txBody>
      </p:sp>
    </p:spTree>
    <p:extLst>
      <p:ext uri="{BB962C8B-B14F-4D97-AF65-F5344CB8AC3E}">
        <p14:creationId xmlns:p14="http://schemas.microsoft.com/office/powerpoint/2010/main" val="70057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E35"/>
        </a:solidFill>
        <a:effectLst/>
      </p:bgPr>
    </p:bg>
    <p:spTree>
      <p:nvGrpSpPr>
        <p:cNvPr id="1" name=""/>
        <p:cNvGrpSpPr/>
        <p:nvPr/>
      </p:nvGrpSpPr>
      <p:grpSpPr>
        <a:xfrm>
          <a:off x="0" y="0"/>
          <a:ext cx="0" cy="0"/>
          <a:chOff x="0" y="0"/>
          <a:chExt cx="0" cy="0"/>
        </a:xfrm>
      </p:grpSpPr>
      <p:pic>
        <p:nvPicPr>
          <p:cNvPr id="2" name="Google Shape;319;p10">
            <a:extLst>
              <a:ext uri="{FF2B5EF4-FFF2-40B4-BE49-F238E27FC236}">
                <a16:creationId xmlns:a16="http://schemas.microsoft.com/office/drawing/2014/main" id="{F2C537D4-748E-CE55-89C1-B1A1087C8EE1}"/>
              </a:ext>
            </a:extLst>
          </p:cNvPr>
          <p:cNvPicPr preferRelativeResize="0"/>
          <p:nvPr/>
        </p:nvPicPr>
        <p:blipFill rotWithShape="1">
          <a:blip r:embed="rId2">
            <a:alphaModFix amt="11000"/>
          </a:blip>
          <a:srcRect b="56783"/>
          <a:stretch/>
        </p:blipFill>
        <p:spPr>
          <a:xfrm>
            <a:off x="0" y="3144675"/>
            <a:ext cx="12192000" cy="2002025"/>
          </a:xfrm>
          <a:prstGeom prst="rect">
            <a:avLst/>
          </a:prstGeom>
          <a:noFill/>
          <a:ln>
            <a:noFill/>
          </a:ln>
        </p:spPr>
      </p:pic>
      <p:sp>
        <p:nvSpPr>
          <p:cNvPr id="3" name="Google Shape;320;p10">
            <a:extLst>
              <a:ext uri="{FF2B5EF4-FFF2-40B4-BE49-F238E27FC236}">
                <a16:creationId xmlns:a16="http://schemas.microsoft.com/office/drawing/2014/main" id="{0F1F7116-1498-542B-F46A-03CBB589BB74}"/>
              </a:ext>
            </a:extLst>
          </p:cNvPr>
          <p:cNvSpPr/>
          <p:nvPr/>
        </p:nvSpPr>
        <p:spPr>
          <a:xfrm>
            <a:off x="1143001" y="3812043"/>
            <a:ext cx="4703469" cy="9234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1" i="0" u="none" strike="noStrike" kern="1200" cap="none" spc="0" normalizeH="0" baseline="0" noProof="0">
                <a:ln>
                  <a:noFill/>
                </a:ln>
                <a:solidFill>
                  <a:srgbClr val="FCFBF7"/>
                </a:solidFill>
                <a:effectLst/>
                <a:uLnTx/>
                <a:uFillTx/>
                <a:latin typeface="Lucida Sans"/>
                <a:ea typeface="Lucida Sans"/>
                <a:cs typeface="Lucida Sans"/>
                <a:sym typeface="Lucida Sans"/>
              </a:rPr>
              <a:t>+57 333 602 5086</a:t>
            </a:r>
            <a:endParaRPr kumimoji="0" sz="1400" b="1" i="0" u="none" strike="noStrike" kern="1200" cap="none" spc="0" normalizeH="0" baseline="0" noProof="0">
              <a:ln>
                <a:noFill/>
              </a:ln>
              <a:solidFill>
                <a:srgbClr val="FCFBF7"/>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0" i="0" u="none" strike="noStrike" kern="1200" cap="none" spc="0" normalizeH="0" baseline="0" noProof="0">
                <a:ln>
                  <a:noFill/>
                </a:ln>
                <a:solidFill>
                  <a:srgbClr val="FCFBF7"/>
                </a:solidFill>
                <a:effectLst/>
                <a:uLnTx/>
                <a:uFillTx/>
                <a:latin typeface="Lucida Sans"/>
                <a:ea typeface="Lucida Sans"/>
                <a:cs typeface="Lucida Sans"/>
                <a:sym typeface="Lucida Sans"/>
              </a:rPr>
              <a:t>Cra. 11 # 86 - 60, of. 302</a:t>
            </a:r>
            <a:endParaRPr kumimoji="0" sz="1400" b="0" i="0" u="none" strike="noStrike" kern="1200" cap="none" spc="0" normalizeH="0" baseline="0" noProof="0">
              <a:ln>
                <a:noFill/>
              </a:ln>
              <a:solidFill>
                <a:srgbClr val="FCFBF7"/>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0" i="0" u="none" strike="noStrike" kern="1200" cap="none" spc="0" normalizeH="0" baseline="0" noProof="0">
                <a:ln>
                  <a:noFill/>
                </a:ln>
                <a:solidFill>
                  <a:srgbClr val="FCFBF7"/>
                </a:solidFill>
                <a:effectLst/>
                <a:uLnTx/>
                <a:uFillTx/>
                <a:latin typeface="Lucida Sans"/>
                <a:ea typeface="Lucida Sans"/>
                <a:cs typeface="Lucida Sans"/>
                <a:sym typeface="Lucida Sans"/>
              </a:rPr>
              <a:t>Bogotá, Colombia.</a:t>
            </a:r>
            <a:endParaRPr kumimoji="0" sz="1400" b="0" i="0" u="none" strike="noStrike" kern="1200" cap="none" spc="0" normalizeH="0" baseline="0" noProof="0">
              <a:ln>
                <a:noFill/>
              </a:ln>
              <a:solidFill>
                <a:srgbClr val="FCFBF7"/>
              </a:solidFill>
              <a:effectLst/>
              <a:uLnTx/>
              <a:uFillTx/>
              <a:latin typeface="Arial"/>
              <a:ea typeface="Arial"/>
              <a:cs typeface="Arial"/>
              <a:sym typeface="Arial"/>
            </a:endParaRPr>
          </a:p>
        </p:txBody>
      </p:sp>
      <p:sp>
        <p:nvSpPr>
          <p:cNvPr id="4" name="Google Shape;321;p10">
            <a:extLst>
              <a:ext uri="{FF2B5EF4-FFF2-40B4-BE49-F238E27FC236}">
                <a16:creationId xmlns:a16="http://schemas.microsoft.com/office/drawing/2014/main" id="{8DD41C90-64BE-1CF7-BE98-E9DDC37D46D5}"/>
              </a:ext>
            </a:extLst>
          </p:cNvPr>
          <p:cNvSpPr txBox="1"/>
          <p:nvPr/>
        </p:nvSpPr>
        <p:spPr>
          <a:xfrm>
            <a:off x="3758250" y="6322851"/>
            <a:ext cx="4675500" cy="369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0" i="0" u="none" strike="noStrike" kern="1200" cap="none" spc="0" normalizeH="0" baseline="0" noProof="0">
                <a:ln>
                  <a:noFill/>
                </a:ln>
                <a:solidFill>
                  <a:srgbClr val="FCFBF7"/>
                </a:solidFill>
                <a:effectLst/>
                <a:uLnTx/>
                <a:uFillTx/>
                <a:latin typeface="Lucida Sans"/>
                <a:ea typeface="Lucida Sans"/>
                <a:cs typeface="Lucida Sans"/>
                <a:sym typeface="Lucida Sans"/>
              </a:rPr>
              <a:t>www.governanceconsultants.com</a:t>
            </a:r>
            <a:endParaRPr kumimoji="0" sz="1400" b="0" i="0" u="none" strike="noStrike" kern="1200" cap="none" spc="0" normalizeH="0" baseline="0" noProof="0">
              <a:ln>
                <a:noFill/>
              </a:ln>
              <a:solidFill>
                <a:srgbClr val="FCFBF7"/>
              </a:solidFill>
              <a:effectLst/>
              <a:uLnTx/>
              <a:uFillTx/>
              <a:latin typeface="Lucida Sans"/>
              <a:ea typeface="Lucida Sans"/>
              <a:cs typeface="Lucida Sans"/>
              <a:sym typeface="Lucida Sans"/>
            </a:endParaRPr>
          </a:p>
        </p:txBody>
      </p:sp>
      <p:sp>
        <p:nvSpPr>
          <p:cNvPr id="5" name="Google Shape;322;p10">
            <a:extLst>
              <a:ext uri="{FF2B5EF4-FFF2-40B4-BE49-F238E27FC236}">
                <a16:creationId xmlns:a16="http://schemas.microsoft.com/office/drawing/2014/main" id="{2B5DCA92-C2B3-E3A0-E767-E3750969EAC4}"/>
              </a:ext>
            </a:extLst>
          </p:cNvPr>
          <p:cNvSpPr/>
          <p:nvPr/>
        </p:nvSpPr>
        <p:spPr>
          <a:xfrm>
            <a:off x="6431645" y="3812043"/>
            <a:ext cx="4572000" cy="92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1" i="0" u="none" strike="noStrike" kern="1200" cap="none" spc="0" normalizeH="0" baseline="0" noProof="0" dirty="0">
                <a:ln>
                  <a:noFill/>
                </a:ln>
                <a:solidFill>
                  <a:srgbClr val="FCFBF7"/>
                </a:solidFill>
                <a:effectLst/>
                <a:uLnTx/>
                <a:uFillTx/>
                <a:latin typeface="Lucida Sans"/>
                <a:ea typeface="Lucida Sans"/>
                <a:cs typeface="Lucida Sans"/>
                <a:sym typeface="Lucida Sans"/>
              </a:rPr>
              <a:t>+1 305 2225005</a:t>
            </a:r>
            <a:endParaRPr kumimoji="0" sz="1400" b="1" i="0" u="none" strike="noStrike" kern="1200" cap="none" spc="0" normalizeH="0" baseline="0" noProof="0" dirty="0">
              <a:ln>
                <a:noFill/>
              </a:ln>
              <a:solidFill>
                <a:srgbClr val="FCFBF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0" i="0" u="none" strike="noStrike" kern="1200" cap="none" spc="0" normalizeH="0" baseline="0" noProof="0" dirty="0">
                <a:ln>
                  <a:noFill/>
                </a:ln>
                <a:solidFill>
                  <a:srgbClr val="FCFBF7"/>
                </a:solidFill>
                <a:effectLst/>
                <a:uLnTx/>
                <a:uFillTx/>
                <a:latin typeface="Lucida Sans"/>
                <a:ea typeface="Lucida Sans"/>
                <a:cs typeface="Lucida Sans"/>
                <a:sym typeface="Lucida Sans"/>
              </a:rPr>
              <a:t>Red Road 3600 (602) </a:t>
            </a:r>
            <a:endParaRPr kumimoji="0" sz="1800" b="0" i="0" u="none" strike="noStrike" kern="1200" cap="none" spc="0" normalizeH="0" baseline="0" noProof="0" dirty="0">
              <a:ln>
                <a:noFill/>
              </a:ln>
              <a:solidFill>
                <a:srgbClr val="FCFBF7"/>
              </a:solidFill>
              <a:effectLst/>
              <a:uLnTx/>
              <a:uFillTx/>
              <a:latin typeface="Lucida Sans"/>
              <a:ea typeface="Lucida Sans"/>
              <a:cs typeface="Lucida Sans"/>
              <a:sym typeface="Lucida Sans"/>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800" b="0" i="0" u="none" strike="noStrike" kern="1200" cap="none" spc="0" normalizeH="0" baseline="0" noProof="0" dirty="0">
                <a:ln>
                  <a:noFill/>
                </a:ln>
                <a:solidFill>
                  <a:srgbClr val="FCFBF7"/>
                </a:solidFill>
                <a:effectLst/>
                <a:uLnTx/>
                <a:uFillTx/>
                <a:latin typeface="Lucida Sans"/>
                <a:ea typeface="Lucida Sans"/>
                <a:cs typeface="Lucida Sans"/>
                <a:sym typeface="Lucida Sans"/>
              </a:rPr>
              <a:t>Miramar – FL, </a:t>
            </a:r>
            <a:r>
              <a:rPr kumimoji="0" lang="es-ES" sz="1800" b="0" i="0" u="none" strike="noStrike" kern="1200" cap="none" spc="0" normalizeH="0" baseline="0" noProof="0" dirty="0" err="1">
                <a:ln>
                  <a:noFill/>
                </a:ln>
                <a:solidFill>
                  <a:srgbClr val="FCFBF7"/>
                </a:solidFill>
                <a:effectLst/>
                <a:uLnTx/>
                <a:uFillTx/>
                <a:latin typeface="Lucida Sans"/>
                <a:ea typeface="Lucida Sans"/>
                <a:cs typeface="Lucida Sans"/>
                <a:sym typeface="Lucida Sans"/>
              </a:rPr>
              <a:t>United</a:t>
            </a:r>
            <a:r>
              <a:rPr kumimoji="0" lang="es-ES" sz="1800" b="0" i="0" u="none" strike="noStrike" kern="1200" cap="none" spc="0" normalizeH="0" baseline="0" noProof="0" dirty="0">
                <a:ln>
                  <a:noFill/>
                </a:ln>
                <a:solidFill>
                  <a:srgbClr val="FCFBF7"/>
                </a:solidFill>
                <a:effectLst/>
                <a:uLnTx/>
                <a:uFillTx/>
                <a:latin typeface="Lucida Sans"/>
                <a:ea typeface="Lucida Sans"/>
                <a:cs typeface="Lucida Sans"/>
                <a:sym typeface="Lucida Sans"/>
              </a:rPr>
              <a:t> </a:t>
            </a:r>
            <a:r>
              <a:rPr kumimoji="0" lang="es-ES" sz="1800" b="0" i="0" u="none" strike="noStrike" kern="1200" cap="none" spc="0" normalizeH="0" baseline="0" noProof="0" dirty="0" err="1">
                <a:ln>
                  <a:noFill/>
                </a:ln>
                <a:solidFill>
                  <a:srgbClr val="FCFBF7"/>
                </a:solidFill>
                <a:effectLst/>
                <a:uLnTx/>
                <a:uFillTx/>
                <a:latin typeface="Lucida Sans"/>
                <a:ea typeface="Lucida Sans"/>
                <a:cs typeface="Lucida Sans"/>
                <a:sym typeface="Lucida Sans"/>
              </a:rPr>
              <a:t>States</a:t>
            </a:r>
            <a:r>
              <a:rPr kumimoji="0" lang="es-ES" sz="1800" b="0" i="0" u="none" strike="noStrike" kern="1200" cap="none" spc="0" normalizeH="0" baseline="0" noProof="0" dirty="0">
                <a:ln>
                  <a:noFill/>
                </a:ln>
                <a:solidFill>
                  <a:srgbClr val="FCFBF7"/>
                </a:solidFill>
                <a:effectLst/>
                <a:uLnTx/>
                <a:uFillTx/>
                <a:latin typeface="Lucida Sans"/>
                <a:ea typeface="Lucida Sans"/>
                <a:cs typeface="Lucida Sans"/>
                <a:sym typeface="Lucida Sans"/>
              </a:rPr>
              <a:t>.</a:t>
            </a:r>
            <a:endParaRPr kumimoji="0" sz="1400" b="0" i="0" u="none" strike="noStrike" kern="1200" cap="none" spc="0" normalizeH="0" baseline="0" noProof="0" dirty="0">
              <a:ln>
                <a:noFill/>
              </a:ln>
              <a:solidFill>
                <a:srgbClr val="FCFBF7"/>
              </a:solidFill>
              <a:effectLst/>
              <a:uLnTx/>
              <a:uFillTx/>
              <a:latin typeface="Arial"/>
              <a:ea typeface="Arial"/>
              <a:cs typeface="Arial"/>
              <a:sym typeface="Arial"/>
            </a:endParaRPr>
          </a:p>
        </p:txBody>
      </p:sp>
      <p:pic>
        <p:nvPicPr>
          <p:cNvPr id="6" name="Google Shape;323;p10">
            <a:extLst>
              <a:ext uri="{FF2B5EF4-FFF2-40B4-BE49-F238E27FC236}">
                <a16:creationId xmlns:a16="http://schemas.microsoft.com/office/drawing/2014/main" id="{89CFCADD-224F-EF4B-EB0C-700BE5157AF9}"/>
              </a:ext>
            </a:extLst>
          </p:cNvPr>
          <p:cNvPicPr preferRelativeResize="0"/>
          <p:nvPr/>
        </p:nvPicPr>
        <p:blipFill rotWithShape="1">
          <a:blip r:embed="rId3">
            <a:alphaModFix/>
          </a:blip>
          <a:srcRect/>
          <a:stretch/>
        </p:blipFill>
        <p:spPr>
          <a:xfrm>
            <a:off x="4535896" y="1831075"/>
            <a:ext cx="3120208" cy="866700"/>
          </a:xfrm>
          <a:prstGeom prst="rect">
            <a:avLst/>
          </a:prstGeom>
          <a:noFill/>
          <a:ln>
            <a:noFill/>
          </a:ln>
        </p:spPr>
      </p:pic>
      <p:cxnSp>
        <p:nvCxnSpPr>
          <p:cNvPr id="7" name="Google Shape;324;p10">
            <a:extLst>
              <a:ext uri="{FF2B5EF4-FFF2-40B4-BE49-F238E27FC236}">
                <a16:creationId xmlns:a16="http://schemas.microsoft.com/office/drawing/2014/main" id="{78FF565B-60B3-2F63-3B01-2A5DAC506B45}"/>
              </a:ext>
            </a:extLst>
          </p:cNvPr>
          <p:cNvCxnSpPr/>
          <p:nvPr/>
        </p:nvCxnSpPr>
        <p:spPr>
          <a:xfrm>
            <a:off x="6096000" y="3868750"/>
            <a:ext cx="0" cy="866700"/>
          </a:xfrm>
          <a:prstGeom prst="straightConnector1">
            <a:avLst/>
          </a:prstGeom>
          <a:noFill/>
          <a:ln w="19050" cap="flat" cmpd="sng">
            <a:solidFill>
              <a:srgbClr val="FCFBF7"/>
            </a:solidFill>
            <a:prstDash val="solid"/>
            <a:round/>
            <a:headEnd type="none" w="sm" len="sm"/>
            <a:tailEnd type="none" w="sm" len="sm"/>
          </a:ln>
        </p:spPr>
      </p:cxnSp>
      <p:pic>
        <p:nvPicPr>
          <p:cNvPr id="8" name="Google Shape;325;p10">
            <a:extLst>
              <a:ext uri="{FF2B5EF4-FFF2-40B4-BE49-F238E27FC236}">
                <a16:creationId xmlns:a16="http://schemas.microsoft.com/office/drawing/2014/main" id="{061D822B-7C57-D908-4C22-74B5C504D13D}"/>
              </a:ext>
            </a:extLst>
          </p:cNvPr>
          <p:cNvPicPr preferRelativeResize="0"/>
          <p:nvPr/>
        </p:nvPicPr>
        <p:blipFill rotWithShape="1">
          <a:blip r:embed="rId4">
            <a:alphaModFix/>
          </a:blip>
          <a:srcRect/>
          <a:stretch/>
        </p:blipFill>
        <p:spPr>
          <a:xfrm>
            <a:off x="6523175" y="3475288"/>
            <a:ext cx="253800" cy="236100"/>
          </a:xfrm>
          <a:prstGeom prst="ellipse">
            <a:avLst/>
          </a:prstGeom>
          <a:noFill/>
          <a:ln>
            <a:noFill/>
          </a:ln>
        </p:spPr>
      </p:pic>
      <p:pic>
        <p:nvPicPr>
          <p:cNvPr id="9" name="Google Shape;326;p10">
            <a:extLst>
              <a:ext uri="{FF2B5EF4-FFF2-40B4-BE49-F238E27FC236}">
                <a16:creationId xmlns:a16="http://schemas.microsoft.com/office/drawing/2014/main" id="{CF54C81D-09AB-900A-5822-2399EC9788D5}"/>
              </a:ext>
            </a:extLst>
          </p:cNvPr>
          <p:cNvPicPr preferRelativeResize="0"/>
          <p:nvPr/>
        </p:nvPicPr>
        <p:blipFill rotWithShape="1">
          <a:blip r:embed="rId5">
            <a:alphaModFix/>
          </a:blip>
          <a:srcRect/>
          <a:stretch/>
        </p:blipFill>
        <p:spPr>
          <a:xfrm>
            <a:off x="5519499" y="3475288"/>
            <a:ext cx="233700" cy="236100"/>
          </a:xfrm>
          <a:prstGeom prst="ellipse">
            <a:avLst/>
          </a:prstGeom>
          <a:noFill/>
          <a:ln>
            <a:noFill/>
          </a:ln>
        </p:spPr>
      </p:pic>
    </p:spTree>
    <p:extLst>
      <p:ext uri="{BB962C8B-B14F-4D97-AF65-F5344CB8AC3E}">
        <p14:creationId xmlns:p14="http://schemas.microsoft.com/office/powerpoint/2010/main" val="296011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E35"/>
        </a:solidFill>
        <a:effectLst/>
      </p:bgPr>
    </p:bg>
    <p:spTree>
      <p:nvGrpSpPr>
        <p:cNvPr id="1" name=""/>
        <p:cNvGrpSpPr/>
        <p:nvPr/>
      </p:nvGrpSpPr>
      <p:grpSpPr>
        <a:xfrm>
          <a:off x="0" y="0"/>
          <a:ext cx="0" cy="0"/>
          <a:chOff x="0" y="0"/>
          <a:chExt cx="0" cy="0"/>
        </a:xfrm>
      </p:grpSpPr>
      <p:sp useBgFill="1">
        <p:nvSpPr>
          <p:cNvPr id="45" name="Rectangle 1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Michael Bloomberg speaks from a podium.">
            <a:extLst>
              <a:ext uri="{FF2B5EF4-FFF2-40B4-BE49-F238E27FC236}">
                <a16:creationId xmlns:a16="http://schemas.microsoft.com/office/drawing/2014/main" id="{C9C96A27-C135-3FF2-08CB-E83317FD8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8" r="21928" b="9091"/>
          <a:stretch/>
        </p:blipFill>
        <p:spPr bwMode="auto">
          <a:xfrm>
            <a:off x="3628102" y="10"/>
            <a:ext cx="85638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1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8B2AE1D6-56F1-E190-B187-68754738E22A}"/>
              </a:ext>
            </a:extLst>
          </p:cNvPr>
          <p:cNvSpPr txBox="1"/>
          <p:nvPr/>
        </p:nvSpPr>
        <p:spPr>
          <a:xfrm>
            <a:off x="359282" y="1076067"/>
            <a:ext cx="5559737" cy="1951978"/>
          </a:xfrm>
          <a:prstGeom prst="rect">
            <a:avLst/>
          </a:prstGeom>
        </p:spPr>
        <p:txBody>
          <a:bodyPr vert="horz" lIns="91440" tIns="45720" rIns="91440" bIns="45720" rtlCol="0" anchor="t">
            <a:normAutofit/>
          </a:bodyPr>
          <a:lstStyle/>
          <a:p>
            <a:pPr>
              <a:lnSpc>
                <a:spcPct val="90000"/>
              </a:lnSpc>
              <a:spcAft>
                <a:spcPts val="600"/>
              </a:spcAft>
            </a:pPr>
            <a:r>
              <a:rPr lang="en-US" sz="2400" b="1" i="0" dirty="0">
                <a:solidFill>
                  <a:schemeClr val="bg1"/>
                </a:solidFill>
                <a:effectLst/>
                <a:latin typeface="Lucida Sans" panose="020B0602030504020204" pitchFamily="34" charset="0"/>
              </a:rPr>
              <a:t>Last week Michael Bloomberg made a radical decision to ax his entire board of directors. </a:t>
            </a:r>
            <a:endParaRPr lang="en-US" sz="1400" b="1" i="0" dirty="0">
              <a:solidFill>
                <a:schemeClr val="bg1"/>
              </a:solidFill>
              <a:effectLst/>
              <a:latin typeface="Lucida Sans" panose="020B0602030504020204" pitchFamily="34" charset="0"/>
            </a:endParaRPr>
          </a:p>
        </p:txBody>
      </p:sp>
      <p:sp>
        <p:nvSpPr>
          <p:cNvPr id="13" name="CuadroTexto 12">
            <a:extLst>
              <a:ext uri="{FF2B5EF4-FFF2-40B4-BE49-F238E27FC236}">
                <a16:creationId xmlns:a16="http://schemas.microsoft.com/office/drawing/2014/main" id="{F13DCC5F-B303-A970-A7A3-291315C5D2C2}"/>
              </a:ext>
            </a:extLst>
          </p:cNvPr>
          <p:cNvSpPr txBox="1"/>
          <p:nvPr/>
        </p:nvSpPr>
        <p:spPr>
          <a:xfrm>
            <a:off x="359280" y="3914579"/>
            <a:ext cx="5182819" cy="738664"/>
          </a:xfrm>
          <a:prstGeom prst="rect">
            <a:avLst/>
          </a:prstGeom>
          <a:noFill/>
        </p:spPr>
        <p:txBody>
          <a:bodyPr wrap="square">
            <a:spAutoFit/>
          </a:bodyPr>
          <a:lstStyle/>
          <a:p>
            <a:pPr algn="ctr"/>
            <a:r>
              <a:rPr lang="es-MX" sz="1400" dirty="0">
                <a:solidFill>
                  <a:schemeClr val="bg1">
                    <a:lumMod val="95000"/>
                  </a:schemeClr>
                </a:solidFill>
                <a:latin typeface="Lucida Sans" panose="020B0602030504020204" pitchFamily="34" charset="0"/>
              </a:rPr>
              <a:t>“</a:t>
            </a:r>
            <a:r>
              <a:rPr lang="en-US" sz="1400" dirty="0">
                <a:solidFill>
                  <a:schemeClr val="bg1">
                    <a:lumMod val="95000"/>
                  </a:schemeClr>
                </a:solidFill>
                <a:latin typeface="Lucida Sans" panose="020B0602030504020204" pitchFamily="34" charset="0"/>
              </a:rPr>
              <a:t>We’re successful because we change and adapt – always thinking about tomorrow, not what we did yesterday, and always doing things first</a:t>
            </a:r>
            <a:r>
              <a:rPr lang="es-MX" sz="1400" dirty="0">
                <a:solidFill>
                  <a:schemeClr val="bg1">
                    <a:lumMod val="95000"/>
                  </a:schemeClr>
                </a:solidFill>
                <a:latin typeface="Lucida Sans" panose="020B0602030504020204" pitchFamily="34" charset="0"/>
              </a:rPr>
              <a:t>.”</a:t>
            </a:r>
          </a:p>
        </p:txBody>
      </p:sp>
      <p:sp>
        <p:nvSpPr>
          <p:cNvPr id="14" name="CuadroTexto 13">
            <a:extLst>
              <a:ext uri="{FF2B5EF4-FFF2-40B4-BE49-F238E27FC236}">
                <a16:creationId xmlns:a16="http://schemas.microsoft.com/office/drawing/2014/main" id="{EA0503EE-AE8C-4BBC-CAED-80CEFB6E37BB}"/>
              </a:ext>
            </a:extLst>
          </p:cNvPr>
          <p:cNvSpPr txBox="1"/>
          <p:nvPr/>
        </p:nvSpPr>
        <p:spPr>
          <a:xfrm>
            <a:off x="2727231" y="5194873"/>
            <a:ext cx="5182819" cy="1169551"/>
          </a:xfrm>
          <a:prstGeom prst="rect">
            <a:avLst/>
          </a:prstGeom>
          <a:noFill/>
        </p:spPr>
        <p:txBody>
          <a:bodyPr wrap="square">
            <a:spAutoFit/>
          </a:bodyPr>
          <a:lstStyle/>
          <a:p>
            <a:pPr algn="ctr"/>
            <a:r>
              <a:rPr lang="es-MX" sz="1400" dirty="0">
                <a:solidFill>
                  <a:schemeClr val="bg1">
                    <a:lumMod val="95000"/>
                  </a:schemeClr>
                </a:solidFill>
                <a:latin typeface="Lucida Sans" panose="020B0602030504020204" pitchFamily="34" charset="0"/>
              </a:rPr>
              <a:t>“</a:t>
            </a:r>
            <a:r>
              <a:rPr lang="en-US" sz="1400" dirty="0">
                <a:solidFill>
                  <a:schemeClr val="bg1">
                    <a:lumMod val="95000"/>
                  </a:schemeClr>
                </a:solidFill>
                <a:latin typeface="Lucida Sans" panose="020B0602030504020204" pitchFamily="34" charset="0"/>
              </a:rPr>
              <a:t>We don’t necessarily have all the good ideas, but with the adoption of new non-conventional solutions we can stay at the forefront of our industry. It’s critical that we never lose that mindset, particularly given the rate of change in the world, which none of us have seen before</a:t>
            </a:r>
            <a:r>
              <a:rPr lang="es-MX" sz="1400" dirty="0">
                <a:solidFill>
                  <a:schemeClr val="bg1">
                    <a:lumMod val="95000"/>
                  </a:schemeClr>
                </a:solidFill>
                <a:latin typeface="Lucida Sans" panose="020B0602030504020204" pitchFamily="34" charset="0"/>
              </a:rPr>
              <a:t>.”</a:t>
            </a:r>
          </a:p>
        </p:txBody>
      </p:sp>
      <p:sp>
        <p:nvSpPr>
          <p:cNvPr id="16" name="CuadroTexto 15">
            <a:extLst>
              <a:ext uri="{FF2B5EF4-FFF2-40B4-BE49-F238E27FC236}">
                <a16:creationId xmlns:a16="http://schemas.microsoft.com/office/drawing/2014/main" id="{8E73D533-64B4-71B5-1841-743AD9B8E11C}"/>
              </a:ext>
            </a:extLst>
          </p:cNvPr>
          <p:cNvSpPr txBox="1"/>
          <p:nvPr/>
        </p:nvSpPr>
        <p:spPr>
          <a:xfrm>
            <a:off x="1982375" y="2857000"/>
            <a:ext cx="5182819" cy="738664"/>
          </a:xfrm>
          <a:prstGeom prst="rect">
            <a:avLst/>
          </a:prstGeom>
          <a:noFill/>
        </p:spPr>
        <p:txBody>
          <a:bodyPr wrap="square">
            <a:spAutoFit/>
          </a:bodyPr>
          <a:lstStyle/>
          <a:p>
            <a:pPr algn="ctr"/>
            <a:r>
              <a:rPr lang="es-MX" sz="1400" dirty="0">
                <a:solidFill>
                  <a:schemeClr val="bg1">
                    <a:lumMod val="95000"/>
                  </a:schemeClr>
                </a:solidFill>
                <a:latin typeface="Lucida Sans" panose="020B0602030504020204" pitchFamily="34" charset="0"/>
              </a:rPr>
              <a:t>“</a:t>
            </a:r>
            <a:r>
              <a:rPr lang="en-US" sz="1400" dirty="0">
                <a:solidFill>
                  <a:schemeClr val="bg1">
                    <a:lumMod val="95000"/>
                  </a:schemeClr>
                </a:solidFill>
                <a:latin typeface="Lucida Sans" panose="020B0602030504020204" pitchFamily="34" charset="0"/>
              </a:rPr>
              <a:t>One of the hallmarks of Bloomberg is our ability to make changes from a position of strength – not out of fear when times are tough</a:t>
            </a:r>
            <a:r>
              <a:rPr lang="es-MX" sz="1400" dirty="0">
                <a:solidFill>
                  <a:schemeClr val="bg1">
                    <a:lumMod val="95000"/>
                  </a:schemeClr>
                </a:solidFill>
                <a:latin typeface="Lucida Sans" panose="020B0602030504020204" pitchFamily="34" charset="0"/>
              </a:rPr>
              <a:t>.”</a:t>
            </a:r>
          </a:p>
        </p:txBody>
      </p:sp>
      <p:pic>
        <p:nvPicPr>
          <p:cNvPr id="37" name="Picture 4" descr="Governance Consultants">
            <a:extLst>
              <a:ext uri="{FF2B5EF4-FFF2-40B4-BE49-F238E27FC236}">
                <a16:creationId xmlns:a16="http://schemas.microsoft.com/office/drawing/2014/main" id="{5F0C169B-F180-4CAE-2323-83B32003FB9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6" descr="The Silicon Valley Bank logo is seen through a rain covered window in front of the SVB headquarters on March 10, 2023 in Santa Clara, California....">
            <a:extLst>
              <a:ext uri="{FF2B5EF4-FFF2-40B4-BE49-F238E27FC236}">
                <a16:creationId xmlns:a16="http://schemas.microsoft.com/office/drawing/2014/main" id="{6E50070F-C72A-78C4-86FA-56A98D72F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34" r="18063"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9AD43FBB-0D24-918A-3426-5D8633AF4710}"/>
              </a:ext>
            </a:extLst>
          </p:cNvPr>
          <p:cNvSpPr txBox="1"/>
          <p:nvPr/>
        </p:nvSpPr>
        <p:spPr>
          <a:xfrm>
            <a:off x="639407" y="2904552"/>
            <a:ext cx="4596364" cy="2439550"/>
          </a:xfrm>
          <a:prstGeom prst="rect">
            <a:avLst/>
          </a:prstGeom>
        </p:spPr>
        <p:txBody>
          <a:bodyPr vert="horz" lIns="91440" tIns="45720" rIns="91440" bIns="45720" rtlCol="0">
            <a:noAutofit/>
          </a:bodyPr>
          <a:lstStyle/>
          <a:p>
            <a:pPr>
              <a:lnSpc>
                <a:spcPct val="90000"/>
              </a:lnSpc>
              <a:spcAft>
                <a:spcPts val="1200"/>
              </a:spcAft>
            </a:pPr>
            <a:r>
              <a:rPr lang="en-US" sz="1400" dirty="0">
                <a:solidFill>
                  <a:srgbClr val="6A6A6A"/>
                </a:solidFill>
                <a:latin typeface="Lucida Sans" panose="020B0602030504020204" pitchFamily="34" charset="0"/>
              </a:rPr>
              <a:t>The corporate </a:t>
            </a:r>
            <a:r>
              <a:rPr lang="en-US" sz="1400" b="1" dirty="0">
                <a:solidFill>
                  <a:srgbClr val="6A6A6A"/>
                </a:solidFill>
                <a:latin typeface="Lucida Sans" panose="020B0602030504020204" pitchFamily="34" charset="0"/>
              </a:rPr>
              <a:t>decision-making system must be able to read signals timely to make quality decisions</a:t>
            </a:r>
            <a:r>
              <a:rPr lang="en-US" sz="1400" dirty="0">
                <a:solidFill>
                  <a:srgbClr val="6A6A6A"/>
                </a:solidFill>
                <a:latin typeface="Lucida Sans" panose="020B0602030504020204" pitchFamily="34" charset="0"/>
              </a:rPr>
              <a:t>. </a:t>
            </a:r>
          </a:p>
          <a:p>
            <a:pPr>
              <a:lnSpc>
                <a:spcPct val="90000"/>
              </a:lnSpc>
              <a:spcAft>
                <a:spcPts val="1200"/>
              </a:spcAft>
            </a:pPr>
            <a:endParaRPr lang="en-US" sz="1400" dirty="0">
              <a:solidFill>
                <a:srgbClr val="6A6A6A"/>
              </a:solidFill>
              <a:latin typeface="Lucida Sans" panose="020B0602030504020204" pitchFamily="34" charset="0"/>
            </a:endParaRPr>
          </a:p>
          <a:p>
            <a:pPr>
              <a:lnSpc>
                <a:spcPct val="90000"/>
              </a:lnSpc>
              <a:spcAft>
                <a:spcPts val="1200"/>
              </a:spcAft>
            </a:pPr>
            <a:r>
              <a:rPr lang="en-US" sz="1400" dirty="0">
                <a:solidFill>
                  <a:srgbClr val="6A6A6A"/>
                </a:solidFill>
                <a:latin typeface="Lucida Sans" panose="020B0602030504020204" pitchFamily="34" charset="0"/>
              </a:rPr>
              <a:t>We need decisions to overcome this new scenario of business fragility, incomprehensible factors and exponential changes. </a:t>
            </a:r>
          </a:p>
          <a:p>
            <a:pPr>
              <a:lnSpc>
                <a:spcPct val="90000"/>
              </a:lnSpc>
              <a:spcAft>
                <a:spcPts val="1200"/>
              </a:spcAft>
            </a:pPr>
            <a:endParaRPr lang="en-US" sz="1400" dirty="0">
              <a:solidFill>
                <a:srgbClr val="6A6A6A"/>
              </a:solidFill>
              <a:latin typeface="Lucida Sans" panose="020B0602030504020204" pitchFamily="34" charset="0"/>
            </a:endParaRPr>
          </a:p>
          <a:p>
            <a:pPr>
              <a:lnSpc>
                <a:spcPct val="90000"/>
              </a:lnSpc>
              <a:spcAft>
                <a:spcPts val="1200"/>
              </a:spcAft>
            </a:pPr>
            <a:r>
              <a:rPr lang="en-US" sz="1400" b="1" dirty="0">
                <a:solidFill>
                  <a:srgbClr val="6A6A6A"/>
                </a:solidFill>
                <a:latin typeface="Lucida Sans" panose="020B0602030504020204" pitchFamily="34" charset="0"/>
              </a:rPr>
              <a:t>The role of the board can no longer be passive in the face of mechanical and operational risk reports</a:t>
            </a:r>
            <a:r>
              <a:rPr lang="en-US" sz="1400" b="1" u="sng" dirty="0">
                <a:solidFill>
                  <a:srgbClr val="6A6A6A"/>
                </a:solidFill>
                <a:latin typeface="Lucida Sans" panose="020B0602030504020204" pitchFamily="34" charset="0"/>
              </a:rPr>
              <a:t>; its responsibility is to govern the risks</a:t>
            </a:r>
            <a:r>
              <a:rPr lang="en-US" sz="1400" dirty="0">
                <a:solidFill>
                  <a:srgbClr val="6A6A6A"/>
                </a:solidFill>
                <a:latin typeface="Lucida Sans" panose="020B0602030504020204" pitchFamily="34" charset="0"/>
              </a:rPr>
              <a:t>.</a:t>
            </a:r>
          </a:p>
        </p:txBody>
      </p:sp>
      <p:sp>
        <p:nvSpPr>
          <p:cNvPr id="14" name="CuadroTexto 13">
            <a:extLst>
              <a:ext uri="{FF2B5EF4-FFF2-40B4-BE49-F238E27FC236}">
                <a16:creationId xmlns:a16="http://schemas.microsoft.com/office/drawing/2014/main" id="{A04F847F-8506-61B6-7039-7CFC4EAE5510}"/>
              </a:ext>
            </a:extLst>
          </p:cNvPr>
          <p:cNvSpPr txBox="1"/>
          <p:nvPr/>
        </p:nvSpPr>
        <p:spPr>
          <a:xfrm>
            <a:off x="359282" y="1104899"/>
            <a:ext cx="5156615" cy="1923145"/>
          </a:xfrm>
          <a:prstGeom prst="rect">
            <a:avLst/>
          </a:prstGeom>
        </p:spPr>
        <p:txBody>
          <a:bodyPr vert="horz" lIns="91440" tIns="45720" rIns="91440" bIns="45720" rtlCol="0" anchor="t">
            <a:normAutofit/>
          </a:bodyPr>
          <a:lstStyle/>
          <a:p>
            <a:pPr>
              <a:lnSpc>
                <a:spcPct val="90000"/>
              </a:lnSpc>
              <a:spcAft>
                <a:spcPts val="600"/>
              </a:spcAft>
            </a:pPr>
            <a:r>
              <a:rPr lang="en-US" sz="2400" b="1" i="0" dirty="0">
                <a:solidFill>
                  <a:srgbClr val="024272"/>
                </a:solidFill>
                <a:effectLst/>
                <a:latin typeface="Lucida Sans" panose="020B0602030504020204" pitchFamily="34" charset="0"/>
              </a:rPr>
              <a:t>The failure of SVB’s Corporate Governance system</a:t>
            </a:r>
            <a:endParaRPr lang="en-US" sz="1600" b="1" i="0" dirty="0">
              <a:solidFill>
                <a:srgbClr val="ED7D31"/>
              </a:solidFill>
              <a:effectLst/>
              <a:latin typeface="Lucida Sans" panose="020B0602030504020204" pitchFamily="34" charset="0"/>
            </a:endParaRPr>
          </a:p>
        </p:txBody>
      </p:sp>
      <p:pic>
        <p:nvPicPr>
          <p:cNvPr id="15" name="Picture 4" descr="Governance Consultants">
            <a:extLst>
              <a:ext uri="{FF2B5EF4-FFF2-40B4-BE49-F238E27FC236}">
                <a16:creationId xmlns:a16="http://schemas.microsoft.com/office/drawing/2014/main" id="{FF2524BB-935B-9292-F040-12A86B4C2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5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9B6F47-1A8B-7D2B-29A4-4FDFE3DDABE2}"/>
              </a:ext>
            </a:extLst>
          </p:cNvPr>
          <p:cNvSpPr txBox="1"/>
          <p:nvPr/>
        </p:nvSpPr>
        <p:spPr>
          <a:xfrm>
            <a:off x="1124906" y="405465"/>
            <a:ext cx="9942189" cy="461665"/>
          </a:xfrm>
          <a:prstGeom prst="rect">
            <a:avLst/>
          </a:prstGeom>
          <a:noFill/>
        </p:spPr>
        <p:txBody>
          <a:bodyPr wrap="square">
            <a:spAutoFit/>
          </a:bodyPr>
          <a:lstStyle/>
          <a:p>
            <a:pPr algn="ctr"/>
            <a:r>
              <a:rPr lang="en-US" sz="2400" b="1" dirty="0">
                <a:solidFill>
                  <a:srgbClr val="024272"/>
                </a:solidFill>
                <a:latin typeface="Lucida Sans" panose="020B0602030504020204" pitchFamily="34" charset="0"/>
              </a:rPr>
              <a:t>Key Determinants of FMIs' Corporate Governance</a:t>
            </a:r>
            <a:endParaRPr lang="es-MX" sz="2400" b="1" dirty="0">
              <a:solidFill>
                <a:srgbClr val="024272"/>
              </a:solidFill>
              <a:latin typeface="Lucida Sans" panose="020B0602030504020204" pitchFamily="34" charset="0"/>
            </a:endParaRPr>
          </a:p>
        </p:txBody>
      </p:sp>
      <p:grpSp>
        <p:nvGrpSpPr>
          <p:cNvPr id="32" name="Grupo 31">
            <a:extLst>
              <a:ext uri="{FF2B5EF4-FFF2-40B4-BE49-F238E27FC236}">
                <a16:creationId xmlns:a16="http://schemas.microsoft.com/office/drawing/2014/main" id="{A7EA0200-A83D-9A6D-09B7-3433F1511C6C}"/>
              </a:ext>
            </a:extLst>
          </p:cNvPr>
          <p:cNvGrpSpPr/>
          <p:nvPr/>
        </p:nvGrpSpPr>
        <p:grpSpPr>
          <a:xfrm>
            <a:off x="2486834" y="3499732"/>
            <a:ext cx="747385" cy="788190"/>
            <a:chOff x="4378535" y="1715839"/>
            <a:chExt cx="900000" cy="900000"/>
          </a:xfrm>
        </p:grpSpPr>
        <p:sp>
          <p:nvSpPr>
            <p:cNvPr id="3" name="Rectángulo 29">
              <a:extLst>
                <a:ext uri="{FF2B5EF4-FFF2-40B4-BE49-F238E27FC236}">
                  <a16:creationId xmlns:a16="http://schemas.microsoft.com/office/drawing/2014/main" id="{E270CE75-4711-BA92-0A5B-77356689834A}"/>
                </a:ext>
              </a:extLst>
            </p:cNvPr>
            <p:cNvSpPr/>
            <p:nvPr/>
          </p:nvSpPr>
          <p:spPr>
            <a:xfrm>
              <a:off x="4378535" y="1715839"/>
              <a:ext cx="900000" cy="900000"/>
            </a:xfrm>
            <a:prstGeom prst="ellipse">
              <a:avLst/>
            </a:prstGeom>
            <a:solidFill>
              <a:srgbClr val="0C7185"/>
            </a:solidFill>
            <a:ln>
              <a:solidFill>
                <a:srgbClr val="0C71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Gráfico 11" descr="Reloj con relleno sólido">
              <a:extLst>
                <a:ext uri="{FF2B5EF4-FFF2-40B4-BE49-F238E27FC236}">
                  <a16:creationId xmlns:a16="http://schemas.microsoft.com/office/drawing/2014/main" id="{79171B71-2C64-0FCD-57C2-C0BF142C1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286" y="1782591"/>
              <a:ext cx="766498" cy="766498"/>
            </a:xfrm>
            <a:prstGeom prst="rect">
              <a:avLst/>
            </a:prstGeom>
          </p:spPr>
        </p:pic>
      </p:grpSp>
      <p:sp>
        <p:nvSpPr>
          <p:cNvPr id="13" name="CuadroTexto 12">
            <a:extLst>
              <a:ext uri="{FF2B5EF4-FFF2-40B4-BE49-F238E27FC236}">
                <a16:creationId xmlns:a16="http://schemas.microsoft.com/office/drawing/2014/main" id="{CA09FB9B-0725-E2D7-7E56-86164BDA482E}"/>
              </a:ext>
            </a:extLst>
          </p:cNvPr>
          <p:cNvSpPr txBox="1"/>
          <p:nvPr/>
        </p:nvSpPr>
        <p:spPr>
          <a:xfrm>
            <a:off x="3768869" y="1765215"/>
            <a:ext cx="3788829" cy="369332"/>
          </a:xfrm>
          <a:prstGeom prst="rect">
            <a:avLst/>
          </a:prstGeom>
          <a:noFill/>
        </p:spPr>
        <p:txBody>
          <a:bodyPr wrap="square">
            <a:spAutoFit/>
          </a:bodyPr>
          <a:lstStyle/>
          <a:p>
            <a:r>
              <a:rPr lang="es-MX" b="1" dirty="0">
                <a:solidFill>
                  <a:srgbClr val="024272"/>
                </a:solidFill>
                <a:latin typeface="Lucida Sans" panose="020B0602030504020204" pitchFamily="34" charset="0"/>
              </a:rPr>
              <a:t>01</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Exponential</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Responsibilities</a:t>
            </a:r>
            <a:endParaRPr lang="es-CO" sz="1600" b="1" dirty="0">
              <a:solidFill>
                <a:srgbClr val="024272"/>
              </a:solidFill>
            </a:endParaRPr>
          </a:p>
        </p:txBody>
      </p:sp>
      <p:grpSp>
        <p:nvGrpSpPr>
          <p:cNvPr id="31" name="Grupo 30">
            <a:extLst>
              <a:ext uri="{FF2B5EF4-FFF2-40B4-BE49-F238E27FC236}">
                <a16:creationId xmlns:a16="http://schemas.microsoft.com/office/drawing/2014/main" id="{AA27C6F6-8F69-A73B-FBF1-FD2D1F3443A6}"/>
              </a:ext>
            </a:extLst>
          </p:cNvPr>
          <p:cNvGrpSpPr/>
          <p:nvPr/>
        </p:nvGrpSpPr>
        <p:grpSpPr>
          <a:xfrm>
            <a:off x="2486834" y="1824505"/>
            <a:ext cx="747385" cy="788190"/>
            <a:chOff x="2175283" y="1725777"/>
            <a:chExt cx="900000" cy="900000"/>
          </a:xfrm>
        </p:grpSpPr>
        <p:sp>
          <p:nvSpPr>
            <p:cNvPr id="24" name="Elipse 23">
              <a:extLst>
                <a:ext uri="{FF2B5EF4-FFF2-40B4-BE49-F238E27FC236}">
                  <a16:creationId xmlns:a16="http://schemas.microsoft.com/office/drawing/2014/main" id="{CCE53FA0-F1FC-318B-4C00-0CD93958021E}"/>
                </a:ext>
              </a:extLst>
            </p:cNvPr>
            <p:cNvSpPr/>
            <p:nvPr/>
          </p:nvSpPr>
          <p:spPr>
            <a:xfrm>
              <a:off x="2175283" y="1725777"/>
              <a:ext cx="900000" cy="900000"/>
            </a:xfrm>
            <a:prstGeom prst="ellipse">
              <a:avLst/>
            </a:prstGeom>
            <a:solidFill>
              <a:srgbClr val="033453"/>
            </a:solidFill>
            <a:ln>
              <a:solidFill>
                <a:srgbClr val="033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9" name="Gráfico 28" descr="Exponential Graph contorno">
              <a:extLst>
                <a:ext uri="{FF2B5EF4-FFF2-40B4-BE49-F238E27FC236}">
                  <a16:creationId xmlns:a16="http://schemas.microsoft.com/office/drawing/2014/main" id="{98F8312B-7021-A40F-E98B-CF97DC467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6310" y="1834633"/>
              <a:ext cx="697945" cy="697946"/>
            </a:xfrm>
            <a:prstGeom prst="rect">
              <a:avLst/>
            </a:prstGeom>
          </p:spPr>
        </p:pic>
      </p:grpSp>
      <p:grpSp>
        <p:nvGrpSpPr>
          <p:cNvPr id="45" name="Grupo 44">
            <a:extLst>
              <a:ext uri="{FF2B5EF4-FFF2-40B4-BE49-F238E27FC236}">
                <a16:creationId xmlns:a16="http://schemas.microsoft.com/office/drawing/2014/main" id="{8FBF51DA-6C04-0BBE-46E7-D09C8C76EC5F}"/>
              </a:ext>
            </a:extLst>
          </p:cNvPr>
          <p:cNvGrpSpPr/>
          <p:nvPr/>
        </p:nvGrpSpPr>
        <p:grpSpPr>
          <a:xfrm>
            <a:off x="2516116" y="4851552"/>
            <a:ext cx="747385" cy="788190"/>
            <a:chOff x="961393" y="4950025"/>
            <a:chExt cx="845690" cy="896684"/>
          </a:xfrm>
        </p:grpSpPr>
        <p:sp>
          <p:nvSpPr>
            <p:cNvPr id="34" name="Elipse 33">
              <a:extLst>
                <a:ext uri="{FF2B5EF4-FFF2-40B4-BE49-F238E27FC236}">
                  <a16:creationId xmlns:a16="http://schemas.microsoft.com/office/drawing/2014/main" id="{B371ACC0-C263-5115-7538-53BC33DC11D0}"/>
                </a:ext>
              </a:extLst>
            </p:cNvPr>
            <p:cNvSpPr/>
            <p:nvPr/>
          </p:nvSpPr>
          <p:spPr>
            <a:xfrm>
              <a:off x="961393" y="4950025"/>
              <a:ext cx="845690" cy="896684"/>
            </a:xfrm>
            <a:prstGeom prst="ellipse">
              <a:avLst/>
            </a:prstGeom>
            <a:solidFill>
              <a:srgbClr val="27C3F3"/>
            </a:solidFill>
            <a:ln>
              <a:solidFill>
                <a:srgbClr val="27C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4" name="Gráfico 43" descr="Group brainstorm contorno">
              <a:extLst>
                <a:ext uri="{FF2B5EF4-FFF2-40B4-BE49-F238E27FC236}">
                  <a16:creationId xmlns:a16="http://schemas.microsoft.com/office/drawing/2014/main" id="{A166D954-C378-4E0D-A642-3A54132FEA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2401" y="5011747"/>
              <a:ext cx="763675" cy="763675"/>
            </a:xfrm>
            <a:prstGeom prst="rect">
              <a:avLst/>
            </a:prstGeom>
          </p:spPr>
        </p:pic>
      </p:grpSp>
      <p:sp>
        <p:nvSpPr>
          <p:cNvPr id="47" name="CuadroTexto 46">
            <a:extLst>
              <a:ext uri="{FF2B5EF4-FFF2-40B4-BE49-F238E27FC236}">
                <a16:creationId xmlns:a16="http://schemas.microsoft.com/office/drawing/2014/main" id="{ECFE7B69-DACC-9706-B8B7-A3BE6A8372A0}"/>
              </a:ext>
            </a:extLst>
          </p:cNvPr>
          <p:cNvSpPr txBox="1"/>
          <p:nvPr/>
        </p:nvSpPr>
        <p:spPr>
          <a:xfrm>
            <a:off x="3768869" y="2103769"/>
            <a:ext cx="7007988" cy="738664"/>
          </a:xfrm>
          <a:prstGeom prst="rect">
            <a:avLst/>
          </a:prstGeom>
          <a:noFill/>
        </p:spPr>
        <p:txBody>
          <a:bodyPr wrap="square">
            <a:spAutoFit/>
          </a:bodyPr>
          <a:lstStyle/>
          <a:p>
            <a:r>
              <a:rPr lang="en-US" sz="1400" dirty="0">
                <a:solidFill>
                  <a:srgbClr val="6A6A6A"/>
                </a:solidFill>
                <a:latin typeface="Lucida Sans" panose="020B0602030504020204" pitchFamily="34" charset="0"/>
              </a:rPr>
              <a:t>Increased demands on boards due to the complex nature of modern business; constant new regulation, growing expectations on technological change, sustainability dynamics; and increasing demands for risks oversight. </a:t>
            </a:r>
            <a:endParaRPr lang="es-ES" sz="1400" dirty="0">
              <a:solidFill>
                <a:srgbClr val="6A6A6A"/>
              </a:solidFill>
              <a:latin typeface="Lucida Sans" panose="020B0602030504020204" pitchFamily="34" charset="0"/>
            </a:endParaRPr>
          </a:p>
        </p:txBody>
      </p:sp>
      <p:sp>
        <p:nvSpPr>
          <p:cNvPr id="51" name="CuadroTexto 50">
            <a:extLst>
              <a:ext uri="{FF2B5EF4-FFF2-40B4-BE49-F238E27FC236}">
                <a16:creationId xmlns:a16="http://schemas.microsoft.com/office/drawing/2014/main" id="{5CB7CFFC-FCFC-5249-B117-75EBA8B6ABEF}"/>
              </a:ext>
            </a:extLst>
          </p:cNvPr>
          <p:cNvSpPr txBox="1"/>
          <p:nvPr/>
        </p:nvSpPr>
        <p:spPr>
          <a:xfrm>
            <a:off x="3768869" y="3476280"/>
            <a:ext cx="3788829" cy="369332"/>
          </a:xfrm>
          <a:prstGeom prst="rect">
            <a:avLst/>
          </a:prstGeom>
          <a:noFill/>
        </p:spPr>
        <p:txBody>
          <a:bodyPr wrap="square">
            <a:spAutoFit/>
          </a:bodyPr>
          <a:lstStyle/>
          <a:p>
            <a:r>
              <a:rPr lang="es-MX" b="1" dirty="0">
                <a:solidFill>
                  <a:srgbClr val="024272"/>
                </a:solidFill>
                <a:latin typeface="Lucida Sans" panose="020B0602030504020204" pitchFamily="34" charset="0"/>
              </a:rPr>
              <a:t>02</a:t>
            </a:r>
            <a:r>
              <a:rPr lang="es-MX" sz="1600" b="1" dirty="0">
                <a:solidFill>
                  <a:srgbClr val="024272"/>
                </a:solidFill>
                <a:latin typeface="Lucida Sans" panose="020B0602030504020204" pitchFamily="34" charset="0"/>
              </a:rPr>
              <a:t> Time </a:t>
            </a:r>
            <a:r>
              <a:rPr lang="es-MX" sz="1600" b="1" dirty="0" err="1">
                <a:solidFill>
                  <a:srgbClr val="024272"/>
                </a:solidFill>
                <a:latin typeface="Lucida Sans" panose="020B0602030504020204" pitchFamily="34" charset="0"/>
              </a:rPr>
              <a:t>Constraints</a:t>
            </a:r>
            <a:endParaRPr lang="es-CO" sz="1600" b="1" dirty="0">
              <a:solidFill>
                <a:srgbClr val="024272"/>
              </a:solidFill>
            </a:endParaRPr>
          </a:p>
        </p:txBody>
      </p:sp>
      <p:sp>
        <p:nvSpPr>
          <p:cNvPr id="52" name="CuadroTexto 51">
            <a:extLst>
              <a:ext uri="{FF2B5EF4-FFF2-40B4-BE49-F238E27FC236}">
                <a16:creationId xmlns:a16="http://schemas.microsoft.com/office/drawing/2014/main" id="{1333E104-5286-A52B-F2CC-BF787895F3F4}"/>
              </a:ext>
            </a:extLst>
          </p:cNvPr>
          <p:cNvSpPr txBox="1"/>
          <p:nvPr/>
        </p:nvSpPr>
        <p:spPr>
          <a:xfrm>
            <a:off x="3768869" y="3814834"/>
            <a:ext cx="7007988" cy="307777"/>
          </a:xfrm>
          <a:prstGeom prst="rect">
            <a:avLst/>
          </a:prstGeom>
          <a:noFill/>
        </p:spPr>
        <p:txBody>
          <a:bodyPr wrap="square">
            <a:spAutoFit/>
          </a:bodyPr>
          <a:lstStyle/>
          <a:p>
            <a:r>
              <a:rPr lang="en-US" sz="1400" dirty="0">
                <a:solidFill>
                  <a:srgbClr val="6A6A6A"/>
                </a:solidFill>
                <a:latin typeface="Lucida Sans" panose="020B0602030504020204" pitchFamily="34" charset="0"/>
              </a:rPr>
              <a:t>Managing the pace of decision-making in a fast-moving business environment.</a:t>
            </a:r>
          </a:p>
        </p:txBody>
      </p:sp>
      <p:sp>
        <p:nvSpPr>
          <p:cNvPr id="53" name="CuadroTexto 52">
            <a:extLst>
              <a:ext uri="{FF2B5EF4-FFF2-40B4-BE49-F238E27FC236}">
                <a16:creationId xmlns:a16="http://schemas.microsoft.com/office/drawing/2014/main" id="{B9F8920E-FBB9-D3ED-BE71-BFD1F588CC19}"/>
              </a:ext>
            </a:extLst>
          </p:cNvPr>
          <p:cNvSpPr txBox="1"/>
          <p:nvPr/>
        </p:nvSpPr>
        <p:spPr>
          <a:xfrm>
            <a:off x="3806886" y="4755243"/>
            <a:ext cx="3788829" cy="369332"/>
          </a:xfrm>
          <a:prstGeom prst="rect">
            <a:avLst/>
          </a:prstGeom>
          <a:noFill/>
        </p:spPr>
        <p:txBody>
          <a:bodyPr wrap="square">
            <a:spAutoFit/>
          </a:bodyPr>
          <a:lstStyle/>
          <a:p>
            <a:r>
              <a:rPr lang="es-MX" b="1" dirty="0">
                <a:solidFill>
                  <a:srgbClr val="024272"/>
                </a:solidFill>
                <a:latin typeface="Lucida Sans" panose="020B0602030504020204" pitchFamily="34" charset="0"/>
              </a:rPr>
              <a:t>03</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Collective</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decision</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processes</a:t>
            </a:r>
            <a:endParaRPr lang="es-CO" sz="1600" b="1" dirty="0">
              <a:solidFill>
                <a:srgbClr val="024272"/>
              </a:solidFill>
            </a:endParaRPr>
          </a:p>
        </p:txBody>
      </p:sp>
      <p:sp>
        <p:nvSpPr>
          <p:cNvPr id="54" name="CuadroTexto 53">
            <a:extLst>
              <a:ext uri="{FF2B5EF4-FFF2-40B4-BE49-F238E27FC236}">
                <a16:creationId xmlns:a16="http://schemas.microsoft.com/office/drawing/2014/main" id="{636C28AD-BB17-2417-9248-A796B1AC3F25}"/>
              </a:ext>
            </a:extLst>
          </p:cNvPr>
          <p:cNvSpPr txBox="1"/>
          <p:nvPr/>
        </p:nvSpPr>
        <p:spPr>
          <a:xfrm>
            <a:off x="3768869" y="5124575"/>
            <a:ext cx="7054353" cy="523220"/>
          </a:xfrm>
          <a:prstGeom prst="rect">
            <a:avLst/>
          </a:prstGeom>
          <a:noFill/>
        </p:spPr>
        <p:txBody>
          <a:bodyPr wrap="square">
            <a:spAutoFit/>
          </a:bodyPr>
          <a:lstStyle/>
          <a:p>
            <a:r>
              <a:rPr lang="en-US" sz="1400" dirty="0">
                <a:solidFill>
                  <a:srgbClr val="6A6A6A"/>
                </a:solidFill>
                <a:latin typeface="Lucida Sans" panose="020B0602030504020204" pitchFamily="34" charset="0"/>
              </a:rPr>
              <a:t>Overcoming the challenges associated with diversity of mindsets, perspectives and interests.</a:t>
            </a:r>
          </a:p>
        </p:txBody>
      </p:sp>
      <p:sp>
        <p:nvSpPr>
          <p:cNvPr id="57" name="CuadroTexto 56">
            <a:extLst>
              <a:ext uri="{FF2B5EF4-FFF2-40B4-BE49-F238E27FC236}">
                <a16:creationId xmlns:a16="http://schemas.microsoft.com/office/drawing/2014/main" id="{3DC12086-4C17-ED0E-C67D-4AD5C4108CC0}"/>
              </a:ext>
            </a:extLst>
          </p:cNvPr>
          <p:cNvSpPr txBox="1"/>
          <p:nvPr/>
        </p:nvSpPr>
        <p:spPr>
          <a:xfrm>
            <a:off x="410436" y="1125207"/>
            <a:ext cx="11369563" cy="338554"/>
          </a:xfrm>
          <a:prstGeom prst="rect">
            <a:avLst/>
          </a:prstGeom>
          <a:noFill/>
        </p:spPr>
        <p:txBody>
          <a:bodyPr wrap="square">
            <a:spAutoFit/>
          </a:bodyPr>
          <a:lstStyle/>
          <a:p>
            <a:pPr marL="0" indent="0" algn="ctr">
              <a:buNone/>
            </a:pPr>
            <a:r>
              <a:rPr lang="en-US" sz="1600" dirty="0">
                <a:solidFill>
                  <a:srgbClr val="6A6A6A"/>
                </a:solidFill>
                <a:latin typeface="Lucida Sans" panose="020B0602030504020204" pitchFamily="34" charset="0"/>
              </a:rPr>
              <a:t>Currently corporate governance faces a dynamic landscape in which several determining factors come into play:</a:t>
            </a:r>
            <a:endParaRPr lang="es-ES" sz="1600" dirty="0">
              <a:solidFill>
                <a:srgbClr val="6A6A6A"/>
              </a:solidFill>
              <a:latin typeface="Lucida Sans" panose="020B0602030504020204" pitchFamily="34" charset="0"/>
            </a:endParaRPr>
          </a:p>
        </p:txBody>
      </p:sp>
      <p:pic>
        <p:nvPicPr>
          <p:cNvPr id="3076" name="Picture 4" descr="Governance Consultants">
            <a:extLst>
              <a:ext uri="{FF2B5EF4-FFF2-40B4-BE49-F238E27FC236}">
                <a16:creationId xmlns:a16="http://schemas.microsoft.com/office/drawing/2014/main" id="{6B0859DB-2E60-5D62-93CD-534E756F1D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5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9B6F47-1A8B-7D2B-29A4-4FDFE3DDABE2}"/>
              </a:ext>
            </a:extLst>
          </p:cNvPr>
          <p:cNvSpPr txBox="1"/>
          <p:nvPr/>
        </p:nvSpPr>
        <p:spPr>
          <a:xfrm>
            <a:off x="1124906" y="405465"/>
            <a:ext cx="9942189" cy="461665"/>
          </a:xfrm>
          <a:prstGeom prst="rect">
            <a:avLst/>
          </a:prstGeom>
          <a:noFill/>
        </p:spPr>
        <p:txBody>
          <a:bodyPr wrap="square">
            <a:spAutoFit/>
          </a:bodyPr>
          <a:lstStyle/>
          <a:p>
            <a:pPr algn="ctr"/>
            <a:r>
              <a:rPr lang="en-US" sz="2400" b="1" dirty="0">
                <a:solidFill>
                  <a:srgbClr val="024272"/>
                </a:solidFill>
                <a:latin typeface="Lucida Sans" panose="020B0602030504020204" pitchFamily="34" charset="0"/>
              </a:rPr>
              <a:t>Key Determinants of FMIs' Corporate Governance</a:t>
            </a:r>
            <a:endParaRPr lang="es-MX" sz="2400" b="1" dirty="0">
              <a:solidFill>
                <a:srgbClr val="024272"/>
              </a:solidFill>
              <a:latin typeface="Lucida Sans" panose="020B0602030504020204" pitchFamily="34" charset="0"/>
            </a:endParaRPr>
          </a:p>
        </p:txBody>
      </p:sp>
      <p:sp>
        <p:nvSpPr>
          <p:cNvPr id="58" name="CuadroTexto 57">
            <a:extLst>
              <a:ext uri="{FF2B5EF4-FFF2-40B4-BE49-F238E27FC236}">
                <a16:creationId xmlns:a16="http://schemas.microsoft.com/office/drawing/2014/main" id="{A1B45FE4-C85B-8E2C-039E-6C420021E386}"/>
              </a:ext>
            </a:extLst>
          </p:cNvPr>
          <p:cNvSpPr txBox="1"/>
          <p:nvPr/>
        </p:nvSpPr>
        <p:spPr>
          <a:xfrm>
            <a:off x="751024" y="1122721"/>
            <a:ext cx="11126845" cy="338554"/>
          </a:xfrm>
          <a:prstGeom prst="rect">
            <a:avLst/>
          </a:prstGeom>
          <a:noFill/>
        </p:spPr>
        <p:txBody>
          <a:bodyPr wrap="square">
            <a:spAutoFit/>
          </a:bodyPr>
          <a:lstStyle/>
          <a:p>
            <a:pPr marL="0" indent="0" algn="ctr">
              <a:buNone/>
            </a:pPr>
            <a:r>
              <a:rPr lang="en-US" sz="1600" dirty="0">
                <a:solidFill>
                  <a:srgbClr val="6A6A6A"/>
                </a:solidFill>
                <a:latin typeface="Lucida Sans" panose="020B0602030504020204" pitchFamily="34" charset="0"/>
              </a:rPr>
              <a:t>By their nature FMIs are characterized by additional specific factors that influence their corporate governance:</a:t>
            </a:r>
          </a:p>
        </p:txBody>
      </p:sp>
      <p:sp>
        <p:nvSpPr>
          <p:cNvPr id="75" name="CuadroTexto 74">
            <a:extLst>
              <a:ext uri="{FF2B5EF4-FFF2-40B4-BE49-F238E27FC236}">
                <a16:creationId xmlns:a16="http://schemas.microsoft.com/office/drawing/2014/main" id="{0338BE2B-1B1C-1BEF-939A-D84DDA59810B}"/>
              </a:ext>
            </a:extLst>
          </p:cNvPr>
          <p:cNvSpPr txBox="1"/>
          <p:nvPr/>
        </p:nvSpPr>
        <p:spPr>
          <a:xfrm>
            <a:off x="3247961" y="2075858"/>
            <a:ext cx="6551711" cy="615553"/>
          </a:xfrm>
          <a:prstGeom prst="rect">
            <a:avLst/>
          </a:prstGeom>
          <a:noFill/>
        </p:spPr>
        <p:txBody>
          <a:bodyPr wrap="square">
            <a:spAutoFit/>
          </a:bodyPr>
          <a:lstStyle/>
          <a:p>
            <a:r>
              <a:rPr lang="es-MX" b="1" dirty="0">
                <a:solidFill>
                  <a:srgbClr val="024272"/>
                </a:solidFill>
                <a:latin typeface="Lucida Sans" panose="020B0602030504020204" pitchFamily="34" charset="0"/>
              </a:rPr>
              <a:t>01</a:t>
            </a:r>
            <a:r>
              <a:rPr lang="es-MX" sz="1600" b="1" dirty="0">
                <a:solidFill>
                  <a:srgbClr val="024272"/>
                </a:solidFill>
                <a:latin typeface="Lucida Sans" panose="020B0602030504020204" pitchFamily="34" charset="0"/>
              </a:rPr>
              <a:t> </a:t>
            </a:r>
            <a:r>
              <a:rPr lang="en-US" sz="1600" b="1" dirty="0">
                <a:solidFill>
                  <a:srgbClr val="024272"/>
                </a:solidFill>
                <a:latin typeface="Lucida Sans" panose="020B0602030504020204" pitchFamily="34" charset="0"/>
              </a:rPr>
              <a:t>Complex tasks for governance systems including risks and market regulation</a:t>
            </a:r>
            <a:endParaRPr lang="es-CO" sz="1600" b="1" dirty="0">
              <a:solidFill>
                <a:srgbClr val="024272"/>
              </a:solidFill>
            </a:endParaRPr>
          </a:p>
        </p:txBody>
      </p:sp>
      <p:sp>
        <p:nvSpPr>
          <p:cNvPr id="82" name="CuadroTexto 81">
            <a:extLst>
              <a:ext uri="{FF2B5EF4-FFF2-40B4-BE49-F238E27FC236}">
                <a16:creationId xmlns:a16="http://schemas.microsoft.com/office/drawing/2014/main" id="{2C2AB872-EF79-9C34-2E3C-AEE49FFE0853}"/>
              </a:ext>
            </a:extLst>
          </p:cNvPr>
          <p:cNvSpPr txBox="1"/>
          <p:nvPr/>
        </p:nvSpPr>
        <p:spPr>
          <a:xfrm>
            <a:off x="3256696" y="2635634"/>
            <a:ext cx="7464177" cy="523220"/>
          </a:xfrm>
          <a:prstGeom prst="rect">
            <a:avLst/>
          </a:prstGeom>
          <a:noFill/>
        </p:spPr>
        <p:txBody>
          <a:bodyPr wrap="square">
            <a:spAutoFit/>
          </a:bodyPr>
          <a:lstStyle/>
          <a:p>
            <a:r>
              <a:rPr lang="en-US" sz="1400" dirty="0">
                <a:solidFill>
                  <a:srgbClr val="6A6A6A"/>
                </a:solidFill>
                <a:latin typeface="Lucida Sans" panose="020B0602030504020204" pitchFamily="34" charset="0"/>
              </a:rPr>
              <a:t>A CG system that must be concerned with both the creation of shareholder value and the stability and trust in the market.</a:t>
            </a:r>
          </a:p>
        </p:txBody>
      </p:sp>
      <p:sp>
        <p:nvSpPr>
          <p:cNvPr id="83" name="CuadroTexto 82">
            <a:extLst>
              <a:ext uri="{FF2B5EF4-FFF2-40B4-BE49-F238E27FC236}">
                <a16:creationId xmlns:a16="http://schemas.microsoft.com/office/drawing/2014/main" id="{1C04F0F8-78C3-505A-67B8-201151A55B1B}"/>
              </a:ext>
            </a:extLst>
          </p:cNvPr>
          <p:cNvSpPr txBox="1"/>
          <p:nvPr/>
        </p:nvSpPr>
        <p:spPr>
          <a:xfrm>
            <a:off x="3247962" y="3786923"/>
            <a:ext cx="3788829" cy="369332"/>
          </a:xfrm>
          <a:prstGeom prst="rect">
            <a:avLst/>
          </a:prstGeom>
          <a:noFill/>
        </p:spPr>
        <p:txBody>
          <a:bodyPr wrap="square">
            <a:spAutoFit/>
          </a:bodyPr>
          <a:lstStyle/>
          <a:p>
            <a:r>
              <a:rPr lang="es-MX" b="1" dirty="0">
                <a:solidFill>
                  <a:srgbClr val="024272"/>
                </a:solidFill>
                <a:latin typeface="Lucida Sans" panose="020B0602030504020204" pitchFamily="34" charset="0"/>
              </a:rPr>
              <a:t>02</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Conflicts</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of</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interests</a:t>
            </a:r>
            <a:endParaRPr lang="es-CO" sz="1600" b="1" dirty="0">
              <a:solidFill>
                <a:srgbClr val="024272"/>
              </a:solidFill>
            </a:endParaRPr>
          </a:p>
        </p:txBody>
      </p:sp>
      <p:sp>
        <p:nvSpPr>
          <p:cNvPr id="84" name="CuadroTexto 83">
            <a:extLst>
              <a:ext uri="{FF2B5EF4-FFF2-40B4-BE49-F238E27FC236}">
                <a16:creationId xmlns:a16="http://schemas.microsoft.com/office/drawing/2014/main" id="{2A7E7245-4672-B696-8DAE-6EB5533BDC6B}"/>
              </a:ext>
            </a:extLst>
          </p:cNvPr>
          <p:cNvSpPr txBox="1"/>
          <p:nvPr/>
        </p:nvSpPr>
        <p:spPr>
          <a:xfrm>
            <a:off x="3256697" y="5085254"/>
            <a:ext cx="6447140" cy="369332"/>
          </a:xfrm>
          <a:prstGeom prst="rect">
            <a:avLst/>
          </a:prstGeom>
          <a:noFill/>
        </p:spPr>
        <p:txBody>
          <a:bodyPr wrap="square">
            <a:spAutoFit/>
          </a:bodyPr>
          <a:lstStyle/>
          <a:p>
            <a:r>
              <a:rPr lang="es-MX" b="1" dirty="0">
                <a:solidFill>
                  <a:srgbClr val="024272"/>
                </a:solidFill>
                <a:latin typeface="Lucida Sans" panose="020B0602030504020204" pitchFamily="34" charset="0"/>
              </a:rPr>
              <a:t>03</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Group</a:t>
            </a:r>
            <a:r>
              <a:rPr lang="es-MX" sz="1600" b="1" dirty="0">
                <a:solidFill>
                  <a:srgbClr val="024272"/>
                </a:solidFill>
                <a:latin typeface="Lucida Sans" panose="020B0602030504020204" pitchFamily="34" charset="0"/>
              </a:rPr>
              <a:t> </a:t>
            </a:r>
            <a:r>
              <a:rPr lang="es-MX" sz="1600" b="1" dirty="0" err="1">
                <a:solidFill>
                  <a:srgbClr val="024272"/>
                </a:solidFill>
                <a:latin typeface="Lucida Sans" panose="020B0602030504020204" pitchFamily="34" charset="0"/>
              </a:rPr>
              <a:t>Structure</a:t>
            </a:r>
            <a:r>
              <a:rPr lang="es-MX" sz="1600" b="1" dirty="0">
                <a:solidFill>
                  <a:srgbClr val="024272"/>
                </a:solidFill>
                <a:latin typeface="Lucida Sans" panose="020B0602030504020204" pitchFamily="34" charset="0"/>
              </a:rPr>
              <a:t> (holdings – subsidiaries </a:t>
            </a:r>
            <a:r>
              <a:rPr lang="es-MX" sz="1600" b="1" dirty="0" err="1">
                <a:solidFill>
                  <a:srgbClr val="024272"/>
                </a:solidFill>
                <a:latin typeface="Lucida Sans" panose="020B0602030504020204" pitchFamily="34" charset="0"/>
              </a:rPr>
              <a:t>relationship</a:t>
            </a:r>
            <a:r>
              <a:rPr lang="es-MX" sz="1600" b="1" dirty="0">
                <a:solidFill>
                  <a:srgbClr val="024272"/>
                </a:solidFill>
                <a:latin typeface="Lucida Sans" panose="020B0602030504020204" pitchFamily="34" charset="0"/>
              </a:rPr>
              <a:t>)</a:t>
            </a:r>
            <a:endParaRPr lang="es-CO" sz="1600" b="1" dirty="0">
              <a:solidFill>
                <a:srgbClr val="024272"/>
              </a:solidFill>
            </a:endParaRPr>
          </a:p>
        </p:txBody>
      </p:sp>
      <p:sp>
        <p:nvSpPr>
          <p:cNvPr id="85" name="CuadroTexto 84">
            <a:extLst>
              <a:ext uri="{FF2B5EF4-FFF2-40B4-BE49-F238E27FC236}">
                <a16:creationId xmlns:a16="http://schemas.microsoft.com/office/drawing/2014/main" id="{CAAA0947-55A2-7B1E-AFD6-843697481509}"/>
              </a:ext>
            </a:extLst>
          </p:cNvPr>
          <p:cNvSpPr txBox="1"/>
          <p:nvPr/>
        </p:nvSpPr>
        <p:spPr>
          <a:xfrm>
            <a:off x="3256696" y="5423808"/>
            <a:ext cx="7666591" cy="523220"/>
          </a:xfrm>
          <a:prstGeom prst="rect">
            <a:avLst/>
          </a:prstGeom>
          <a:noFill/>
        </p:spPr>
        <p:txBody>
          <a:bodyPr wrap="square">
            <a:spAutoFit/>
          </a:bodyPr>
          <a:lstStyle/>
          <a:p>
            <a:r>
              <a:rPr lang="en-US" sz="1400" dirty="0">
                <a:solidFill>
                  <a:srgbClr val="6A6A6A"/>
                </a:solidFill>
                <a:latin typeface="Lucida Sans" panose="020B0602030504020204" pitchFamily="34" charset="0"/>
              </a:rPr>
              <a:t>Clear attributions and responsibilities for holding v. subsidiary boards and committees. </a:t>
            </a:r>
          </a:p>
        </p:txBody>
      </p:sp>
      <p:sp>
        <p:nvSpPr>
          <p:cNvPr id="86" name="CuadroTexto 85">
            <a:extLst>
              <a:ext uri="{FF2B5EF4-FFF2-40B4-BE49-F238E27FC236}">
                <a16:creationId xmlns:a16="http://schemas.microsoft.com/office/drawing/2014/main" id="{D26D4919-577D-A175-A91A-DA515F69B0DA}"/>
              </a:ext>
            </a:extLst>
          </p:cNvPr>
          <p:cNvSpPr txBox="1"/>
          <p:nvPr/>
        </p:nvSpPr>
        <p:spPr>
          <a:xfrm>
            <a:off x="3247962" y="4125477"/>
            <a:ext cx="7681812" cy="523220"/>
          </a:xfrm>
          <a:prstGeom prst="rect">
            <a:avLst/>
          </a:prstGeom>
          <a:noFill/>
        </p:spPr>
        <p:txBody>
          <a:bodyPr wrap="square">
            <a:spAutoFit/>
          </a:bodyPr>
          <a:lstStyle/>
          <a:p>
            <a:r>
              <a:rPr lang="en-US" sz="1400" dirty="0">
                <a:solidFill>
                  <a:srgbClr val="6A6A6A"/>
                </a:solidFill>
                <a:latin typeface="Lucida Sans" panose="020B0602030504020204" pitchFamily="34" charset="0"/>
              </a:rPr>
              <a:t>Inherent conflicts of interest of directors who are at the same time market participants, shareholders and potential competitors. </a:t>
            </a:r>
          </a:p>
        </p:txBody>
      </p:sp>
      <p:grpSp>
        <p:nvGrpSpPr>
          <p:cNvPr id="120" name="Grupo 119">
            <a:extLst>
              <a:ext uri="{FF2B5EF4-FFF2-40B4-BE49-F238E27FC236}">
                <a16:creationId xmlns:a16="http://schemas.microsoft.com/office/drawing/2014/main" id="{AC6082A5-43CA-C1D6-31A3-CE65F28F2A38}"/>
              </a:ext>
            </a:extLst>
          </p:cNvPr>
          <p:cNvGrpSpPr/>
          <p:nvPr/>
        </p:nvGrpSpPr>
        <p:grpSpPr>
          <a:xfrm>
            <a:off x="2319348" y="5054504"/>
            <a:ext cx="747385" cy="788190"/>
            <a:chOff x="6555446" y="5112385"/>
            <a:chExt cx="747385" cy="788190"/>
          </a:xfrm>
        </p:grpSpPr>
        <p:sp>
          <p:nvSpPr>
            <p:cNvPr id="115" name="Elipse 114">
              <a:extLst>
                <a:ext uri="{FF2B5EF4-FFF2-40B4-BE49-F238E27FC236}">
                  <a16:creationId xmlns:a16="http://schemas.microsoft.com/office/drawing/2014/main" id="{99234504-1B47-8D75-AB08-81CE4EB4662C}"/>
                </a:ext>
              </a:extLst>
            </p:cNvPr>
            <p:cNvSpPr/>
            <p:nvPr/>
          </p:nvSpPr>
          <p:spPr>
            <a:xfrm>
              <a:off x="6555446" y="5112385"/>
              <a:ext cx="747385" cy="788190"/>
            </a:xfrm>
            <a:prstGeom prst="ellipse">
              <a:avLst/>
            </a:prstGeom>
            <a:solidFill>
              <a:srgbClr val="27C3F3"/>
            </a:solidFill>
            <a:ln>
              <a:solidFill>
                <a:srgbClr val="27C3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9" name="Gráfico 118" descr="Flowchart con relleno sólido">
              <a:extLst>
                <a:ext uri="{FF2B5EF4-FFF2-40B4-BE49-F238E27FC236}">
                  <a16:creationId xmlns:a16="http://schemas.microsoft.com/office/drawing/2014/main" id="{F1E798A8-7E1C-756B-844E-D95E7C02D7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0738" y="5168080"/>
              <a:ext cx="676800" cy="676800"/>
            </a:xfrm>
            <a:prstGeom prst="rect">
              <a:avLst/>
            </a:prstGeom>
          </p:spPr>
        </p:pic>
      </p:grpSp>
      <p:grpSp>
        <p:nvGrpSpPr>
          <p:cNvPr id="125" name="Grupo 124">
            <a:extLst>
              <a:ext uri="{FF2B5EF4-FFF2-40B4-BE49-F238E27FC236}">
                <a16:creationId xmlns:a16="http://schemas.microsoft.com/office/drawing/2014/main" id="{2CDDA682-03BF-A3A2-1AEB-0BFCD5779334}"/>
              </a:ext>
            </a:extLst>
          </p:cNvPr>
          <p:cNvGrpSpPr/>
          <p:nvPr/>
        </p:nvGrpSpPr>
        <p:grpSpPr>
          <a:xfrm>
            <a:off x="2319348" y="3813950"/>
            <a:ext cx="747385" cy="788190"/>
            <a:chOff x="6555446" y="3871831"/>
            <a:chExt cx="747385" cy="788190"/>
          </a:xfrm>
        </p:grpSpPr>
        <p:sp>
          <p:nvSpPr>
            <p:cNvPr id="109" name="Rectángulo 29">
              <a:extLst>
                <a:ext uri="{FF2B5EF4-FFF2-40B4-BE49-F238E27FC236}">
                  <a16:creationId xmlns:a16="http://schemas.microsoft.com/office/drawing/2014/main" id="{AE38A3DD-1EB5-8013-350E-1231C2843A81}"/>
                </a:ext>
              </a:extLst>
            </p:cNvPr>
            <p:cNvSpPr/>
            <p:nvPr/>
          </p:nvSpPr>
          <p:spPr>
            <a:xfrm>
              <a:off x="6555446" y="3871831"/>
              <a:ext cx="747385" cy="788190"/>
            </a:xfrm>
            <a:prstGeom prst="ellipse">
              <a:avLst/>
            </a:prstGeom>
            <a:solidFill>
              <a:srgbClr val="0C7185"/>
            </a:solidFill>
            <a:ln>
              <a:solidFill>
                <a:srgbClr val="0C71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4" name="Gráfico 123" descr="Social network con relleno sólido">
              <a:extLst>
                <a:ext uri="{FF2B5EF4-FFF2-40B4-BE49-F238E27FC236}">
                  <a16:creationId xmlns:a16="http://schemas.microsoft.com/office/drawing/2014/main" id="{3377565A-A555-44B4-2956-E525965C26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0738" y="3927526"/>
              <a:ext cx="676800" cy="676800"/>
            </a:xfrm>
            <a:prstGeom prst="rect">
              <a:avLst/>
            </a:prstGeom>
          </p:spPr>
        </p:pic>
      </p:grpSp>
      <p:grpSp>
        <p:nvGrpSpPr>
          <p:cNvPr id="3073" name="Grupo 3072">
            <a:extLst>
              <a:ext uri="{FF2B5EF4-FFF2-40B4-BE49-F238E27FC236}">
                <a16:creationId xmlns:a16="http://schemas.microsoft.com/office/drawing/2014/main" id="{D88D65D5-17A7-4F4B-9616-24D9AAB83F36}"/>
              </a:ext>
            </a:extLst>
          </p:cNvPr>
          <p:cNvGrpSpPr/>
          <p:nvPr/>
        </p:nvGrpSpPr>
        <p:grpSpPr>
          <a:xfrm>
            <a:off x="2319348" y="2135148"/>
            <a:ext cx="747385" cy="788190"/>
            <a:chOff x="6555446" y="2193029"/>
            <a:chExt cx="747385" cy="788190"/>
          </a:xfrm>
        </p:grpSpPr>
        <p:sp>
          <p:nvSpPr>
            <p:cNvPr id="112" name="Elipse 111">
              <a:extLst>
                <a:ext uri="{FF2B5EF4-FFF2-40B4-BE49-F238E27FC236}">
                  <a16:creationId xmlns:a16="http://schemas.microsoft.com/office/drawing/2014/main" id="{81B4AAE0-4651-8018-4E75-AE78538535F6}"/>
                </a:ext>
              </a:extLst>
            </p:cNvPr>
            <p:cNvSpPr/>
            <p:nvPr/>
          </p:nvSpPr>
          <p:spPr>
            <a:xfrm>
              <a:off x="6555446" y="2193029"/>
              <a:ext cx="747385" cy="788190"/>
            </a:xfrm>
            <a:prstGeom prst="ellipse">
              <a:avLst/>
            </a:prstGeom>
            <a:solidFill>
              <a:srgbClr val="033453"/>
            </a:solidFill>
            <a:ln>
              <a:solidFill>
                <a:srgbClr val="0334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2" name="Gráfico 3071" descr="Board Of Directors contorno">
              <a:extLst>
                <a:ext uri="{FF2B5EF4-FFF2-40B4-BE49-F238E27FC236}">
                  <a16:creationId xmlns:a16="http://schemas.microsoft.com/office/drawing/2014/main" id="{54208AA5-F8F3-26B8-9C39-23DE066D8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28426" y="2286412"/>
              <a:ext cx="601424" cy="601424"/>
            </a:xfrm>
            <a:prstGeom prst="rect">
              <a:avLst/>
            </a:prstGeom>
          </p:spPr>
        </p:pic>
      </p:grpSp>
      <p:pic>
        <p:nvPicPr>
          <p:cNvPr id="3076" name="Picture 4" descr="Governance Consultants">
            <a:extLst>
              <a:ext uri="{FF2B5EF4-FFF2-40B4-BE49-F238E27FC236}">
                <a16:creationId xmlns:a16="http://schemas.microsoft.com/office/drawing/2014/main" id="{6B0859DB-2E60-5D62-93CD-534E756F1D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2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9B6F47-1A8B-7D2B-29A4-4FDFE3DDABE2}"/>
              </a:ext>
            </a:extLst>
          </p:cNvPr>
          <p:cNvSpPr txBox="1"/>
          <p:nvPr/>
        </p:nvSpPr>
        <p:spPr>
          <a:xfrm>
            <a:off x="1124906" y="726307"/>
            <a:ext cx="9942189" cy="830997"/>
          </a:xfrm>
          <a:prstGeom prst="rect">
            <a:avLst/>
          </a:prstGeom>
          <a:noFill/>
        </p:spPr>
        <p:txBody>
          <a:bodyPr wrap="square">
            <a:spAutoFit/>
          </a:bodyPr>
          <a:lstStyle/>
          <a:p>
            <a:pPr algn="ctr"/>
            <a:r>
              <a:rPr lang="en-US" sz="2400" b="1" dirty="0">
                <a:solidFill>
                  <a:srgbClr val="024272"/>
                </a:solidFill>
                <a:latin typeface="Lucida Sans" panose="020B0602030504020204" pitchFamily="34" charset="0"/>
              </a:rPr>
              <a:t>From your perspective, what are the key challenges or priorities to be addressed by FMIs' Boards?</a:t>
            </a:r>
            <a:endParaRPr lang="es-MX" sz="2400" b="1" dirty="0">
              <a:solidFill>
                <a:srgbClr val="024272"/>
              </a:solidFill>
              <a:latin typeface="Lucida Sans" panose="020B0602030504020204" pitchFamily="34" charset="0"/>
            </a:endParaRPr>
          </a:p>
        </p:txBody>
      </p:sp>
      <p:pic>
        <p:nvPicPr>
          <p:cNvPr id="3076" name="Picture 4" descr="Governance Consultants">
            <a:extLst>
              <a:ext uri="{FF2B5EF4-FFF2-40B4-BE49-F238E27FC236}">
                <a16:creationId xmlns:a16="http://schemas.microsoft.com/office/drawing/2014/main" id="{6B0859DB-2E60-5D62-93CD-534E756F1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CDC13E6-4C0C-DF65-E123-258D60455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943" y="2124990"/>
            <a:ext cx="3008115" cy="3760860"/>
          </a:xfrm>
          <a:prstGeom prst="rect">
            <a:avLst/>
          </a:prstGeom>
        </p:spPr>
      </p:pic>
    </p:spTree>
    <p:extLst>
      <p:ext uri="{BB962C8B-B14F-4D97-AF65-F5344CB8AC3E}">
        <p14:creationId xmlns:p14="http://schemas.microsoft.com/office/powerpoint/2010/main" val="57633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3" name="Rectangle 519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10 Things You May Not Know About the Lincoln Memorial | HISTORY">
            <a:extLst>
              <a:ext uri="{FF2B5EF4-FFF2-40B4-BE49-F238E27FC236}">
                <a16:creationId xmlns:a16="http://schemas.microsoft.com/office/drawing/2014/main" id="{FD16D074-2791-7F60-67A9-0FB4E87DC19E}"/>
              </a:ext>
            </a:extLst>
          </p:cNvPr>
          <p:cNvPicPr>
            <a:picLocks noChangeAspect="1" noChangeArrowheads="1"/>
          </p:cNvPicPr>
          <p:nvPr/>
        </p:nvPicPr>
        <p:blipFill rotWithShape="1">
          <a:blip r:embed="rId2">
            <a:alphaModFix amt="41000"/>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13FD7A5-9880-8AF4-5342-68932C49EC6E}"/>
              </a:ext>
            </a:extLst>
          </p:cNvPr>
          <p:cNvSpPr txBox="1"/>
          <p:nvPr/>
        </p:nvSpPr>
        <p:spPr>
          <a:xfrm>
            <a:off x="838200" y="3011372"/>
            <a:ext cx="10515600" cy="2294773"/>
          </a:xfrm>
          <a:prstGeom prst="rect">
            <a:avLst/>
          </a:prstGeom>
        </p:spPr>
        <p:txBody>
          <a:bodyPr vert="horz" lIns="91440" tIns="45720" rIns="91440" bIns="45720" rtlCol="0">
            <a:normAutofit/>
          </a:bodyPr>
          <a:lstStyle/>
          <a:p>
            <a:pPr algn="ctr">
              <a:lnSpc>
                <a:spcPct val="90000"/>
              </a:lnSpc>
              <a:spcAft>
                <a:spcPts val="600"/>
              </a:spcAft>
            </a:pPr>
            <a:r>
              <a:rPr lang="en-US" sz="2800" b="0" i="0" dirty="0">
                <a:solidFill>
                  <a:srgbClr val="FFFFFF"/>
                </a:solidFill>
                <a:effectLst/>
                <a:latin typeface="Lucida Sans" panose="020B0602030504020204" pitchFamily="34" charset="0"/>
              </a:rPr>
              <a:t>“</a:t>
            </a:r>
            <a:r>
              <a:rPr lang="en-US" sz="2800" b="0" dirty="0">
                <a:solidFill>
                  <a:srgbClr val="FFFFFF"/>
                </a:solidFill>
                <a:effectLst/>
                <a:latin typeface="Lucida Sans" panose="020B0602030504020204" pitchFamily="34" charset="0"/>
              </a:rPr>
              <a:t>Give me six hours to chop down a tree and I will spend the first four sharpening the axe</a:t>
            </a:r>
            <a:r>
              <a:rPr lang="en-US" sz="2800" b="0" i="0" dirty="0">
                <a:solidFill>
                  <a:srgbClr val="FFFFFF"/>
                </a:solidFill>
                <a:effectLst/>
                <a:latin typeface="Lucida Sans" panose="020B0602030504020204" pitchFamily="34" charset="0"/>
              </a:rPr>
              <a:t>.” </a:t>
            </a:r>
          </a:p>
          <a:p>
            <a:pPr algn="ctr">
              <a:lnSpc>
                <a:spcPct val="90000"/>
              </a:lnSpc>
              <a:spcBef>
                <a:spcPts val="1200"/>
              </a:spcBef>
              <a:spcAft>
                <a:spcPts val="600"/>
              </a:spcAft>
            </a:pPr>
            <a:r>
              <a:rPr lang="en-US" sz="2800" b="0" i="0" dirty="0">
                <a:solidFill>
                  <a:srgbClr val="FFFFFF"/>
                </a:solidFill>
                <a:effectLst/>
                <a:latin typeface="Lucida Sans" panose="020B0602030504020204" pitchFamily="34" charset="0"/>
              </a:rPr>
              <a:t>- Abraham Lincoln</a:t>
            </a:r>
            <a:endParaRPr lang="en-US" sz="2800" dirty="0">
              <a:solidFill>
                <a:srgbClr val="FFFFFF"/>
              </a:solidFill>
              <a:latin typeface="Lucida Sans" panose="020B0602030504020204" pitchFamily="34" charset="0"/>
            </a:endParaRPr>
          </a:p>
        </p:txBody>
      </p:sp>
      <p:pic>
        <p:nvPicPr>
          <p:cNvPr id="13" name="Picture 4" descr="Governance Consultants">
            <a:extLst>
              <a:ext uri="{FF2B5EF4-FFF2-40B4-BE49-F238E27FC236}">
                <a16:creationId xmlns:a16="http://schemas.microsoft.com/office/drawing/2014/main" id="{0F9A374B-EA14-2B6C-1CAF-0A2B53BEC7B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0784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9B6F47-1A8B-7D2B-29A4-4FDFE3DDABE2}"/>
              </a:ext>
            </a:extLst>
          </p:cNvPr>
          <p:cNvSpPr txBox="1"/>
          <p:nvPr/>
        </p:nvSpPr>
        <p:spPr>
          <a:xfrm>
            <a:off x="664374" y="786979"/>
            <a:ext cx="5317935" cy="1569660"/>
          </a:xfrm>
          <a:prstGeom prst="rect">
            <a:avLst/>
          </a:prstGeom>
          <a:noFill/>
        </p:spPr>
        <p:txBody>
          <a:bodyPr wrap="square">
            <a:spAutoFit/>
          </a:bodyPr>
          <a:lstStyle/>
          <a:p>
            <a:pPr algn="ctr"/>
            <a:r>
              <a:rPr lang="en-US" sz="2400" b="1" dirty="0">
                <a:solidFill>
                  <a:srgbClr val="024272"/>
                </a:solidFill>
                <a:latin typeface="Lucida Sans" panose="020B0602030504020204" pitchFamily="34" charset="0"/>
              </a:rPr>
              <a:t>Our view of the solution: Evaluation as a trigger for innovation and continuous improvement </a:t>
            </a:r>
            <a:endParaRPr lang="es-MX" sz="2400" b="1" dirty="0">
              <a:solidFill>
                <a:srgbClr val="024272"/>
              </a:solidFill>
              <a:latin typeface="Lucida Sans" panose="020B0602030504020204" pitchFamily="34" charset="0"/>
            </a:endParaRPr>
          </a:p>
        </p:txBody>
      </p:sp>
      <p:pic>
        <p:nvPicPr>
          <p:cNvPr id="3076" name="Picture 4" descr="Governance Consultants">
            <a:extLst>
              <a:ext uri="{FF2B5EF4-FFF2-40B4-BE49-F238E27FC236}">
                <a16:creationId xmlns:a16="http://schemas.microsoft.com/office/drawing/2014/main" id="{6B0859DB-2E60-5D62-93CD-534E756F1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oogle Shape;1027;p34">
            <a:extLst>
              <a:ext uri="{FF2B5EF4-FFF2-40B4-BE49-F238E27FC236}">
                <a16:creationId xmlns:a16="http://schemas.microsoft.com/office/drawing/2014/main" id="{62037BC7-90DA-37D0-B3B2-282E7906921F}"/>
              </a:ext>
            </a:extLst>
          </p:cNvPr>
          <p:cNvGrpSpPr/>
          <p:nvPr/>
        </p:nvGrpSpPr>
        <p:grpSpPr>
          <a:xfrm>
            <a:off x="664374" y="2070239"/>
            <a:ext cx="6361282" cy="2959777"/>
            <a:chOff x="1518138" y="1295184"/>
            <a:chExt cx="4520773" cy="2219833"/>
          </a:xfrm>
        </p:grpSpPr>
        <p:sp>
          <p:nvSpPr>
            <p:cNvPr id="30" name="Google Shape;1028;p34">
              <a:extLst>
                <a:ext uri="{FF2B5EF4-FFF2-40B4-BE49-F238E27FC236}">
                  <a16:creationId xmlns:a16="http://schemas.microsoft.com/office/drawing/2014/main" id="{8451FBCC-58CB-57A8-484A-2A5C1C7A621D}"/>
                </a:ext>
              </a:extLst>
            </p:cNvPr>
            <p:cNvSpPr txBox="1"/>
            <p:nvPr/>
          </p:nvSpPr>
          <p:spPr>
            <a:xfrm>
              <a:off x="1526860" y="1295184"/>
              <a:ext cx="1907489" cy="4296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lang="en-US" sz="2000" b="1" i="0" u="sng" strike="noStrike" kern="0" cap="none" spc="0" normalizeH="0" baseline="0" dirty="0">
                <a:ln>
                  <a:noFill/>
                </a:ln>
                <a:solidFill>
                  <a:srgbClr val="024272"/>
                </a:solidFill>
                <a:effectLst/>
                <a:uLnTx/>
                <a:uFillTx/>
                <a:latin typeface="Lucida Sans" panose="020B0602030504020204" pitchFamily="34" charset="0"/>
                <a:ea typeface="Fira Sans Extra Condensed Medium"/>
                <a:cs typeface="Fira Sans Extra Condensed Medium"/>
                <a:sym typeface="Fira Sans Extra Condensed Medium"/>
              </a:endParaRPr>
            </a:p>
          </p:txBody>
        </p:sp>
        <p:sp>
          <p:nvSpPr>
            <p:cNvPr id="33" name="Google Shape;1029;p34">
              <a:extLst>
                <a:ext uri="{FF2B5EF4-FFF2-40B4-BE49-F238E27FC236}">
                  <a16:creationId xmlns:a16="http://schemas.microsoft.com/office/drawing/2014/main" id="{1513592E-3420-20D2-F731-DCB163A53013}"/>
                </a:ext>
              </a:extLst>
            </p:cNvPr>
            <p:cNvSpPr txBox="1"/>
            <p:nvPr/>
          </p:nvSpPr>
          <p:spPr>
            <a:xfrm>
              <a:off x="1518138" y="2080167"/>
              <a:ext cx="4520773" cy="143485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Evaluation serves to enhance accountability and effectiveness </a:t>
              </a:r>
              <a:r>
                <a:rPr lang="en-US" sz="1600" b="1" kern="0" dirty="0">
                  <a:solidFill>
                    <a:srgbClr val="6A6A6A"/>
                  </a:solidFill>
                  <a:latin typeface="Lucida Sans" panose="020B0602030504020204" pitchFamily="34" charset="0"/>
                  <a:ea typeface="Roboto"/>
                  <a:cs typeface="Roboto"/>
                  <a:sym typeface="Roboto"/>
                </a:rPr>
                <a:t>for</a:t>
              </a:r>
              <a:r>
                <a:rPr kumimoji="0" lang="en-US" sz="1600" b="1"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 several Corporate Governance dimensions. </a:t>
              </a:r>
            </a:p>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lang="en-US" sz="1600" b="1"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endParaRPr>
            </a:p>
            <a:p>
              <a:pPr defTabSz="1219170">
                <a:spcBef>
                  <a:spcPts val="600"/>
                </a:spcBef>
                <a:buClr>
                  <a:srgbClr val="000000"/>
                </a:buClr>
                <a:defRPr/>
              </a:pPr>
              <a:r>
                <a:rPr lang="en-US" sz="1600" kern="0" dirty="0">
                  <a:solidFill>
                    <a:srgbClr val="2C1E75"/>
                  </a:solidFill>
                  <a:latin typeface="Lucida Sans" panose="020B0602030504020204" pitchFamily="34" charset="0"/>
                  <a:ea typeface="Roboto"/>
                  <a:cs typeface="Roboto"/>
                  <a:sym typeface="Roboto"/>
                </a:rPr>
                <a:t>- </a:t>
              </a:r>
              <a:r>
                <a:rPr lang="en-US" sz="1600" kern="0" dirty="0">
                  <a:solidFill>
                    <a:srgbClr val="6A6A6A"/>
                  </a:solidFill>
                  <a:latin typeface="Lucida Sans" panose="020B0602030504020204" pitchFamily="34" charset="0"/>
                  <a:ea typeface="Roboto"/>
                  <a:cs typeface="Roboto"/>
                  <a:sym typeface="Roboto"/>
                </a:rPr>
                <a:t>Board of Directors evaluation (as a body)</a:t>
              </a:r>
              <a:endParaRPr lang="es-MX" sz="1600" kern="0" dirty="0">
                <a:solidFill>
                  <a:srgbClr val="6A6A6A"/>
                </a:solidFill>
                <a:latin typeface="Lucida Sans" panose="020B0602030504020204" pitchFamily="34" charset="0"/>
                <a:ea typeface="Roboto"/>
                <a:cs typeface="Roboto"/>
                <a:sym typeface="Roboto"/>
              </a:endParaRPr>
            </a:p>
            <a:p>
              <a:pPr marR="0" lvl="0" defTabSz="1219170" eaLnBrk="1" fontAlgn="auto" latinLnBrk="0" hangingPunct="1">
                <a:lnSpc>
                  <a:spcPct val="100000"/>
                </a:lnSpc>
                <a:spcBef>
                  <a:spcPts val="0"/>
                </a:spcBef>
                <a:spcAft>
                  <a:spcPts val="0"/>
                </a:spcAft>
                <a:buClr>
                  <a:srgbClr val="000000"/>
                </a:buClr>
                <a:buSzTx/>
                <a:tabLst/>
                <a:defRPr/>
              </a:pPr>
              <a:r>
                <a:rPr kumimoji="0" lang="en-US" sz="1600" i="0" u="none" strike="noStrike" kern="0" cap="none" spc="0" normalizeH="0" baseline="0" noProof="0" dirty="0">
                  <a:ln>
                    <a:noFill/>
                  </a:ln>
                  <a:solidFill>
                    <a:srgbClr val="16CABE"/>
                  </a:solidFill>
                  <a:effectLst/>
                  <a:uLnTx/>
                  <a:uFillTx/>
                  <a:latin typeface="Lucida Sans" panose="020B0602030504020204" pitchFamily="34" charset="0"/>
                  <a:ea typeface="Roboto"/>
                  <a:cs typeface="Roboto"/>
                  <a:sym typeface="Roboto"/>
                </a:rPr>
                <a:t>- </a:t>
              </a:r>
              <a:r>
                <a:rPr kumimoji="0" lang="en-US" sz="160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Self and peer evaluation (individual perspective)</a:t>
              </a:r>
            </a:p>
            <a:p>
              <a:pPr marR="0" lvl="0" defTabSz="1219170" eaLnBrk="1" fontAlgn="auto" latinLnBrk="0" hangingPunct="1">
                <a:lnSpc>
                  <a:spcPct val="100000"/>
                </a:lnSpc>
                <a:spcBef>
                  <a:spcPts val="0"/>
                </a:spcBef>
                <a:spcAft>
                  <a:spcPts val="0"/>
                </a:spcAft>
                <a:buClr>
                  <a:srgbClr val="000000"/>
                </a:buClr>
                <a:buSzTx/>
                <a:tabLst/>
                <a:defRPr/>
              </a:pPr>
              <a:r>
                <a:rPr kumimoji="0" lang="en-US" sz="1600" i="0" u="none" strike="noStrike" kern="0" cap="none" spc="0" normalizeH="0" baseline="0" noProof="0" dirty="0">
                  <a:ln>
                    <a:noFill/>
                  </a:ln>
                  <a:solidFill>
                    <a:srgbClr val="4F558C"/>
                  </a:solidFill>
                  <a:effectLst/>
                  <a:uLnTx/>
                  <a:uFillTx/>
                  <a:latin typeface="Lucida Sans" panose="020B0602030504020204" pitchFamily="34" charset="0"/>
                  <a:ea typeface="Roboto"/>
                  <a:cs typeface="Roboto"/>
                  <a:sym typeface="Roboto"/>
                </a:rPr>
                <a:t>- </a:t>
              </a:r>
              <a:r>
                <a:rPr kumimoji="0" lang="en-US" sz="160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Committees and its interaction with Board</a:t>
              </a:r>
            </a:p>
            <a:p>
              <a:pPr marR="0" lvl="0" defTabSz="1219170" eaLnBrk="1" fontAlgn="auto" latinLnBrk="0" hangingPunct="1">
                <a:lnSpc>
                  <a:spcPct val="100000"/>
                </a:lnSpc>
                <a:spcBef>
                  <a:spcPts val="0"/>
                </a:spcBef>
                <a:spcAft>
                  <a:spcPts val="0"/>
                </a:spcAft>
                <a:buClr>
                  <a:srgbClr val="000000"/>
                </a:buClr>
                <a:buSzTx/>
                <a:tabLst/>
                <a:defRPr/>
              </a:pPr>
              <a:r>
                <a:rPr kumimoji="0" lang="en-US" sz="1600" i="0" u="none" strike="noStrike" kern="0" cap="none" spc="0" normalizeH="0" baseline="0" noProof="0" dirty="0">
                  <a:ln>
                    <a:noFill/>
                  </a:ln>
                  <a:solidFill>
                    <a:srgbClr val="FF9A02"/>
                  </a:solidFill>
                  <a:effectLst/>
                  <a:uLnTx/>
                  <a:uFillTx/>
                  <a:latin typeface="Lucida Sans" panose="020B0602030504020204" pitchFamily="34" charset="0"/>
                  <a:ea typeface="Roboto"/>
                  <a:cs typeface="Roboto"/>
                  <a:sym typeface="Roboto"/>
                </a:rPr>
                <a:t>- </a:t>
              </a:r>
              <a:r>
                <a:rPr kumimoji="0" lang="en-US" sz="160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rPr>
                <a:t>CEO and C-level performance evaluation</a:t>
              </a:r>
            </a:p>
            <a:p>
              <a:pPr marR="0" lvl="0" defTabSz="1219170" eaLnBrk="1" fontAlgn="auto" latinLnBrk="0" hangingPunct="1">
                <a:lnSpc>
                  <a:spcPct val="100000"/>
                </a:lnSpc>
                <a:spcBef>
                  <a:spcPts val="0"/>
                </a:spcBef>
                <a:spcAft>
                  <a:spcPts val="600"/>
                </a:spcAft>
                <a:buClr>
                  <a:srgbClr val="000000"/>
                </a:buClr>
                <a:buSzTx/>
                <a:tabLst/>
                <a:defRPr/>
              </a:pPr>
              <a:r>
                <a:rPr lang="en-US" sz="1600" kern="0" dirty="0">
                  <a:solidFill>
                    <a:srgbClr val="FF553B"/>
                  </a:solidFill>
                  <a:latin typeface="Lucida Sans" panose="020B0602030504020204" pitchFamily="34" charset="0"/>
                  <a:ea typeface="Roboto"/>
                  <a:cs typeface="Roboto"/>
                  <a:sym typeface="Roboto"/>
                </a:rPr>
                <a:t>- </a:t>
              </a:r>
              <a:r>
                <a:rPr lang="en-US" sz="1600" kern="0" dirty="0">
                  <a:solidFill>
                    <a:srgbClr val="6A6A6A"/>
                  </a:solidFill>
                  <a:latin typeface="Lucida Sans" panose="020B0602030504020204" pitchFamily="34" charset="0"/>
                  <a:ea typeface="Roboto"/>
                  <a:cs typeface="Roboto"/>
                  <a:sym typeface="Roboto"/>
                </a:rPr>
                <a:t>Profiles gap analysis (what knowledge we have vs. what we should have at the board)</a:t>
              </a:r>
              <a:endParaRPr kumimoji="0" lang="en-US" sz="1600" b="0" i="0" u="none" strike="noStrike" kern="0" cap="none" spc="0" normalizeH="0" baseline="0" noProof="0" dirty="0">
                <a:ln>
                  <a:noFill/>
                </a:ln>
                <a:solidFill>
                  <a:srgbClr val="6A6A6A"/>
                </a:solidFill>
                <a:effectLst/>
                <a:uLnTx/>
                <a:uFillTx/>
                <a:latin typeface="Lucida Sans" panose="020B0602030504020204" pitchFamily="34" charset="0"/>
                <a:ea typeface="Roboto"/>
                <a:cs typeface="Roboto"/>
                <a:sym typeface="Roboto"/>
              </a:endParaRPr>
            </a:p>
          </p:txBody>
        </p:sp>
      </p:grpSp>
      <p:grpSp>
        <p:nvGrpSpPr>
          <p:cNvPr id="59" name="Grupo 58">
            <a:extLst>
              <a:ext uri="{FF2B5EF4-FFF2-40B4-BE49-F238E27FC236}">
                <a16:creationId xmlns:a16="http://schemas.microsoft.com/office/drawing/2014/main" id="{5C089D71-AD3F-EF94-9E6B-2E31B7ED7B67}"/>
              </a:ext>
            </a:extLst>
          </p:cNvPr>
          <p:cNvGrpSpPr/>
          <p:nvPr/>
        </p:nvGrpSpPr>
        <p:grpSpPr>
          <a:xfrm>
            <a:off x="6858191" y="786979"/>
            <a:ext cx="4848485" cy="4896451"/>
            <a:chOff x="457754" y="1262597"/>
            <a:chExt cx="5383760" cy="5351997"/>
          </a:xfrm>
        </p:grpSpPr>
        <p:pic>
          <p:nvPicPr>
            <p:cNvPr id="60" name="Imagen 59">
              <a:extLst>
                <a:ext uri="{FF2B5EF4-FFF2-40B4-BE49-F238E27FC236}">
                  <a16:creationId xmlns:a16="http://schemas.microsoft.com/office/drawing/2014/main" id="{476C4596-6B87-5859-514F-8BF4A9003148}"/>
                </a:ext>
              </a:extLst>
            </p:cNvPr>
            <p:cNvPicPr>
              <a:picLocks noChangeAspect="1"/>
            </p:cNvPicPr>
            <p:nvPr/>
          </p:nvPicPr>
          <p:blipFill>
            <a:blip r:embed="rId4"/>
            <a:stretch>
              <a:fillRect/>
            </a:stretch>
          </p:blipFill>
          <p:spPr>
            <a:xfrm>
              <a:off x="457754" y="1262597"/>
              <a:ext cx="5383760" cy="5351997"/>
            </a:xfrm>
            <a:prstGeom prst="rect">
              <a:avLst/>
            </a:prstGeom>
          </p:spPr>
        </p:pic>
        <p:sp>
          <p:nvSpPr>
            <p:cNvPr id="61" name="CuadroTexto 60">
              <a:extLst>
                <a:ext uri="{FF2B5EF4-FFF2-40B4-BE49-F238E27FC236}">
                  <a16:creationId xmlns:a16="http://schemas.microsoft.com/office/drawing/2014/main" id="{1F3EA3AE-7E4D-BB71-D148-68D1C63BB592}"/>
                </a:ext>
              </a:extLst>
            </p:cNvPr>
            <p:cNvSpPr txBox="1"/>
            <p:nvPr/>
          </p:nvSpPr>
          <p:spPr>
            <a:xfrm>
              <a:off x="1212892" y="2454233"/>
              <a:ext cx="1936741" cy="854812"/>
            </a:xfrm>
            <a:prstGeom prst="rect">
              <a:avLst/>
            </a:prstGeom>
            <a:noFill/>
          </p:spPr>
          <p:txBody>
            <a:bodyPr wrap="square">
              <a:spAutoFit/>
            </a:bodyPr>
            <a:lstStyle/>
            <a:p>
              <a:pPr algn="ctr"/>
              <a:r>
                <a:rPr lang="en-US" sz="1600" dirty="0">
                  <a:solidFill>
                    <a:srgbClr val="2C1E75"/>
                  </a:solidFill>
                  <a:latin typeface="Lucida Sans" panose="020B0602030504020204" pitchFamily="34" charset="0"/>
                </a:rPr>
                <a:t>Board as an effective working group</a:t>
              </a:r>
              <a:endParaRPr lang="es-CO" sz="1600" dirty="0">
                <a:solidFill>
                  <a:srgbClr val="2C1E75"/>
                </a:solidFill>
              </a:endParaRPr>
            </a:p>
          </p:txBody>
        </p:sp>
        <p:sp>
          <p:nvSpPr>
            <p:cNvPr id="62" name="CuadroTexto 61">
              <a:extLst>
                <a:ext uri="{FF2B5EF4-FFF2-40B4-BE49-F238E27FC236}">
                  <a16:creationId xmlns:a16="http://schemas.microsoft.com/office/drawing/2014/main" id="{C6B9C16D-E9E6-B9DF-A54C-00C1D78F0270}"/>
                </a:ext>
              </a:extLst>
            </p:cNvPr>
            <p:cNvSpPr txBox="1"/>
            <p:nvPr/>
          </p:nvSpPr>
          <p:spPr>
            <a:xfrm>
              <a:off x="3222614" y="2577343"/>
              <a:ext cx="1936742" cy="584775"/>
            </a:xfrm>
            <a:prstGeom prst="rect">
              <a:avLst/>
            </a:prstGeom>
            <a:noFill/>
          </p:spPr>
          <p:txBody>
            <a:bodyPr wrap="square">
              <a:spAutoFit/>
            </a:bodyPr>
            <a:lstStyle/>
            <a:p>
              <a:pPr algn="ctr"/>
              <a:r>
                <a:rPr lang="en-US" sz="1600" dirty="0">
                  <a:solidFill>
                    <a:srgbClr val="16CABE"/>
                  </a:solidFill>
                  <a:latin typeface="Lucida Sans" panose="020B0602030504020204" pitchFamily="34" charset="0"/>
                </a:rPr>
                <a:t>Individual (self/peer)</a:t>
              </a:r>
              <a:endParaRPr lang="es-CO" sz="1600" dirty="0">
                <a:solidFill>
                  <a:srgbClr val="16CABE"/>
                </a:solidFill>
              </a:endParaRPr>
            </a:p>
          </p:txBody>
        </p:sp>
        <p:sp>
          <p:nvSpPr>
            <p:cNvPr id="63" name="CuadroTexto 62">
              <a:extLst>
                <a:ext uri="{FF2B5EF4-FFF2-40B4-BE49-F238E27FC236}">
                  <a16:creationId xmlns:a16="http://schemas.microsoft.com/office/drawing/2014/main" id="{8D8512D3-DEED-5239-7779-98CE4D03B909}"/>
                </a:ext>
              </a:extLst>
            </p:cNvPr>
            <p:cNvSpPr txBox="1"/>
            <p:nvPr/>
          </p:nvSpPr>
          <p:spPr>
            <a:xfrm>
              <a:off x="3555159" y="4139439"/>
              <a:ext cx="1936742" cy="338554"/>
            </a:xfrm>
            <a:prstGeom prst="rect">
              <a:avLst/>
            </a:prstGeom>
            <a:noFill/>
          </p:spPr>
          <p:txBody>
            <a:bodyPr wrap="square">
              <a:spAutoFit/>
            </a:bodyPr>
            <a:lstStyle/>
            <a:p>
              <a:pPr algn="ctr"/>
              <a:r>
                <a:rPr lang="en-US" sz="1600" dirty="0">
                  <a:solidFill>
                    <a:srgbClr val="4F558C"/>
                  </a:solidFill>
                  <a:latin typeface="Lucida Sans" panose="020B0602030504020204" pitchFamily="34" charset="0"/>
                </a:rPr>
                <a:t>Committees</a:t>
              </a:r>
              <a:endParaRPr lang="es-CO" sz="1600" dirty="0">
                <a:solidFill>
                  <a:srgbClr val="4F558C"/>
                </a:solidFill>
              </a:endParaRPr>
            </a:p>
          </p:txBody>
        </p:sp>
        <p:sp>
          <p:nvSpPr>
            <p:cNvPr id="64" name="CuadroTexto 63">
              <a:extLst>
                <a:ext uri="{FF2B5EF4-FFF2-40B4-BE49-F238E27FC236}">
                  <a16:creationId xmlns:a16="http://schemas.microsoft.com/office/drawing/2014/main" id="{A185ADD1-C740-3578-AC43-48E5C61ABF24}"/>
                </a:ext>
              </a:extLst>
            </p:cNvPr>
            <p:cNvSpPr txBox="1"/>
            <p:nvPr/>
          </p:nvSpPr>
          <p:spPr>
            <a:xfrm>
              <a:off x="2248041" y="5266154"/>
              <a:ext cx="1936742" cy="584775"/>
            </a:xfrm>
            <a:prstGeom prst="rect">
              <a:avLst/>
            </a:prstGeom>
            <a:noFill/>
          </p:spPr>
          <p:txBody>
            <a:bodyPr wrap="square">
              <a:spAutoFit/>
            </a:bodyPr>
            <a:lstStyle/>
            <a:p>
              <a:pPr algn="ctr"/>
              <a:r>
                <a:rPr lang="en-US" sz="1600" dirty="0">
                  <a:solidFill>
                    <a:srgbClr val="FF9A02"/>
                  </a:solidFill>
                  <a:latin typeface="Lucida Sans" panose="020B0602030504020204" pitchFamily="34" charset="0"/>
                </a:rPr>
                <a:t>CEO and Senior Management</a:t>
              </a:r>
              <a:endParaRPr lang="es-CO" sz="1600" dirty="0">
                <a:solidFill>
                  <a:srgbClr val="FF9A02"/>
                </a:solidFill>
              </a:endParaRPr>
            </a:p>
          </p:txBody>
        </p:sp>
        <p:sp>
          <p:nvSpPr>
            <p:cNvPr id="65" name="CuadroTexto 64">
              <a:extLst>
                <a:ext uri="{FF2B5EF4-FFF2-40B4-BE49-F238E27FC236}">
                  <a16:creationId xmlns:a16="http://schemas.microsoft.com/office/drawing/2014/main" id="{A26EC0EC-8660-2D47-D980-41B541C0507C}"/>
                </a:ext>
              </a:extLst>
            </p:cNvPr>
            <p:cNvSpPr txBox="1"/>
            <p:nvPr/>
          </p:nvSpPr>
          <p:spPr>
            <a:xfrm>
              <a:off x="829660" y="4016329"/>
              <a:ext cx="1936742" cy="584775"/>
            </a:xfrm>
            <a:prstGeom prst="rect">
              <a:avLst/>
            </a:prstGeom>
            <a:noFill/>
          </p:spPr>
          <p:txBody>
            <a:bodyPr wrap="square">
              <a:spAutoFit/>
            </a:bodyPr>
            <a:lstStyle/>
            <a:p>
              <a:pPr algn="ctr"/>
              <a:r>
                <a:rPr lang="en-US" sz="1600" dirty="0">
                  <a:solidFill>
                    <a:srgbClr val="FF553B"/>
                  </a:solidFill>
                  <a:latin typeface="Lucida Sans" panose="020B0602030504020204" pitchFamily="34" charset="0"/>
                </a:rPr>
                <a:t>Profiles gap analysis</a:t>
              </a:r>
              <a:endParaRPr lang="es-CO" sz="1600" dirty="0">
                <a:solidFill>
                  <a:srgbClr val="FF553B"/>
                </a:solidFill>
              </a:endParaRPr>
            </a:p>
          </p:txBody>
        </p:sp>
      </p:grpSp>
    </p:spTree>
    <p:extLst>
      <p:ext uri="{BB962C8B-B14F-4D97-AF65-F5344CB8AC3E}">
        <p14:creationId xmlns:p14="http://schemas.microsoft.com/office/powerpoint/2010/main" val="2446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F9B6F47-1A8B-7D2B-29A4-4FDFE3DDABE2}"/>
              </a:ext>
            </a:extLst>
          </p:cNvPr>
          <p:cNvSpPr txBox="1"/>
          <p:nvPr/>
        </p:nvSpPr>
        <p:spPr>
          <a:xfrm>
            <a:off x="655320" y="429030"/>
            <a:ext cx="2834640" cy="545758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chemeClr val="accent1">
                    <a:lumMod val="50000"/>
                  </a:schemeClr>
                </a:solidFill>
                <a:latin typeface="Lucida Sans" panose="020B0602030504020204" pitchFamily="34" charset="0"/>
                <a:ea typeface="+mj-ea"/>
                <a:cs typeface="+mj-cs"/>
              </a:rPr>
              <a:t>What can be done? </a:t>
            </a:r>
          </a:p>
          <a:p>
            <a:pPr>
              <a:lnSpc>
                <a:spcPct val="90000"/>
              </a:lnSpc>
              <a:spcBef>
                <a:spcPct val="0"/>
              </a:spcBef>
              <a:spcAft>
                <a:spcPts val="600"/>
              </a:spcAft>
            </a:pPr>
            <a:endParaRPr lang="en-US" sz="2400" b="1" dirty="0">
              <a:solidFill>
                <a:schemeClr val="accent1">
                  <a:lumMod val="50000"/>
                </a:schemeClr>
              </a:solidFill>
              <a:latin typeface="Lucida Sans" panose="020B0602030504020204" pitchFamily="34" charset="0"/>
              <a:ea typeface="+mj-ea"/>
              <a:cs typeface="+mj-cs"/>
            </a:endParaRPr>
          </a:p>
          <a:p>
            <a:pPr>
              <a:lnSpc>
                <a:spcPct val="90000"/>
              </a:lnSpc>
              <a:spcBef>
                <a:spcPct val="0"/>
              </a:spcBef>
              <a:spcAft>
                <a:spcPts val="600"/>
              </a:spcAft>
            </a:pPr>
            <a:r>
              <a:rPr lang="en-US" sz="2400" b="1" kern="1200" dirty="0">
                <a:solidFill>
                  <a:schemeClr val="accent1">
                    <a:lumMod val="50000"/>
                  </a:schemeClr>
                </a:solidFill>
                <a:latin typeface="Lucida Sans" panose="020B0602030504020204" pitchFamily="34" charset="0"/>
                <a:ea typeface="+mj-ea"/>
                <a:cs typeface="+mj-cs"/>
              </a:rPr>
              <a:t>Ask your board of directors about these questions</a:t>
            </a:r>
          </a:p>
        </p:txBody>
      </p:sp>
      <p:sp>
        <p:nvSpPr>
          <p:cNvPr id="3084" name="Rectangle 3083">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6" name="Rectangle 3085">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6" name="Picture 4" descr="Governance Consultants">
            <a:extLst>
              <a:ext uri="{FF2B5EF4-FFF2-40B4-BE49-F238E27FC236}">
                <a16:creationId xmlns:a16="http://schemas.microsoft.com/office/drawing/2014/main" id="{6B0859DB-2E60-5D62-93CD-534E756F1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2" y="6453536"/>
            <a:ext cx="1193025" cy="32211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770B53B4-D9CE-25E5-8261-BE8B1EC7FCEC}"/>
              </a:ext>
            </a:extLst>
          </p:cNvPr>
          <p:cNvGrpSpPr/>
          <p:nvPr/>
        </p:nvGrpSpPr>
        <p:grpSpPr>
          <a:xfrm>
            <a:off x="5860946" y="2923790"/>
            <a:ext cx="3960067" cy="1099651"/>
            <a:chOff x="597607" y="3727"/>
            <a:chExt cx="2685469" cy="1611281"/>
          </a:xfrm>
          <a:solidFill>
            <a:schemeClr val="accent2"/>
          </a:solidFill>
        </p:grpSpPr>
        <p:sp>
          <p:nvSpPr>
            <p:cNvPr id="16" name="Rectángulo: esquinas redondeadas 15">
              <a:extLst>
                <a:ext uri="{FF2B5EF4-FFF2-40B4-BE49-F238E27FC236}">
                  <a16:creationId xmlns:a16="http://schemas.microsoft.com/office/drawing/2014/main" id="{BDF57D22-A8E9-EAA0-579A-3C0C97B1A486}"/>
                </a:ext>
              </a:extLst>
            </p:cNvPr>
            <p:cNvSpPr/>
            <p:nvPr/>
          </p:nvSpPr>
          <p:spPr>
            <a:xfrm>
              <a:off x="597607" y="3727"/>
              <a:ext cx="2685469" cy="1611281"/>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s-CO" sz="1400">
                <a:latin typeface="Lucida Sans" panose="020B0602030504020204" pitchFamily="34" charset="0"/>
              </a:endParaRPr>
            </a:p>
          </p:txBody>
        </p:sp>
        <p:sp>
          <p:nvSpPr>
            <p:cNvPr id="17" name="Rectángulo: esquinas redondeadas 4">
              <a:extLst>
                <a:ext uri="{FF2B5EF4-FFF2-40B4-BE49-F238E27FC236}">
                  <a16:creationId xmlns:a16="http://schemas.microsoft.com/office/drawing/2014/main" id="{BA4FBEE6-98AE-260F-2A43-4A8228AADA3C}"/>
                </a:ext>
              </a:extLst>
            </p:cNvPr>
            <p:cNvSpPr txBox="1"/>
            <p:nvPr/>
          </p:nvSpPr>
          <p:spPr>
            <a:xfrm>
              <a:off x="644800" y="50920"/>
              <a:ext cx="2591083" cy="15168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ucida Sans" panose="020B0602030504020204" pitchFamily="34" charset="0"/>
                </a:rPr>
                <a:t>Is this Board really contributing to visualize the future of our FMI? </a:t>
              </a:r>
            </a:p>
          </p:txBody>
        </p:sp>
      </p:grpSp>
      <p:grpSp>
        <p:nvGrpSpPr>
          <p:cNvPr id="3" name="Grupo 2">
            <a:extLst>
              <a:ext uri="{FF2B5EF4-FFF2-40B4-BE49-F238E27FC236}">
                <a16:creationId xmlns:a16="http://schemas.microsoft.com/office/drawing/2014/main" id="{7233EE88-EA71-8048-7511-CB4B7A23D811}"/>
              </a:ext>
            </a:extLst>
          </p:cNvPr>
          <p:cNvGrpSpPr/>
          <p:nvPr/>
        </p:nvGrpSpPr>
        <p:grpSpPr>
          <a:xfrm>
            <a:off x="3836578" y="1460881"/>
            <a:ext cx="3960067" cy="1099651"/>
            <a:chOff x="597607" y="2017830"/>
            <a:chExt cx="2685469" cy="1611281"/>
          </a:xfrm>
          <a:solidFill>
            <a:schemeClr val="accent2"/>
          </a:solidFill>
        </p:grpSpPr>
        <p:sp>
          <p:nvSpPr>
            <p:cNvPr id="14" name="Rectángulo: esquinas redondeadas 13">
              <a:extLst>
                <a:ext uri="{FF2B5EF4-FFF2-40B4-BE49-F238E27FC236}">
                  <a16:creationId xmlns:a16="http://schemas.microsoft.com/office/drawing/2014/main" id="{48CF2561-5F43-AC29-952C-7012853FFD39}"/>
                </a:ext>
              </a:extLst>
            </p:cNvPr>
            <p:cNvSpPr/>
            <p:nvPr/>
          </p:nvSpPr>
          <p:spPr>
            <a:xfrm>
              <a:off x="597607" y="2017830"/>
              <a:ext cx="2685469" cy="1611281"/>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s-CO" sz="1400">
                <a:latin typeface="Lucida Sans" panose="020B0602030504020204" pitchFamily="34" charset="0"/>
              </a:endParaRPr>
            </a:p>
          </p:txBody>
        </p:sp>
        <p:sp>
          <p:nvSpPr>
            <p:cNvPr id="15" name="Rectángulo: esquinas redondeadas 6">
              <a:extLst>
                <a:ext uri="{FF2B5EF4-FFF2-40B4-BE49-F238E27FC236}">
                  <a16:creationId xmlns:a16="http://schemas.microsoft.com/office/drawing/2014/main" id="{F72D7EB7-2B92-C737-EFC7-E6AA52537A0A}"/>
                </a:ext>
              </a:extLst>
            </p:cNvPr>
            <p:cNvSpPr txBox="1"/>
            <p:nvPr/>
          </p:nvSpPr>
          <p:spPr>
            <a:xfrm>
              <a:off x="644800" y="2065023"/>
              <a:ext cx="2591083" cy="15168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ucida Sans" panose="020B0602030504020204" pitchFamily="34" charset="0"/>
                </a:rPr>
                <a:t>Is the Board making quality decisions at the pace the market is requiring?</a:t>
              </a:r>
            </a:p>
          </p:txBody>
        </p:sp>
      </p:grpSp>
      <p:grpSp>
        <p:nvGrpSpPr>
          <p:cNvPr id="4" name="Grupo 3">
            <a:extLst>
              <a:ext uri="{FF2B5EF4-FFF2-40B4-BE49-F238E27FC236}">
                <a16:creationId xmlns:a16="http://schemas.microsoft.com/office/drawing/2014/main" id="{09B16AA0-0CE8-F2D8-2A72-74D23D2A710D}"/>
              </a:ext>
            </a:extLst>
          </p:cNvPr>
          <p:cNvGrpSpPr/>
          <p:nvPr/>
        </p:nvGrpSpPr>
        <p:grpSpPr>
          <a:xfrm>
            <a:off x="3836578" y="4434324"/>
            <a:ext cx="3960067" cy="1099651"/>
            <a:chOff x="597607" y="4031932"/>
            <a:chExt cx="2685469" cy="1611281"/>
          </a:xfrm>
          <a:solidFill>
            <a:schemeClr val="accent2"/>
          </a:solidFill>
        </p:grpSpPr>
        <p:sp>
          <p:nvSpPr>
            <p:cNvPr id="12" name="Rectángulo: esquinas redondeadas 11">
              <a:extLst>
                <a:ext uri="{FF2B5EF4-FFF2-40B4-BE49-F238E27FC236}">
                  <a16:creationId xmlns:a16="http://schemas.microsoft.com/office/drawing/2014/main" id="{D22E70BA-E2BE-541F-5D5C-69751BE987D9}"/>
                </a:ext>
              </a:extLst>
            </p:cNvPr>
            <p:cNvSpPr/>
            <p:nvPr/>
          </p:nvSpPr>
          <p:spPr>
            <a:xfrm>
              <a:off x="597607" y="4031932"/>
              <a:ext cx="2685469" cy="1611281"/>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s-CO" sz="1400">
                <a:latin typeface="Lucida Sans" panose="020B0602030504020204" pitchFamily="34" charset="0"/>
              </a:endParaRPr>
            </a:p>
          </p:txBody>
        </p:sp>
        <p:sp>
          <p:nvSpPr>
            <p:cNvPr id="13" name="Rectángulo: esquinas redondeadas 8">
              <a:extLst>
                <a:ext uri="{FF2B5EF4-FFF2-40B4-BE49-F238E27FC236}">
                  <a16:creationId xmlns:a16="http://schemas.microsoft.com/office/drawing/2014/main" id="{8BEBD6A9-D676-9EDF-EDED-ECDC3909FAF7}"/>
                </a:ext>
              </a:extLst>
            </p:cNvPr>
            <p:cNvSpPr txBox="1"/>
            <p:nvPr/>
          </p:nvSpPr>
          <p:spPr>
            <a:xfrm>
              <a:off x="644800" y="4079125"/>
              <a:ext cx="2591083" cy="15168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ucida Sans" panose="020B0602030504020204" pitchFamily="34" charset="0"/>
                </a:rPr>
                <a:t>Are we having a sufficient view / understanding of strategic and emergent risks?</a:t>
              </a:r>
            </a:p>
          </p:txBody>
        </p:sp>
      </p:grpSp>
      <p:grpSp>
        <p:nvGrpSpPr>
          <p:cNvPr id="6" name="Grupo 5">
            <a:extLst>
              <a:ext uri="{FF2B5EF4-FFF2-40B4-BE49-F238E27FC236}">
                <a16:creationId xmlns:a16="http://schemas.microsoft.com/office/drawing/2014/main" id="{6D0E6690-335B-EAA8-C0A1-9C131D04C727}"/>
              </a:ext>
            </a:extLst>
          </p:cNvPr>
          <p:cNvGrpSpPr/>
          <p:nvPr/>
        </p:nvGrpSpPr>
        <p:grpSpPr>
          <a:xfrm>
            <a:off x="7877284" y="4413462"/>
            <a:ext cx="3960067" cy="1099651"/>
            <a:chOff x="4169282" y="4031932"/>
            <a:chExt cx="2685469" cy="1611281"/>
          </a:xfrm>
          <a:solidFill>
            <a:schemeClr val="accent2"/>
          </a:solidFill>
        </p:grpSpPr>
        <p:sp>
          <p:nvSpPr>
            <p:cNvPr id="10" name="Rectángulo: esquinas redondeadas 9">
              <a:extLst>
                <a:ext uri="{FF2B5EF4-FFF2-40B4-BE49-F238E27FC236}">
                  <a16:creationId xmlns:a16="http://schemas.microsoft.com/office/drawing/2014/main" id="{6C62335D-0C55-0175-D573-1547A5D1785B}"/>
                </a:ext>
              </a:extLst>
            </p:cNvPr>
            <p:cNvSpPr/>
            <p:nvPr/>
          </p:nvSpPr>
          <p:spPr>
            <a:xfrm>
              <a:off x="4169282" y="4031932"/>
              <a:ext cx="2685469" cy="1611281"/>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s-CO" sz="1400">
                <a:latin typeface="Lucida Sans" panose="020B0602030504020204" pitchFamily="34" charset="0"/>
              </a:endParaRPr>
            </a:p>
          </p:txBody>
        </p:sp>
        <p:sp>
          <p:nvSpPr>
            <p:cNvPr id="11" name="Rectángulo: esquinas redondeadas 10">
              <a:extLst>
                <a:ext uri="{FF2B5EF4-FFF2-40B4-BE49-F238E27FC236}">
                  <a16:creationId xmlns:a16="http://schemas.microsoft.com/office/drawing/2014/main" id="{6E9FA8D6-EF39-7D6E-D0F2-20D68F0E1525}"/>
                </a:ext>
              </a:extLst>
            </p:cNvPr>
            <p:cNvSpPr txBox="1"/>
            <p:nvPr/>
          </p:nvSpPr>
          <p:spPr>
            <a:xfrm>
              <a:off x="4216475" y="4079125"/>
              <a:ext cx="2591083" cy="15168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ucida Sans" panose="020B0602030504020204" pitchFamily="34" charset="0"/>
                </a:rPr>
                <a:t>Are we properly managing inherent conflicts of interests (derived of participants/competitors acting as directors)?</a:t>
              </a:r>
            </a:p>
          </p:txBody>
        </p:sp>
      </p:grpSp>
      <p:grpSp>
        <p:nvGrpSpPr>
          <p:cNvPr id="7" name="Grupo 6">
            <a:extLst>
              <a:ext uri="{FF2B5EF4-FFF2-40B4-BE49-F238E27FC236}">
                <a16:creationId xmlns:a16="http://schemas.microsoft.com/office/drawing/2014/main" id="{41DFE057-5011-8988-DDBE-753CD8510C17}"/>
              </a:ext>
            </a:extLst>
          </p:cNvPr>
          <p:cNvGrpSpPr/>
          <p:nvPr/>
        </p:nvGrpSpPr>
        <p:grpSpPr>
          <a:xfrm>
            <a:off x="7885315" y="1434118"/>
            <a:ext cx="3960067" cy="1099651"/>
            <a:chOff x="4169282" y="2017830"/>
            <a:chExt cx="2685469" cy="1611281"/>
          </a:xfrm>
          <a:solidFill>
            <a:schemeClr val="accent2"/>
          </a:solidFill>
        </p:grpSpPr>
        <p:sp>
          <p:nvSpPr>
            <p:cNvPr id="8" name="Rectángulo: esquinas redondeadas 7">
              <a:extLst>
                <a:ext uri="{FF2B5EF4-FFF2-40B4-BE49-F238E27FC236}">
                  <a16:creationId xmlns:a16="http://schemas.microsoft.com/office/drawing/2014/main" id="{E7E3195F-1535-0E78-CAEC-921A018C45BC}"/>
                </a:ext>
              </a:extLst>
            </p:cNvPr>
            <p:cNvSpPr/>
            <p:nvPr/>
          </p:nvSpPr>
          <p:spPr>
            <a:xfrm>
              <a:off x="4169282" y="2017830"/>
              <a:ext cx="2685469" cy="1611281"/>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s-CO" sz="1400">
                <a:latin typeface="Lucida Sans" panose="020B0602030504020204" pitchFamily="34" charset="0"/>
              </a:endParaRPr>
            </a:p>
          </p:txBody>
        </p:sp>
        <p:sp>
          <p:nvSpPr>
            <p:cNvPr id="9" name="Rectángulo: esquinas redondeadas 12">
              <a:extLst>
                <a:ext uri="{FF2B5EF4-FFF2-40B4-BE49-F238E27FC236}">
                  <a16:creationId xmlns:a16="http://schemas.microsoft.com/office/drawing/2014/main" id="{37196587-1149-C07E-4ED6-DD5AC1A750A7}"/>
                </a:ext>
              </a:extLst>
            </p:cNvPr>
            <p:cNvSpPr txBox="1"/>
            <p:nvPr/>
          </p:nvSpPr>
          <p:spPr>
            <a:xfrm>
              <a:off x="4216475" y="2065023"/>
              <a:ext cx="2591083" cy="15168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Lucida Sans" panose="020B0602030504020204" pitchFamily="34" charset="0"/>
                </a:rPr>
                <a:t>Is this board really understanding and tackling on new expectations from our stakeholders (market participants, investors, regulators, </a:t>
              </a:r>
              <a:r>
                <a:rPr lang="en-US" sz="1400" kern="1200" dirty="0" err="1">
                  <a:latin typeface="Lucida Sans" panose="020B0602030504020204" pitchFamily="34" charset="0"/>
                </a:rPr>
                <a:t>etc</a:t>
              </a:r>
              <a:r>
                <a:rPr lang="en-US" sz="1400" kern="1200" dirty="0">
                  <a:latin typeface="Lucida Sans" panose="020B0602030504020204" pitchFamily="34" charset="0"/>
                </a:rPr>
                <a:t>…)?</a:t>
              </a:r>
            </a:p>
          </p:txBody>
        </p:sp>
      </p:grpSp>
    </p:spTree>
    <p:extLst>
      <p:ext uri="{BB962C8B-B14F-4D97-AF65-F5344CB8AC3E}">
        <p14:creationId xmlns:p14="http://schemas.microsoft.com/office/powerpoint/2010/main" val="29292468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765</Words>
  <Application>Microsoft Office PowerPoint</Application>
  <PresentationFormat>Panorámica</PresentationFormat>
  <Paragraphs>72</Paragraphs>
  <Slides>10</Slides>
  <Notes>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Arial</vt:lpstr>
      <vt:lpstr>Calibri</vt:lpstr>
      <vt:lpstr>Calibri Light</vt:lpstr>
      <vt:lpstr>Lucida Sans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challenges in FMI in the era of ChatGPT</dc:title>
  <dc:creator>Andres Bernal</dc:creator>
  <cp:lastModifiedBy>Andres Bernal</cp:lastModifiedBy>
  <cp:revision>6</cp:revision>
  <dcterms:created xsi:type="dcterms:W3CDTF">2023-09-04T21:51:33Z</dcterms:created>
  <dcterms:modified xsi:type="dcterms:W3CDTF">2023-09-07T00:39:18Z</dcterms:modified>
</cp:coreProperties>
</file>