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2" r:id="rId5"/>
    <p:sldId id="5338" r:id="rId6"/>
    <p:sldId id="5343" r:id="rId7"/>
    <p:sldId id="5041" r:id="rId8"/>
    <p:sldId id="5349" r:id="rId9"/>
    <p:sldId id="5336" r:id="rId10"/>
    <p:sldId id="5337" r:id="rId11"/>
    <p:sldId id="5347" r:id="rId12"/>
    <p:sldId id="5348" r:id="rId13"/>
    <p:sldId id="5339" r:id="rId14"/>
    <p:sldId id="5340" r:id="rId15"/>
    <p:sldId id="726" r:id="rId16"/>
    <p:sldId id="5328" r:id="rId17"/>
    <p:sldId id="727" r:id="rId18"/>
    <p:sldId id="5346" r:id="rId19"/>
    <p:sldId id="5341" r:id="rId20"/>
    <p:sldId id="5331" r:id="rId21"/>
    <p:sldId id="263" r:id="rId22"/>
  </p:sldIdLst>
  <p:sldSz cx="10287000" cy="6858000" type="35mm"/>
  <p:notesSz cx="6724650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3463" autoAdjust="0"/>
  </p:normalViewPr>
  <p:slideViewPr>
    <p:cSldViewPr>
      <p:cViewPr varScale="1">
        <p:scale>
          <a:sx n="59" d="100"/>
          <a:sy n="59" d="100"/>
        </p:scale>
        <p:origin x="1446" y="7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B06893-2643-47DA-A0BB-7621FAEE10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85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541" y="0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8963" y="741363"/>
            <a:ext cx="5548312" cy="370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465" y="4690269"/>
            <a:ext cx="537972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955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541" y="9378955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B612BC-73C4-4C3B-A435-6E52AFA883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6606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11984-04A1-44BF-AFF3-7790F23759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1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11984-04A1-44BF-AFF3-7790F23759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5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59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400300" y="2730500"/>
            <a:ext cx="6602412" cy="10795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00300" y="3962401"/>
            <a:ext cx="6602412" cy="914399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3162300" y="116632"/>
            <a:ext cx="69754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000" b="0" dirty="0">
                <a:solidFill>
                  <a:schemeClr val="bg1"/>
                </a:solidFill>
              </a:rPr>
              <a:t>RESTRICTED TO ACSDA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02A12-8246-4EA4-B74C-2213FCBB7EE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3162300" y="116632"/>
            <a:ext cx="69754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000" b="0" dirty="0">
                <a:solidFill>
                  <a:schemeClr val="tx1"/>
                </a:solidFill>
              </a:rPr>
              <a:t>RESTRICTED TO ACSDA</a:t>
            </a:r>
          </a:p>
        </p:txBody>
      </p:sp>
    </p:spTree>
    <p:extLst>
      <p:ext uri="{BB962C8B-B14F-4D97-AF65-F5344CB8AC3E}">
        <p14:creationId xmlns:p14="http://schemas.microsoft.com/office/powerpoint/2010/main" val="72486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02A12-8246-4EA4-B74C-2213FCBB7EE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3162300" y="116632"/>
            <a:ext cx="69754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000" b="0" dirty="0">
                <a:solidFill>
                  <a:schemeClr val="tx1"/>
                </a:solidFill>
              </a:rPr>
              <a:t>RESTRICTED TO ACSDA</a:t>
            </a:r>
          </a:p>
        </p:txBody>
      </p:sp>
    </p:spTree>
    <p:extLst>
      <p:ext uri="{BB962C8B-B14F-4D97-AF65-F5344CB8AC3E}">
        <p14:creationId xmlns:p14="http://schemas.microsoft.com/office/powerpoint/2010/main" val="165152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7663" y="2057400"/>
            <a:ext cx="3567112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175" y="2057400"/>
            <a:ext cx="3568700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2559C8-3212-43B0-A3B3-EDFF9A84334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3162300" y="116632"/>
            <a:ext cx="69754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000" b="0" dirty="0">
                <a:solidFill>
                  <a:schemeClr val="tx1"/>
                </a:solidFill>
              </a:rPr>
              <a:t>RESTRICTED TO ACSDA</a:t>
            </a:r>
          </a:p>
        </p:txBody>
      </p:sp>
    </p:spTree>
    <p:extLst>
      <p:ext uri="{BB962C8B-B14F-4D97-AF65-F5344CB8AC3E}">
        <p14:creationId xmlns:p14="http://schemas.microsoft.com/office/powerpoint/2010/main" val="40789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4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87225" y="6473921"/>
            <a:ext cx="2314575" cy="365125"/>
          </a:xfrm>
        </p:spPr>
        <p:txBody>
          <a:bodyPr/>
          <a:lstStyle/>
          <a:p>
            <a:fld id="{6455FE71-5DC7-4224-8A0D-546688A30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2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7663" y="500063"/>
            <a:ext cx="72882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title</a:t>
            </a:r>
            <a:br>
              <a:rPr lang="en-GB" altLang="en-US" dirty="0"/>
            </a:br>
            <a:r>
              <a:rPr lang="en-GB" altLang="en-US" dirty="0"/>
              <a:t>Subtitle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7663" y="2057400"/>
            <a:ext cx="728821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Bullet list level 1</a:t>
            </a:r>
          </a:p>
          <a:p>
            <a:pPr lvl="1"/>
            <a:r>
              <a:rPr lang="en-GB" altLang="en-US" dirty="0"/>
              <a:t>Bullet list level 2</a:t>
            </a:r>
          </a:p>
          <a:p>
            <a:pPr lvl="2"/>
            <a:r>
              <a:rPr lang="en-GB" altLang="en-US" dirty="0"/>
              <a:t>Bullet list level 3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2011" y="6525344"/>
            <a:ext cx="385763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fld id="{9DC1BE01-4DFE-4A9C-BDA9-2ECDD8CBAD8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  <p:sldLayoutId id="214748365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25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Century Gothic" panose="020B0502020202020204" pitchFamily="34" charset="0"/>
        <a:buChar char="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" panose="02020603050405020304" pitchFamily="18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173538" indent="-2286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rgbClr val="4C4C4C"/>
          </a:solidFill>
          <a:latin typeface="+mn-lt"/>
          <a:ea typeface="+mn-ea"/>
          <a:cs typeface="+mn-cs"/>
        </a:defRPr>
      </a:lvl4pPr>
      <a:lvl5pPr marL="4581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Innovation through </a:t>
            </a:r>
            <a:r>
              <a:rPr lang="en-GB" dirty="0" err="1">
                <a:latin typeface="Century Gothic" panose="020B0502020202020204" pitchFamily="34" charset="0"/>
              </a:rPr>
              <a:t>Fintechs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in the CSD world</a:t>
            </a:r>
            <a:br>
              <a:rPr lang="fr-BE" dirty="0">
                <a:latin typeface="Century Gothic" panose="020B0502020202020204" pitchFamily="34" charset="0"/>
              </a:rPr>
            </a:br>
            <a:endParaRPr lang="en-GB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EC992-32C9-4D7F-B582-7AD93DCBA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5FE71-5DC7-4224-8A0D-546688A305C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Down Arrow Callout 3">
            <a:extLst>
              <a:ext uri="{FF2B5EF4-FFF2-40B4-BE49-F238E27FC236}">
                <a16:creationId xmlns:a16="http://schemas.microsoft.com/office/drawing/2014/main" id="{872A947A-2F33-4737-99F5-5C78AD2D2C30}"/>
              </a:ext>
            </a:extLst>
          </p:cNvPr>
          <p:cNvSpPr/>
          <p:nvPr/>
        </p:nvSpPr>
        <p:spPr bwMode="auto">
          <a:xfrm>
            <a:off x="7316426" y="2153921"/>
            <a:ext cx="2698893" cy="1643794"/>
          </a:xfrm>
          <a:prstGeom prst="downArrowCallout">
            <a:avLst>
              <a:gd name="adj1" fmla="val 163462"/>
              <a:gd name="adj2" fmla="val 123472"/>
              <a:gd name="adj3" fmla="val 13226"/>
              <a:gd name="adj4" fmla="val 68670"/>
            </a:avLst>
          </a:prstGeom>
          <a:noFill/>
          <a:ln w="12700" cap="flat" cmpd="sng" algn="ctr">
            <a:solidFill>
              <a:srgbClr val="A0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5" tIns="60750" rIns="30375" bIns="30375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06"/>
              </a:spcAft>
              <a:buClr>
                <a:srgbClr val="BF2F38"/>
              </a:buClr>
              <a:defRPr/>
            </a:pPr>
            <a:r>
              <a:rPr lang="en-US" sz="1400" b="1" kern="0" dirty="0">
                <a:solidFill>
                  <a:srgbClr val="A00000"/>
                </a:solidFill>
                <a:latin typeface="Century Gothic"/>
              </a:rPr>
              <a:t>Digital Finance package</a:t>
            </a:r>
          </a:p>
          <a:p>
            <a:pPr marL="69656" indent="-69656">
              <a:buClr>
                <a:srgbClr val="BF2F38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Century Gothic"/>
              </a:rPr>
              <a:t>Digital Operational Resilience Act (DORA)</a:t>
            </a:r>
          </a:p>
          <a:p>
            <a:pPr marL="69656" indent="-69656">
              <a:buClr>
                <a:srgbClr val="BF2F38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Century Gothic"/>
              </a:rPr>
              <a:t>Markets in Crypto-assets (MiCA)</a:t>
            </a:r>
          </a:p>
          <a:p>
            <a:pPr marL="69656" indent="-69656">
              <a:buClr>
                <a:srgbClr val="BF2F38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Century Gothic"/>
              </a:rPr>
              <a:t>DLT Pilot Regime</a:t>
            </a:r>
          </a:p>
        </p:txBody>
      </p:sp>
      <p:sp>
        <p:nvSpPr>
          <p:cNvPr id="14" name="Down Arrow Callout 3">
            <a:extLst>
              <a:ext uri="{FF2B5EF4-FFF2-40B4-BE49-F238E27FC236}">
                <a16:creationId xmlns:a16="http://schemas.microsoft.com/office/drawing/2014/main" id="{4A0C0E01-74FD-4226-8300-0969C74DC101}"/>
              </a:ext>
            </a:extLst>
          </p:cNvPr>
          <p:cNvSpPr/>
          <p:nvPr/>
        </p:nvSpPr>
        <p:spPr bwMode="auto">
          <a:xfrm>
            <a:off x="1785566" y="2158625"/>
            <a:ext cx="2615856" cy="1643794"/>
          </a:xfrm>
          <a:prstGeom prst="downArrowCallout">
            <a:avLst>
              <a:gd name="adj1" fmla="val 246944"/>
              <a:gd name="adj2" fmla="val 123472"/>
              <a:gd name="adj3" fmla="val 12064"/>
              <a:gd name="adj4" fmla="val 68670"/>
            </a:avLst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5" tIns="60750" rIns="30375" bIns="30375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06"/>
              </a:spcAft>
              <a:buClr>
                <a:srgbClr val="BF2F38"/>
              </a:buClr>
              <a:defRPr/>
            </a:pPr>
            <a:r>
              <a:rPr lang="en-US" sz="1400" b="1" kern="0" dirty="0">
                <a:solidFill>
                  <a:srgbClr val="ED1C24"/>
                </a:solidFill>
                <a:latin typeface="Century Gothic"/>
              </a:rPr>
              <a:t>Cyber Security package</a:t>
            </a:r>
          </a:p>
          <a:p>
            <a:pPr marL="69656" indent="-69656">
              <a:spcAft>
                <a:spcPts val="506"/>
              </a:spcAft>
              <a:buClr>
                <a:srgbClr val="BF2F38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Century Gothic"/>
              </a:rPr>
              <a:t>NIS 2 Directive</a:t>
            </a:r>
          </a:p>
          <a:p>
            <a:pPr marL="69656" indent="-69656">
              <a:spcAft>
                <a:spcPts val="506"/>
              </a:spcAft>
              <a:buClr>
                <a:srgbClr val="BF2F38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Century Gothic"/>
              </a:rPr>
              <a:t>Directive on critical infrastructures</a:t>
            </a:r>
          </a:p>
          <a:p>
            <a:pPr marL="69656" indent="-69656">
              <a:spcAft>
                <a:spcPts val="506"/>
              </a:spcAft>
              <a:buClr>
                <a:srgbClr val="BF2F38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Century Gothic"/>
              </a:rPr>
              <a:t>E-commerce directive</a:t>
            </a:r>
          </a:p>
        </p:txBody>
      </p:sp>
      <p:sp>
        <p:nvSpPr>
          <p:cNvPr id="15" name="Down Arrow Callout 3">
            <a:extLst>
              <a:ext uri="{FF2B5EF4-FFF2-40B4-BE49-F238E27FC236}">
                <a16:creationId xmlns:a16="http://schemas.microsoft.com/office/drawing/2014/main" id="{83F4BC3F-0FD0-44AB-B9F6-1FD8860C9DC7}"/>
              </a:ext>
            </a:extLst>
          </p:cNvPr>
          <p:cNvSpPr/>
          <p:nvPr/>
        </p:nvSpPr>
        <p:spPr bwMode="auto">
          <a:xfrm>
            <a:off x="4550824" y="2153921"/>
            <a:ext cx="2615856" cy="1643794"/>
          </a:xfrm>
          <a:prstGeom prst="downArrowCallout">
            <a:avLst>
              <a:gd name="adj1" fmla="val 246944"/>
              <a:gd name="adj2" fmla="val 123472"/>
              <a:gd name="adj3" fmla="val 13808"/>
              <a:gd name="adj4" fmla="val 68670"/>
            </a:avLst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5" tIns="60750" rIns="30375" bIns="30375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06"/>
              </a:spcAft>
              <a:buClr>
                <a:srgbClr val="BF2F38"/>
              </a:buClr>
              <a:defRPr/>
            </a:pPr>
            <a:r>
              <a:rPr lang="en-US" sz="1400" b="1" kern="0" dirty="0">
                <a:solidFill>
                  <a:schemeClr val="accent1"/>
                </a:solidFill>
                <a:latin typeface="Century Gothic"/>
              </a:rPr>
              <a:t>Digital Services package</a:t>
            </a:r>
          </a:p>
          <a:p>
            <a:pPr marL="69656" indent="-69656">
              <a:spcAft>
                <a:spcPts val="506"/>
              </a:spcAft>
              <a:buClr>
                <a:srgbClr val="BF2F38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Century Gothic"/>
              </a:rPr>
              <a:t>Digital Services Act (DSA)</a:t>
            </a:r>
          </a:p>
          <a:p>
            <a:pPr marL="69656" indent="-69656">
              <a:spcAft>
                <a:spcPts val="506"/>
              </a:spcAft>
              <a:buClr>
                <a:srgbClr val="BF2F38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Century Gothic"/>
              </a:rPr>
              <a:t>Digital Markets Act (DMA</a:t>
            </a:r>
            <a:r>
              <a:rPr lang="en-US" sz="1350" kern="0" dirty="0">
                <a:solidFill>
                  <a:srgbClr val="000000"/>
                </a:solidFill>
                <a:latin typeface="Century Gothic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AF2220-97D6-4AD7-B186-B77D5027FA5E}"/>
              </a:ext>
            </a:extLst>
          </p:cNvPr>
          <p:cNvSpPr txBox="1"/>
          <p:nvPr/>
        </p:nvSpPr>
        <p:spPr>
          <a:xfrm>
            <a:off x="1740206" y="6033870"/>
            <a:ext cx="8264819" cy="338128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en-US" sz="1600" kern="0" dirty="0">
                <a:latin typeface="Century Gothic"/>
              </a:rPr>
              <a:t>Ensuring resilient innovation</a:t>
            </a:r>
          </a:p>
        </p:txBody>
      </p:sp>
      <p:sp>
        <p:nvSpPr>
          <p:cNvPr id="26" name="Down Arrow Callout 3">
            <a:extLst>
              <a:ext uri="{FF2B5EF4-FFF2-40B4-BE49-F238E27FC236}">
                <a16:creationId xmlns:a16="http://schemas.microsoft.com/office/drawing/2014/main" id="{23F565B8-3D4A-475F-8D1C-D0C985739C58}"/>
              </a:ext>
            </a:extLst>
          </p:cNvPr>
          <p:cNvSpPr/>
          <p:nvPr/>
        </p:nvSpPr>
        <p:spPr bwMode="auto">
          <a:xfrm>
            <a:off x="7296179" y="4756683"/>
            <a:ext cx="2698893" cy="1080844"/>
          </a:xfrm>
          <a:prstGeom prst="downArrowCallout">
            <a:avLst>
              <a:gd name="adj1" fmla="val 340000"/>
              <a:gd name="adj2" fmla="val 170000"/>
              <a:gd name="adj3" fmla="val 23112"/>
              <a:gd name="adj4" fmla="val 68670"/>
            </a:avLst>
          </a:prstGeom>
          <a:solidFill>
            <a:srgbClr val="A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375" tIns="60750" rIns="30375" bIns="0" rtlCol="0" anchor="ctr" anchorCtr="0">
            <a:noAutofit/>
          </a:bodyPr>
          <a:lstStyle/>
          <a:p>
            <a:pPr algn="ctr">
              <a:defRPr/>
            </a:pPr>
            <a:endParaRPr lang="en-US" sz="1400" kern="0" dirty="0">
              <a:solidFill>
                <a:srgbClr val="FFFFFF"/>
              </a:solidFill>
              <a:latin typeface="Century Gothic"/>
            </a:endParaRPr>
          </a:p>
          <a:p>
            <a:pPr algn="ctr">
              <a:defRPr/>
            </a:pPr>
            <a:r>
              <a:rPr lang="en-US" sz="1400" kern="0" dirty="0">
                <a:solidFill>
                  <a:srgbClr val="FFFFFF"/>
                </a:solidFill>
                <a:latin typeface="Century Gothic"/>
              </a:rPr>
              <a:t>Allow for innovation while ensuring the stability and safety of the financial</a:t>
            </a:r>
            <a:br>
              <a:rPr lang="en-US" sz="1400" kern="0" dirty="0">
                <a:solidFill>
                  <a:srgbClr val="FFFFFF"/>
                </a:solidFill>
                <a:latin typeface="Century Gothic"/>
              </a:rPr>
            </a:br>
            <a:r>
              <a:rPr lang="en-US" sz="1400" kern="0" dirty="0">
                <a:solidFill>
                  <a:srgbClr val="FFFFFF"/>
                </a:solidFill>
                <a:latin typeface="Century Gothic"/>
              </a:rPr>
              <a:t> markets</a:t>
            </a:r>
          </a:p>
        </p:txBody>
      </p:sp>
      <p:sp>
        <p:nvSpPr>
          <p:cNvPr id="27" name="Down Arrow Callout 3">
            <a:extLst>
              <a:ext uri="{FF2B5EF4-FFF2-40B4-BE49-F238E27FC236}">
                <a16:creationId xmlns:a16="http://schemas.microsoft.com/office/drawing/2014/main" id="{CD3E7E09-4432-492C-A7B8-2EC70D6AECB3}"/>
              </a:ext>
            </a:extLst>
          </p:cNvPr>
          <p:cNvSpPr/>
          <p:nvPr/>
        </p:nvSpPr>
        <p:spPr bwMode="auto">
          <a:xfrm>
            <a:off x="1775272" y="4765179"/>
            <a:ext cx="2615856" cy="1080844"/>
          </a:xfrm>
          <a:prstGeom prst="downArrowCallout">
            <a:avLst>
              <a:gd name="adj1" fmla="val 340000"/>
              <a:gd name="adj2" fmla="val 170000"/>
              <a:gd name="adj3" fmla="val 23112"/>
              <a:gd name="adj4" fmla="val 68670"/>
            </a:avLst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375" tIns="60750" rIns="30375" bIns="0" rtlCol="0" anchor="ctr" anchorCtr="0">
            <a:no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FFFFFF"/>
                </a:solidFill>
                <a:latin typeface="Century Gothic"/>
              </a:rPr>
              <a:t>Ensure safety through technical upgrades and re-design of IT architecture</a:t>
            </a:r>
          </a:p>
        </p:txBody>
      </p:sp>
      <p:sp>
        <p:nvSpPr>
          <p:cNvPr id="28" name="Down Arrow Callout 3">
            <a:extLst>
              <a:ext uri="{FF2B5EF4-FFF2-40B4-BE49-F238E27FC236}">
                <a16:creationId xmlns:a16="http://schemas.microsoft.com/office/drawing/2014/main" id="{8D4E248E-B693-4FCA-86CF-61418A192587}"/>
              </a:ext>
            </a:extLst>
          </p:cNvPr>
          <p:cNvSpPr/>
          <p:nvPr/>
        </p:nvSpPr>
        <p:spPr bwMode="auto">
          <a:xfrm>
            <a:off x="4540528" y="4756683"/>
            <a:ext cx="2615856" cy="1080844"/>
          </a:xfrm>
          <a:prstGeom prst="downArrowCallout">
            <a:avLst>
              <a:gd name="adj1" fmla="val 339308"/>
              <a:gd name="adj2" fmla="val 170000"/>
              <a:gd name="adj3" fmla="val 23112"/>
              <a:gd name="adj4" fmla="val 6867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375" tIns="60750" rIns="30375" bIns="0" rtlCol="0" anchor="ctr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Century Gothic"/>
              </a:rPr>
              <a:t>Create a safer and more competitive digital space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33473A-0F12-44BE-8BD7-26E25F6C59F2}"/>
              </a:ext>
            </a:extLst>
          </p:cNvPr>
          <p:cNvSpPr txBox="1"/>
          <p:nvPr/>
        </p:nvSpPr>
        <p:spPr>
          <a:xfrm>
            <a:off x="250786" y="2537685"/>
            <a:ext cx="140957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BF2F38"/>
              </a:buClr>
              <a:defRPr/>
            </a:pPr>
            <a:r>
              <a:rPr lang="fr-BE" sz="1350" dirty="0" err="1">
                <a:solidFill>
                  <a:srgbClr val="000000"/>
                </a:solidFill>
                <a:latin typeface="Century Gothic"/>
              </a:rPr>
              <a:t>Make</a:t>
            </a:r>
            <a:r>
              <a:rPr lang="fr-BE" sz="1350" dirty="0">
                <a:solidFill>
                  <a:srgbClr val="000000"/>
                </a:solidFill>
                <a:latin typeface="Century Gothic"/>
              </a:rPr>
              <a:t> the </a:t>
            </a:r>
            <a:r>
              <a:rPr lang="fr-BE" sz="1350" dirty="0" err="1">
                <a:solidFill>
                  <a:srgbClr val="000000"/>
                </a:solidFill>
                <a:latin typeface="Century Gothic"/>
              </a:rPr>
              <a:t>existing</a:t>
            </a:r>
            <a:r>
              <a:rPr lang="fr-BE" sz="13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fr-BE" sz="1350" dirty="0" err="1">
                <a:solidFill>
                  <a:srgbClr val="000000"/>
                </a:solidFill>
                <a:latin typeface="Century Gothic"/>
              </a:rPr>
              <a:t>financial</a:t>
            </a:r>
            <a:r>
              <a:rPr lang="fr-BE" sz="13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fr-BE" sz="1350" dirty="0" err="1">
                <a:solidFill>
                  <a:srgbClr val="000000"/>
                </a:solidFill>
                <a:latin typeface="Century Gothic"/>
              </a:rPr>
              <a:t>legislation</a:t>
            </a:r>
            <a:r>
              <a:rPr lang="fr-BE" sz="1350" dirty="0">
                <a:solidFill>
                  <a:srgbClr val="000000"/>
                </a:solidFill>
                <a:latin typeface="Century Gothic"/>
              </a:rPr>
              <a:t> </a:t>
            </a:r>
            <a:br>
              <a:rPr lang="fr-BE" sz="1350" dirty="0">
                <a:solidFill>
                  <a:srgbClr val="000000"/>
                </a:solidFill>
                <a:latin typeface="Century Gothic"/>
              </a:rPr>
            </a:br>
            <a:r>
              <a:rPr lang="fr-BE" sz="1350" dirty="0">
                <a:solidFill>
                  <a:srgbClr val="000000"/>
                </a:solidFill>
                <a:latin typeface="Century Gothic"/>
              </a:rPr>
              <a:t>« fit for digital »</a:t>
            </a:r>
            <a:endParaRPr lang="en-GB" sz="135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AC2B955D-BE26-423D-8A9B-8BCAE7B73D27}"/>
              </a:ext>
            </a:extLst>
          </p:cNvPr>
          <p:cNvSpPr/>
          <p:nvPr/>
        </p:nvSpPr>
        <p:spPr bwMode="auto">
          <a:xfrm>
            <a:off x="1223090" y="2863747"/>
            <a:ext cx="492206" cy="224142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>
              <a:solidFill>
                <a:srgbClr val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8AAB88-D97B-43CF-8AF5-13E08FD0B082}"/>
              </a:ext>
            </a:extLst>
          </p:cNvPr>
          <p:cNvSpPr txBox="1"/>
          <p:nvPr/>
        </p:nvSpPr>
        <p:spPr>
          <a:xfrm>
            <a:off x="229567" y="2168140"/>
            <a:ext cx="1273044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6"/>
              </a:spcAft>
              <a:buClr>
                <a:srgbClr val="BF2F38"/>
              </a:buClr>
              <a:defRPr/>
            </a:pPr>
            <a:r>
              <a:rPr lang="fr-BE" sz="1688" b="1" dirty="0">
                <a:solidFill>
                  <a:srgbClr val="A00000"/>
                </a:solidFill>
                <a:latin typeface="Century Gothic"/>
              </a:rPr>
              <a:t>CMU 2.0</a:t>
            </a:r>
            <a:endParaRPr lang="en-GB" sz="1688" b="1" dirty="0">
              <a:solidFill>
                <a:srgbClr val="A00000"/>
              </a:solidFill>
              <a:latin typeface="Century Gothic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08EAE3-FEDE-4D00-A316-97D93B3757A5}"/>
              </a:ext>
            </a:extLst>
          </p:cNvPr>
          <p:cNvSpPr txBox="1"/>
          <p:nvPr/>
        </p:nvSpPr>
        <p:spPr>
          <a:xfrm>
            <a:off x="4540186" y="3875017"/>
            <a:ext cx="2616199" cy="6663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entury Gothic"/>
              </a:rPr>
              <a:t>Digital intermediaries and platforms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entury Gothic"/>
              </a:rPr>
              <a:t>(e.g. Google, Airbnb, Uber,…)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E0C2EC-801F-4C59-8349-5D5E9ADB1E1A}"/>
              </a:ext>
            </a:extLst>
          </p:cNvPr>
          <p:cNvSpPr txBox="1"/>
          <p:nvPr/>
        </p:nvSpPr>
        <p:spPr>
          <a:xfrm>
            <a:off x="1774928" y="3879721"/>
            <a:ext cx="2615856" cy="6663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  <a:latin typeface="Century Gothic"/>
              </a:rPr>
              <a:t>All companies using digital services</a:t>
            </a:r>
          </a:p>
          <a:p>
            <a:pPr algn="ctr">
              <a:defRPr/>
            </a:pPr>
            <a:r>
              <a:rPr lang="en-US" sz="1200" kern="0" dirty="0">
                <a:solidFill>
                  <a:srgbClr val="000000"/>
                </a:solidFill>
                <a:latin typeface="Century Gothic"/>
              </a:rPr>
              <a:t>(e.g. banks, rail, planes,…</a:t>
            </a:r>
            <a:r>
              <a:rPr lang="en-US" sz="1400" kern="0" dirty="0">
                <a:solidFill>
                  <a:srgbClr val="000000"/>
                </a:solidFill>
                <a:latin typeface="Century Gothic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A12E44-7787-4FD2-A856-55DDCFE7819B}"/>
              </a:ext>
            </a:extLst>
          </p:cNvPr>
          <p:cNvSpPr txBox="1"/>
          <p:nvPr/>
        </p:nvSpPr>
        <p:spPr>
          <a:xfrm>
            <a:off x="7316083" y="3875017"/>
            <a:ext cx="2688939" cy="6663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  <a:latin typeface="Century Gothic"/>
              </a:rPr>
              <a:t>All Financial market players </a:t>
            </a:r>
          </a:p>
          <a:p>
            <a:pPr algn="ctr">
              <a:defRPr/>
            </a:pPr>
            <a:r>
              <a:rPr lang="en-US" sz="1200" kern="0" dirty="0">
                <a:solidFill>
                  <a:srgbClr val="000000"/>
                </a:solidFill>
                <a:latin typeface="Century Gothic"/>
              </a:rPr>
              <a:t>(e.g. banks, CSDs, CCPs,  asset managers,…)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144019-D95D-46DF-AE00-E3A2F07C46AB}"/>
              </a:ext>
            </a:extLst>
          </p:cNvPr>
          <p:cNvSpPr/>
          <p:nvPr/>
        </p:nvSpPr>
        <p:spPr>
          <a:xfrm>
            <a:off x="3271292" y="1569086"/>
            <a:ext cx="4902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EU Digital Strategy - 3 Packages</a:t>
            </a:r>
            <a:endParaRPr lang="en-GB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BD93C2-2B00-47B4-B82A-E7F4451BFE75}"/>
              </a:ext>
            </a:extLst>
          </p:cNvPr>
          <p:cNvSpPr txBox="1"/>
          <p:nvPr/>
        </p:nvSpPr>
        <p:spPr>
          <a:xfrm>
            <a:off x="275696" y="5941324"/>
            <a:ext cx="146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Century Gothic" charset="0"/>
                <a:ea typeface="Century Gothic" charset="0"/>
                <a:cs typeface="Century Gothic" charset="0"/>
              </a:rPr>
              <a:t>Overall objective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3691ED-195B-4042-93F1-7417C7EEA782}"/>
              </a:ext>
            </a:extLst>
          </p:cNvPr>
          <p:cNvSpPr txBox="1"/>
          <p:nvPr/>
        </p:nvSpPr>
        <p:spPr>
          <a:xfrm>
            <a:off x="250786" y="4725639"/>
            <a:ext cx="146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Century Gothic" charset="0"/>
                <a:ea typeface="Century Gothic" charset="0"/>
                <a:cs typeface="Century Gothic" charset="0"/>
              </a:rPr>
              <a:t>Individual objectives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FD5E-F8E7-4113-B3B5-2248A7DB2373}"/>
              </a:ext>
            </a:extLst>
          </p:cNvPr>
          <p:cNvSpPr txBox="1"/>
          <p:nvPr/>
        </p:nvSpPr>
        <p:spPr>
          <a:xfrm>
            <a:off x="229567" y="3904387"/>
            <a:ext cx="17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Century Gothic" charset="0"/>
                <a:ea typeface="Century Gothic" charset="0"/>
                <a:cs typeface="Century Gothic" charset="0"/>
              </a:rPr>
              <a:t>Targeted 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Century Gothic" charset="0"/>
                <a:ea typeface="Century Gothic" charset="0"/>
                <a:cs typeface="Century Gothic" charset="0"/>
              </a:rPr>
              <a:t>companies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62B7498B-9E6D-4E9E-8E37-517FB38E3288}"/>
              </a:ext>
            </a:extLst>
          </p:cNvPr>
          <p:cNvSpPr txBox="1">
            <a:spLocks/>
          </p:cNvSpPr>
          <p:nvPr/>
        </p:nvSpPr>
        <p:spPr>
          <a:xfrm>
            <a:off x="1617662" y="391105"/>
            <a:ext cx="7774309" cy="7191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3200" dirty="0"/>
              <a:t>Regulatory overview</a:t>
            </a:r>
          </a:p>
          <a:p>
            <a:r>
              <a:rPr lang="en-US" sz="2400" dirty="0"/>
              <a:t>Making the EU fit for the digital decade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399083" y="4033174"/>
            <a:ext cx="261273" cy="208342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1399083" y="4933981"/>
            <a:ext cx="261274" cy="204211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1399083" y="6093296"/>
            <a:ext cx="287026" cy="206193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8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Regulatory overview</a:t>
            </a:r>
            <a:br>
              <a:rPr lang="en-US" sz="3600" dirty="0"/>
            </a:br>
            <a:r>
              <a:rPr lang="en-US" sz="2400" dirty="0"/>
              <a:t>Digital finance package</a:t>
            </a:r>
            <a:br>
              <a:rPr lang="en-US" sz="2400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EC992-32C9-4D7F-B582-7AD93DCBA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5FE71-5DC7-4224-8A0D-546688A305C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0AD70A80-B0F6-4A6C-AE93-8CF6550F1A6F}"/>
              </a:ext>
            </a:extLst>
          </p:cNvPr>
          <p:cNvSpPr/>
          <p:nvPr/>
        </p:nvSpPr>
        <p:spPr bwMode="auto">
          <a:xfrm>
            <a:off x="2652196" y="1727735"/>
            <a:ext cx="7107495" cy="2872576"/>
          </a:xfrm>
          <a:prstGeom prst="roundRect">
            <a:avLst>
              <a:gd name="adj" fmla="val 5085"/>
            </a:avLst>
          </a:prstGeom>
          <a:noFill/>
          <a:ln w="12700" cap="flat" cmpd="sng" algn="ctr">
            <a:solidFill>
              <a:srgbClr val="A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3038" indent="7938">
              <a:spcBef>
                <a:spcPct val="20000"/>
              </a:spcBef>
              <a:buClr>
                <a:srgbClr val="BF2F38"/>
              </a:buClr>
              <a:defRPr/>
            </a:pPr>
            <a:r>
              <a:rPr lang="en-US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The Digital Finance Package, released in Sept. 2020, contains three </a:t>
            </a:r>
            <a:r>
              <a:rPr lang="en-US" sz="1400" b="1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proposals</a:t>
            </a:r>
            <a:r>
              <a:rPr lang="en-US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:</a:t>
            </a:r>
          </a:p>
          <a:p>
            <a:pPr marL="361950" indent="-180975">
              <a:spcBef>
                <a:spcPct val="20000"/>
              </a:spcBef>
              <a:buClr>
                <a:srgbClr val="BF2F38"/>
              </a:buClr>
              <a:buFontTx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A </a:t>
            </a:r>
            <a:r>
              <a:rPr lang="en-GB" sz="1400" b="1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Digital Operational Resilience Act for the Financial Sector </a:t>
            </a:r>
            <a:r>
              <a:rPr lang="en-GB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(</a:t>
            </a:r>
            <a:r>
              <a:rPr lang="en-GB" sz="1400" b="1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DORA</a:t>
            </a:r>
            <a:r>
              <a:rPr lang="en-GB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),which aims at consolidating &amp; harmonising EU-rules on digital operational resilience of financial entities. </a:t>
            </a:r>
          </a:p>
          <a:p>
            <a:pPr marL="361950" indent="-180975">
              <a:spcBef>
                <a:spcPct val="20000"/>
              </a:spcBef>
              <a:buClr>
                <a:srgbClr val="BF2F38"/>
              </a:buClr>
              <a:buFontTx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A Regulation on </a:t>
            </a:r>
            <a:r>
              <a:rPr lang="en-GB" sz="1400" b="1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Markets in Crypto-assets </a:t>
            </a:r>
            <a:r>
              <a:rPr lang="en-GB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(</a:t>
            </a:r>
            <a:r>
              <a:rPr lang="en-GB" sz="1400" b="1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MiCA</a:t>
            </a:r>
            <a:r>
              <a:rPr lang="en-GB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) which aims at regulating crypto-assets not falling in scope of the existing regulatory framework (e.g. stablecoins such as DIEM);</a:t>
            </a:r>
          </a:p>
          <a:p>
            <a:pPr marL="361950" indent="-180975">
              <a:spcBef>
                <a:spcPct val="20000"/>
              </a:spcBef>
              <a:buClr>
                <a:srgbClr val="BF2F38"/>
              </a:buClr>
              <a:buFontTx/>
              <a:buChar char="•"/>
              <a:defRPr/>
            </a:pPr>
            <a:r>
              <a:rPr lang="en-GB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A Regulation setting-up a pan-European ‘</a:t>
            </a:r>
            <a:r>
              <a:rPr lang="en-GB" sz="1400" b="1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DLT</a:t>
            </a:r>
            <a:r>
              <a:rPr lang="en-GB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GB" sz="1400" b="1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Pilot Regime</a:t>
            </a:r>
            <a:r>
              <a:rPr lang="en-GB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’ which would allow entities to ask for exemptions from certain regulatory requirements to stimulate the development of DLT and test the existing regulatory framework against this new technology. </a:t>
            </a:r>
            <a:endParaRPr lang="en-GB" sz="1400" kern="0" dirty="0">
              <a:solidFill>
                <a:srgbClr val="000000"/>
              </a:solidFill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857D9E4E-ECBD-4A35-995B-06804CA41028}"/>
              </a:ext>
            </a:extLst>
          </p:cNvPr>
          <p:cNvSpPr/>
          <p:nvPr/>
        </p:nvSpPr>
        <p:spPr bwMode="auto">
          <a:xfrm>
            <a:off x="974716" y="1916832"/>
            <a:ext cx="1828800" cy="530902"/>
          </a:xfrm>
          <a:prstGeom prst="homePlate">
            <a:avLst/>
          </a:prstGeom>
          <a:solidFill>
            <a:srgbClr val="A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BE" sz="1600" b="1" kern="0" dirty="0">
                <a:solidFill>
                  <a:srgbClr val="FFFFFF"/>
                </a:solidFill>
                <a:latin typeface="Century Gothic"/>
              </a:rPr>
              <a:t>Content</a:t>
            </a:r>
            <a:endParaRPr lang="en-GB" sz="1600" b="1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8B38EBA5-7A66-4F16-90FA-6BB09CDC2D73}"/>
              </a:ext>
            </a:extLst>
          </p:cNvPr>
          <p:cNvSpPr/>
          <p:nvPr/>
        </p:nvSpPr>
        <p:spPr bwMode="auto">
          <a:xfrm>
            <a:off x="2644516" y="4817115"/>
            <a:ext cx="7107495" cy="720000"/>
          </a:xfrm>
          <a:prstGeom prst="roundRect">
            <a:avLst>
              <a:gd name="adj" fmla="val 912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7938">
              <a:spcBef>
                <a:spcPct val="20000"/>
              </a:spcBef>
              <a:buClr>
                <a:srgbClr val="BF2F38"/>
              </a:buClr>
              <a:defRPr/>
            </a:pPr>
            <a:r>
              <a:rPr lang="en-US" sz="1400" kern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These initiatives are now being discussed at Council and EP level. </a:t>
            </a:r>
          </a:p>
          <a:p>
            <a:pPr marL="173038" indent="7938">
              <a:spcBef>
                <a:spcPct val="20000"/>
              </a:spcBef>
              <a:buClr>
                <a:srgbClr val="BF2F38"/>
              </a:buClr>
              <a:defRPr/>
            </a:pPr>
            <a:r>
              <a:rPr lang="en-US" sz="1400" kern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Texts will therefore further evolve. </a:t>
            </a:r>
          </a:p>
        </p:txBody>
      </p:sp>
      <p:sp>
        <p:nvSpPr>
          <p:cNvPr id="22" name="Pentagon 6">
            <a:extLst>
              <a:ext uri="{FF2B5EF4-FFF2-40B4-BE49-F238E27FC236}">
                <a16:creationId xmlns:a16="http://schemas.microsoft.com/office/drawing/2014/main" id="{2BA0C3CF-E607-4152-A69F-CED1BCE7B235}"/>
              </a:ext>
            </a:extLst>
          </p:cNvPr>
          <p:cNvSpPr/>
          <p:nvPr/>
        </p:nvSpPr>
        <p:spPr bwMode="auto">
          <a:xfrm>
            <a:off x="967036" y="4922224"/>
            <a:ext cx="1828800" cy="52394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BE" sz="1600" b="1" kern="0" dirty="0" err="1">
                <a:solidFill>
                  <a:srgbClr val="FFFFFF"/>
                </a:solidFill>
                <a:latin typeface="Century Gothic"/>
              </a:rPr>
              <a:t>Status</a:t>
            </a:r>
            <a:endParaRPr lang="en-GB" sz="1600" b="1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6E8C9709-9F1B-4171-AADC-231602036CB2}"/>
              </a:ext>
            </a:extLst>
          </p:cNvPr>
          <p:cNvSpPr/>
          <p:nvPr/>
        </p:nvSpPr>
        <p:spPr bwMode="auto">
          <a:xfrm>
            <a:off x="2644516" y="5753919"/>
            <a:ext cx="7107495" cy="720000"/>
          </a:xfrm>
          <a:prstGeom prst="roundRect">
            <a:avLst>
              <a:gd name="adj" fmla="val 912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3038" indent="7938">
              <a:spcBef>
                <a:spcPct val="20000"/>
              </a:spcBef>
              <a:buClr>
                <a:srgbClr val="BF2F38"/>
              </a:buClr>
              <a:defRPr/>
            </a:pPr>
            <a:r>
              <a:rPr lang="en-US" sz="1400" kern="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Expectation is to have stable versions in H2 2021: implementation dates are likely to be subject to political decision.</a:t>
            </a:r>
          </a:p>
        </p:txBody>
      </p:sp>
      <p:sp>
        <p:nvSpPr>
          <p:cNvPr id="24" name="Pentagon 8">
            <a:extLst>
              <a:ext uri="{FF2B5EF4-FFF2-40B4-BE49-F238E27FC236}">
                <a16:creationId xmlns:a16="http://schemas.microsoft.com/office/drawing/2014/main" id="{ECC9241B-7360-43E7-954A-7D70FE0ECF45}"/>
              </a:ext>
            </a:extLst>
          </p:cNvPr>
          <p:cNvSpPr/>
          <p:nvPr/>
        </p:nvSpPr>
        <p:spPr bwMode="auto">
          <a:xfrm>
            <a:off x="967036" y="5858328"/>
            <a:ext cx="1828800" cy="524640"/>
          </a:xfrm>
          <a:prstGeom prst="homePlat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BE" sz="1600" b="1" kern="0">
                <a:solidFill>
                  <a:srgbClr val="FFFFFF"/>
                </a:solidFill>
                <a:latin typeface="Century Gothic"/>
              </a:rPr>
              <a:t>Plan</a:t>
            </a:r>
            <a:endParaRPr lang="en-GB" sz="1600" b="1" kern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314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5475623" y="2348880"/>
            <a:ext cx="4104456" cy="3384376"/>
          </a:xfrm>
          <a:prstGeom prst="roundRect">
            <a:avLst>
              <a:gd name="adj" fmla="val 5676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27826" y="1778500"/>
            <a:ext cx="1000050" cy="12184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0136" y="2348880"/>
            <a:ext cx="4104456" cy="3384376"/>
          </a:xfrm>
          <a:prstGeom prst="roundRect">
            <a:avLst>
              <a:gd name="adj" fmla="val 5676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63256" y="1778500"/>
            <a:ext cx="1000050" cy="12184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screen / select </a:t>
            </a:r>
            <a:r>
              <a:rPr lang="en-US" dirty="0" err="1"/>
              <a:t>fintechs</a:t>
            </a:r>
            <a:br>
              <a:rPr lang="en-US" dirty="0"/>
            </a:br>
            <a:r>
              <a:rPr lang="en-US" sz="2000" dirty="0"/>
              <a:t>Problem statement </a:t>
            </a:r>
            <a:br>
              <a:rPr lang="en-US" sz="2000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5FE71-5DC7-4224-8A0D-546688A305C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B1E69-83CF-453E-B847-B2467457D30F}"/>
              </a:ext>
            </a:extLst>
          </p:cNvPr>
          <p:cNvSpPr txBox="1"/>
          <p:nvPr/>
        </p:nvSpPr>
        <p:spPr>
          <a:xfrm>
            <a:off x="774152" y="3308180"/>
            <a:ext cx="412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There are</a:t>
            </a:r>
            <a:r>
              <a:rPr lang="fr-BE" b="1" dirty="0">
                <a:latin typeface="Century Gothic" charset="0"/>
                <a:ea typeface="Century Gothic" charset="0"/>
                <a:cs typeface="Century Gothic" charset="0"/>
              </a:rPr>
              <a:t> &gt; 2,000 fintechs </a:t>
            </a:r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in the Capital </a:t>
            </a:r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Markets</a:t>
            </a:r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industry</a:t>
            </a:r>
            <a:endParaRPr lang="fr-BE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fr-BE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growing</a:t>
            </a:r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funding</a:t>
            </a:r>
            <a:endParaRPr lang="en-GB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1B992-92A1-4712-9344-3E3B37A4187E}"/>
              </a:ext>
            </a:extLst>
          </p:cNvPr>
          <p:cNvSpPr txBox="1"/>
          <p:nvPr/>
        </p:nvSpPr>
        <p:spPr>
          <a:xfrm>
            <a:off x="5690038" y="3308180"/>
            <a:ext cx="4082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Century Gothic" charset="0"/>
                <a:ea typeface="Century Gothic" charset="0"/>
                <a:cs typeface="Century Gothic" charset="0"/>
              </a:rPr>
              <a:t>Spread in all parts of the value </a:t>
            </a:r>
            <a:r>
              <a:rPr lang="fr-BE" b="1" dirty="0" err="1">
                <a:latin typeface="Century Gothic" charset="0"/>
                <a:ea typeface="Century Gothic" charset="0"/>
                <a:cs typeface="Century Gothic" charset="0"/>
              </a:rPr>
              <a:t>chain</a:t>
            </a:r>
            <a:endParaRPr lang="fr-BE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fr-BE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Primary</a:t>
            </a:r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market</a:t>
            </a:r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, Pre-Trade, Trade </a:t>
            </a:r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execution</a:t>
            </a:r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, Post-Trade</a:t>
            </a:r>
            <a:endParaRPr lang="en-GB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28AF04-C00D-44DB-8110-3645E9E62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37" y="1649173"/>
            <a:ext cx="1040488" cy="1497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EA341C-3587-4386-B71A-C4107F1DF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28" y="1864825"/>
            <a:ext cx="1188008" cy="12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3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4351412" y="2129768"/>
            <a:ext cx="5040560" cy="3171440"/>
          </a:xfrm>
          <a:prstGeom prst="roundRect">
            <a:avLst>
              <a:gd name="adj" fmla="val 4614"/>
            </a:avLst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screen / select </a:t>
            </a:r>
            <a:r>
              <a:rPr lang="en-US" dirty="0" err="1"/>
              <a:t>fintechs</a:t>
            </a:r>
            <a:br>
              <a:rPr lang="en-US" dirty="0"/>
            </a:br>
            <a:r>
              <a:rPr lang="en-US" sz="2000" dirty="0"/>
              <a:t>Pipeline building – step 1</a:t>
            </a:r>
            <a:br>
              <a:rPr lang="en-US" sz="2000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5FE71-5DC7-4224-8A0D-546688A305C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FBDAF3-09CC-4647-8853-EF1518B37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44" y="2492896"/>
            <a:ext cx="4090521" cy="2626729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 bwMode="auto">
          <a:xfrm>
            <a:off x="1617662" y="3081390"/>
            <a:ext cx="3021782" cy="995682"/>
          </a:xfrm>
          <a:prstGeom prst="homePlate">
            <a:avLst>
              <a:gd name="adj" fmla="val 38789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35242" y="3125112"/>
            <a:ext cx="3501013" cy="1227584"/>
          </a:xfrm>
        </p:spPr>
        <p:txBody>
          <a:bodyPr/>
          <a:lstStyle/>
          <a:p>
            <a:pPr marL="0" indent="0">
              <a:buNone/>
            </a:pPr>
            <a:r>
              <a:rPr lang="fr-BE" sz="1800" dirty="0" err="1">
                <a:solidFill>
                  <a:schemeClr val="bg1"/>
                </a:solidFill>
              </a:rPr>
              <a:t>Fintech</a:t>
            </a:r>
            <a:r>
              <a:rPr lang="fr-BE" sz="1800" dirty="0">
                <a:solidFill>
                  <a:schemeClr val="bg1"/>
                </a:solidFill>
              </a:rPr>
              <a:t> </a:t>
            </a:r>
            <a:br>
              <a:rPr lang="fr-BE" sz="1800" dirty="0">
                <a:solidFill>
                  <a:schemeClr val="bg1"/>
                </a:solidFill>
              </a:rPr>
            </a:br>
            <a:r>
              <a:rPr lang="fr-BE" sz="1800" dirty="0" err="1">
                <a:solidFill>
                  <a:schemeClr val="bg1"/>
                </a:solidFill>
              </a:rPr>
              <a:t>investment</a:t>
            </a:r>
            <a:r>
              <a:rPr lang="fr-BE" sz="1800" dirty="0">
                <a:solidFill>
                  <a:schemeClr val="bg1"/>
                </a:solidFill>
              </a:rPr>
              <a:t> </a:t>
            </a:r>
            <a:br>
              <a:rPr lang="fr-BE" sz="1800" dirty="0">
                <a:solidFill>
                  <a:schemeClr val="bg1"/>
                </a:solidFill>
              </a:rPr>
            </a:br>
            <a:r>
              <a:rPr lang="fr-BE" sz="1800" dirty="0" err="1">
                <a:solidFill>
                  <a:schemeClr val="bg1"/>
                </a:solidFill>
              </a:rPr>
              <a:t>themes</a:t>
            </a:r>
            <a:endParaRPr lang="en-GB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4" y="2837562"/>
            <a:ext cx="1483338" cy="14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3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7663" y="500063"/>
            <a:ext cx="6656454" cy="719137"/>
          </a:xfrm>
        </p:spPr>
        <p:txBody>
          <a:bodyPr/>
          <a:lstStyle/>
          <a:p>
            <a:r>
              <a:rPr lang="en-US" dirty="0"/>
              <a:t>How to screen / select </a:t>
            </a:r>
            <a:r>
              <a:rPr lang="en-US" dirty="0" err="1"/>
              <a:t>fintechs</a:t>
            </a:r>
            <a:br>
              <a:rPr lang="en-US" dirty="0"/>
            </a:br>
            <a:r>
              <a:rPr lang="en-US" sz="2000" dirty="0"/>
              <a:t>Pipeline building – step 2</a:t>
            </a:r>
            <a:br>
              <a:rPr lang="en-US" sz="2000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5FE71-5DC7-4224-8A0D-546688A305C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5921A-1A9D-49D8-A8A4-E6AA3D487C4B}"/>
              </a:ext>
            </a:extLst>
          </p:cNvPr>
          <p:cNvSpPr txBox="1"/>
          <p:nvPr/>
        </p:nvSpPr>
        <p:spPr>
          <a:xfrm>
            <a:off x="1427402" y="3183206"/>
            <a:ext cx="165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Internal</a:t>
            </a:r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 organisation</a:t>
            </a:r>
            <a:endParaRPr lang="en-GB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878487-6B49-4961-996F-21519B449B7C}"/>
              </a:ext>
            </a:extLst>
          </p:cNvPr>
          <p:cNvSpPr txBox="1"/>
          <p:nvPr/>
        </p:nvSpPr>
        <p:spPr>
          <a:xfrm>
            <a:off x="5719564" y="324404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Fintech </a:t>
            </a:r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incubators</a:t>
            </a:r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 / BA network / Open call for fintechs</a:t>
            </a:r>
            <a:endParaRPr lang="en-GB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78EA04-494F-4C12-A418-AEF774516BD8}"/>
              </a:ext>
            </a:extLst>
          </p:cNvPr>
          <p:cNvSpPr txBox="1"/>
          <p:nvPr/>
        </p:nvSpPr>
        <p:spPr>
          <a:xfrm>
            <a:off x="4209755" y="3196853"/>
            <a:ext cx="124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Active </a:t>
            </a:r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scouting</a:t>
            </a:r>
            <a:endParaRPr lang="en-GB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CA0CB0-D75E-4DCD-817F-E1224788E10A}"/>
              </a:ext>
            </a:extLst>
          </p:cNvPr>
          <p:cNvCxnSpPr>
            <a:cxnSpLocks/>
          </p:cNvCxnSpPr>
          <p:nvPr/>
        </p:nvCxnSpPr>
        <p:spPr>
          <a:xfrm>
            <a:off x="4819053" y="2492896"/>
            <a:ext cx="0" cy="375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D67AE8-1322-4A45-9BBF-258EFDF4143A}"/>
              </a:ext>
            </a:extLst>
          </p:cNvPr>
          <p:cNvCxnSpPr>
            <a:cxnSpLocks/>
          </p:cNvCxnSpPr>
          <p:nvPr/>
        </p:nvCxnSpPr>
        <p:spPr>
          <a:xfrm>
            <a:off x="2253244" y="2868031"/>
            <a:ext cx="5086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D46EE2-AA59-4CC6-9A20-F871F12B46F5}"/>
              </a:ext>
            </a:extLst>
          </p:cNvPr>
          <p:cNvCxnSpPr/>
          <p:nvPr/>
        </p:nvCxnSpPr>
        <p:spPr>
          <a:xfrm>
            <a:off x="2253243" y="2868031"/>
            <a:ext cx="0" cy="305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7428B5-5B88-43AB-B852-8F27F3B4E918}"/>
              </a:ext>
            </a:extLst>
          </p:cNvPr>
          <p:cNvCxnSpPr/>
          <p:nvPr/>
        </p:nvCxnSpPr>
        <p:spPr>
          <a:xfrm>
            <a:off x="4819057" y="2870531"/>
            <a:ext cx="0" cy="305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1DA076-D812-4BA3-8436-1FA7A7AA0D66}"/>
              </a:ext>
            </a:extLst>
          </p:cNvPr>
          <p:cNvCxnSpPr/>
          <p:nvPr/>
        </p:nvCxnSpPr>
        <p:spPr>
          <a:xfrm>
            <a:off x="7339903" y="2873031"/>
            <a:ext cx="0" cy="305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DBB97C-F85A-490C-9DDD-1CB6EBC53AEA}"/>
              </a:ext>
            </a:extLst>
          </p:cNvPr>
          <p:cNvCxnSpPr/>
          <p:nvPr/>
        </p:nvCxnSpPr>
        <p:spPr>
          <a:xfrm flipH="1">
            <a:off x="2253244" y="4966881"/>
            <a:ext cx="1" cy="315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BBB433-ED40-4961-8B5F-22D7D294EDE9}"/>
              </a:ext>
            </a:extLst>
          </p:cNvPr>
          <p:cNvCxnSpPr>
            <a:cxnSpLocks/>
          </p:cNvCxnSpPr>
          <p:nvPr/>
        </p:nvCxnSpPr>
        <p:spPr>
          <a:xfrm flipH="1">
            <a:off x="4908998" y="4953240"/>
            <a:ext cx="1" cy="315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159A71-8A62-4E4E-BF52-56A3D12FC2F7}"/>
              </a:ext>
            </a:extLst>
          </p:cNvPr>
          <p:cNvCxnSpPr>
            <a:cxnSpLocks/>
          </p:cNvCxnSpPr>
          <p:nvPr/>
        </p:nvCxnSpPr>
        <p:spPr>
          <a:xfrm flipH="1">
            <a:off x="7339904" y="4966881"/>
            <a:ext cx="1" cy="315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6EDB7D-BE03-4FC3-B3C9-4910A082573C}"/>
              </a:ext>
            </a:extLst>
          </p:cNvPr>
          <p:cNvCxnSpPr>
            <a:cxnSpLocks/>
          </p:cNvCxnSpPr>
          <p:nvPr/>
        </p:nvCxnSpPr>
        <p:spPr>
          <a:xfrm>
            <a:off x="2253242" y="5282053"/>
            <a:ext cx="5086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EA9BBCB-4651-4F84-A624-FEB532EA24FB}"/>
              </a:ext>
            </a:extLst>
          </p:cNvPr>
          <p:cNvCxnSpPr>
            <a:cxnSpLocks/>
          </p:cNvCxnSpPr>
          <p:nvPr/>
        </p:nvCxnSpPr>
        <p:spPr>
          <a:xfrm>
            <a:off x="4908997" y="5297373"/>
            <a:ext cx="0" cy="591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4238DEB-80DB-45D5-B649-B1280380D468}"/>
              </a:ext>
            </a:extLst>
          </p:cNvPr>
          <p:cNvSpPr txBox="1"/>
          <p:nvPr/>
        </p:nvSpPr>
        <p:spPr>
          <a:xfrm>
            <a:off x="4720161" y="1850507"/>
            <a:ext cx="146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Themes</a:t>
            </a:r>
            <a:endParaRPr lang="en-GB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DF0B9-44D0-4538-BB44-117263CE701D}"/>
              </a:ext>
            </a:extLst>
          </p:cNvPr>
          <p:cNvSpPr txBox="1"/>
          <p:nvPr/>
        </p:nvSpPr>
        <p:spPr>
          <a:xfrm>
            <a:off x="5488919" y="6093486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Fintech </a:t>
            </a:r>
            <a:r>
              <a:rPr lang="fr-BE" dirty="0" err="1">
                <a:latin typeface="Century Gothic" charset="0"/>
                <a:ea typeface="Century Gothic" charset="0"/>
                <a:cs typeface="Century Gothic" charset="0"/>
              </a:rPr>
              <a:t>selection</a:t>
            </a:r>
            <a:endParaRPr lang="en-GB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94" y="1662872"/>
            <a:ext cx="723829" cy="723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75" y="3871812"/>
            <a:ext cx="1159844" cy="9171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49" y="3789567"/>
            <a:ext cx="1096908" cy="1096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22" y="3890376"/>
            <a:ext cx="850858" cy="12944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09D8CF-501A-49BB-B02B-47354ECF6A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04" y="5970897"/>
            <a:ext cx="730408" cy="8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358424" y="2636912"/>
            <a:ext cx="3695311" cy="50405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332012" y="2636912"/>
            <a:ext cx="5524253" cy="50405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4095779" y="1688531"/>
            <a:ext cx="6088279" cy="804365"/>
          </a:xfrm>
          <a:prstGeom prst="homePlate">
            <a:avLst>
              <a:gd name="adj" fmla="val 291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How to </a:t>
            </a:r>
            <a:r>
              <a:rPr lang="fr-BE" sz="3200" dirty="0" err="1"/>
              <a:t>screen</a:t>
            </a:r>
            <a:r>
              <a:rPr lang="fr-BE" sz="3200" dirty="0"/>
              <a:t> / select </a:t>
            </a:r>
            <a:r>
              <a:rPr lang="fr-BE" sz="3200" dirty="0" err="1"/>
              <a:t>fintechs</a:t>
            </a:r>
            <a:br>
              <a:rPr lang="fr-BE" sz="3200" dirty="0"/>
            </a:br>
            <a:r>
              <a:rPr lang="fr-BE" sz="2400" dirty="0" err="1"/>
              <a:t>Fintech</a:t>
            </a:r>
            <a:r>
              <a:rPr lang="fr-BE" sz="2400" dirty="0"/>
              <a:t> </a:t>
            </a:r>
            <a:r>
              <a:rPr lang="fr-BE" sz="2400" dirty="0" err="1"/>
              <a:t>selection</a:t>
            </a:r>
            <a:br>
              <a:rPr lang="en-GB" sz="3600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5FE71-5DC7-4224-8A0D-546688A305C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1905232" y="1688531"/>
            <a:ext cx="2426780" cy="804365"/>
          </a:xfrm>
          <a:prstGeom prst="homePlate">
            <a:avLst>
              <a:gd name="adj" fmla="val 29155"/>
            </a:avLst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 bwMode="auto">
          <a:xfrm>
            <a:off x="358424" y="1688531"/>
            <a:ext cx="1818044" cy="804365"/>
          </a:xfrm>
          <a:prstGeom prst="homePlate">
            <a:avLst>
              <a:gd name="adj" fmla="val 29155"/>
            </a:avLst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6835" y="1891976"/>
            <a:ext cx="2277326" cy="600920"/>
          </a:xfrm>
        </p:spPr>
        <p:txBody>
          <a:bodyPr/>
          <a:lstStyle/>
          <a:p>
            <a:pPr marL="0" indent="0" algn="ctr">
              <a:buNone/>
            </a:pPr>
            <a:r>
              <a:rPr lang="fr-BE" sz="1800" dirty="0" err="1">
                <a:solidFill>
                  <a:schemeClr val="bg1"/>
                </a:solidFill>
              </a:rPr>
              <a:t>Inflow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905232" y="1772816"/>
            <a:ext cx="2877765" cy="60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1800" dirty="0">
                <a:solidFill>
                  <a:schemeClr val="bg1"/>
                </a:solidFill>
              </a:rPr>
              <a:t>High-</a:t>
            </a:r>
            <a:r>
              <a:rPr lang="fr-BE" sz="1800" dirty="0" err="1">
                <a:solidFill>
                  <a:schemeClr val="bg1"/>
                </a:solidFill>
              </a:rPr>
              <a:t>level</a:t>
            </a:r>
            <a:r>
              <a:rPr lang="fr-BE" sz="1800" dirty="0">
                <a:solidFill>
                  <a:schemeClr val="bg1"/>
                </a:solidFill>
              </a:rPr>
              <a:t> </a:t>
            </a:r>
            <a:br>
              <a:rPr lang="fr-BE" sz="1800" dirty="0">
                <a:solidFill>
                  <a:schemeClr val="bg1"/>
                </a:solidFill>
              </a:rPr>
            </a:br>
            <a:r>
              <a:rPr lang="fr-BE" sz="1800" dirty="0" err="1">
                <a:solidFill>
                  <a:schemeClr val="bg1"/>
                </a:solidFill>
              </a:rPr>
              <a:t>analysis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5926013" y="1891976"/>
            <a:ext cx="2877765" cy="60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1800" dirty="0">
                <a:solidFill>
                  <a:schemeClr val="bg1"/>
                </a:solidFill>
              </a:rPr>
              <a:t> In-</a:t>
            </a:r>
            <a:r>
              <a:rPr lang="fr-BE" sz="1800" dirty="0" err="1">
                <a:solidFill>
                  <a:schemeClr val="bg1"/>
                </a:solidFill>
              </a:rPr>
              <a:t>depth</a:t>
            </a:r>
            <a:r>
              <a:rPr lang="fr-BE" sz="1800" dirty="0">
                <a:solidFill>
                  <a:schemeClr val="bg1"/>
                </a:solidFill>
              </a:rPr>
              <a:t> </a:t>
            </a:r>
            <a:r>
              <a:rPr lang="fr-BE" sz="1800" dirty="0" err="1">
                <a:solidFill>
                  <a:schemeClr val="bg1"/>
                </a:solidFill>
              </a:rPr>
              <a:t>analysis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16379" y="2684064"/>
            <a:ext cx="3779400" cy="60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1800" dirty="0">
                <a:solidFill>
                  <a:schemeClr val="tx2"/>
                </a:solidFill>
              </a:rPr>
              <a:t>Innovation </a:t>
            </a:r>
            <a:r>
              <a:rPr lang="fr-BE" sz="1800" dirty="0" err="1">
                <a:solidFill>
                  <a:schemeClr val="tx2"/>
                </a:solidFill>
              </a:rPr>
              <a:t>theme</a:t>
            </a:r>
            <a:r>
              <a:rPr lang="fr-BE" sz="1800" dirty="0">
                <a:solidFill>
                  <a:schemeClr val="tx2"/>
                </a:solidFill>
              </a:rPr>
              <a:t> </a:t>
            </a:r>
            <a:r>
              <a:rPr lang="fr-BE" sz="1800" dirty="0" err="1">
                <a:solidFill>
                  <a:schemeClr val="tx2"/>
                </a:solidFill>
              </a:rPr>
              <a:t>alignment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5215508" y="2684064"/>
            <a:ext cx="3889199" cy="60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1800" dirty="0">
                <a:solidFill>
                  <a:schemeClr val="accent2"/>
                </a:solidFill>
              </a:rPr>
              <a:t>Multi-</a:t>
            </a:r>
            <a:r>
              <a:rPr lang="fr-BE" sz="1800" dirty="0" err="1">
                <a:solidFill>
                  <a:schemeClr val="accent2"/>
                </a:solidFill>
              </a:rPr>
              <a:t>criteria</a:t>
            </a:r>
            <a:r>
              <a:rPr lang="fr-BE" sz="1800" dirty="0">
                <a:solidFill>
                  <a:schemeClr val="accent2"/>
                </a:solidFill>
              </a:rPr>
              <a:t> </a:t>
            </a:r>
            <a:r>
              <a:rPr lang="fr-BE" sz="1800" dirty="0" err="1">
                <a:solidFill>
                  <a:schemeClr val="accent2"/>
                </a:solidFill>
              </a:rPr>
              <a:t>analysis</a:t>
            </a:r>
            <a:endParaRPr lang="en-GB" sz="1800" dirty="0">
              <a:solidFill>
                <a:schemeClr val="accent2"/>
              </a:solidFill>
            </a:endParaRPr>
          </a:p>
        </p:txBody>
      </p:sp>
      <p:graphicFrame>
        <p:nvGraphicFramePr>
          <p:cNvPr id="2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383590"/>
              </p:ext>
            </p:extLst>
          </p:nvPr>
        </p:nvGraphicFramePr>
        <p:xfrm>
          <a:off x="4279404" y="3216040"/>
          <a:ext cx="5740146" cy="217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dirty="0" err="1">
                          <a:solidFill>
                            <a:schemeClr val="tx1"/>
                          </a:solidFill>
                        </a:rPr>
                        <a:t>Firm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dirty="0" err="1">
                          <a:solidFill>
                            <a:schemeClr val="tx1"/>
                          </a:solidFill>
                        </a:rPr>
                        <a:t>Euroclear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</a:rPr>
                        <a:t> fit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dirty="0" err="1">
                          <a:solidFill>
                            <a:schemeClr val="tx1"/>
                          </a:solidFill>
                        </a:rPr>
                        <a:t>Funding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141">
                <a:tc>
                  <a:txBody>
                    <a:bodyPr/>
                    <a:lstStyle/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Current product offerings</a:t>
                      </a:r>
                    </a:p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Future product offerings</a:t>
                      </a:r>
                    </a:p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Clarity of thoughts</a:t>
                      </a:r>
                    </a:p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fr-BE" sz="1400" dirty="0"/>
                        <a:t>Etc.</a:t>
                      </a:r>
                      <a:endParaRPr lang="en-US" sz="1400" dirty="0"/>
                    </a:p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Strategic fit</a:t>
                      </a:r>
                    </a:p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Contribution</a:t>
                      </a:r>
                    </a:p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Reputational impact</a:t>
                      </a:r>
                    </a:p>
                    <a:p>
                      <a:pPr marL="171450" lvl="0" indent="-171450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Innovation effect</a:t>
                      </a:r>
                    </a:p>
                    <a:p>
                      <a:pPr marL="171450" lvl="0" indent="-171450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Etc.</a:t>
                      </a:r>
                    </a:p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endParaRPr lang="en-GB" sz="1400" dirty="0"/>
                    </a:p>
                    <a:p>
                      <a:pPr marL="17145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Current valuation</a:t>
                      </a:r>
                    </a:p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Current key figures</a:t>
                      </a:r>
                    </a:p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Current funding</a:t>
                      </a:r>
                    </a:p>
                    <a:p>
                      <a:pPr marL="171450" lvl="0" indent="-171450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Current investors</a:t>
                      </a:r>
                    </a:p>
                    <a:p>
                      <a:pPr marL="171450" lvl="0" indent="-171450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r>
                        <a:rPr lang="en-GB" sz="1400" dirty="0"/>
                        <a:t>Etc.</a:t>
                      </a:r>
                    </a:p>
                    <a:p>
                      <a:pPr marL="171450" lvl="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endParaRPr lang="en-GB" sz="1400" dirty="0"/>
                    </a:p>
                    <a:p>
                      <a:pPr marL="171450" indent="-171450" algn="l">
                        <a:buClr>
                          <a:schemeClr val="accent2"/>
                        </a:buClr>
                        <a:buSzPct val="111000"/>
                        <a:buFont typeface="Arial" charset="0"/>
                        <a:buChar char="•"/>
                      </a:pPr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42400" y="1867106"/>
            <a:ext cx="432048" cy="661794"/>
            <a:chOff x="142400" y="1867106"/>
            <a:chExt cx="432048" cy="661794"/>
          </a:xfrm>
        </p:grpSpPr>
        <p:sp>
          <p:nvSpPr>
            <p:cNvPr id="29" name="Oval 28"/>
            <p:cNvSpPr/>
            <p:nvPr/>
          </p:nvSpPr>
          <p:spPr bwMode="auto">
            <a:xfrm>
              <a:off x="142400" y="1867106"/>
              <a:ext cx="432048" cy="43204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Content Placeholder 4"/>
            <p:cNvSpPr txBox="1">
              <a:spLocks/>
            </p:cNvSpPr>
            <p:nvPr/>
          </p:nvSpPr>
          <p:spPr bwMode="auto">
            <a:xfrm>
              <a:off x="185916" y="1891976"/>
              <a:ext cx="365259" cy="636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180975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353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Century Gothic" panose="020B0502020202020204" pitchFamily="34" charset="0"/>
                <a:buChar char="►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Times" panose="02020603050405020304" pitchFamily="18" charset="0"/>
                <a:buChar char="–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17353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 kern="1200">
                  <a:solidFill>
                    <a:srgbClr val="4C4C4C"/>
                  </a:solidFill>
                  <a:latin typeface="+mn-lt"/>
                  <a:ea typeface="+mn-ea"/>
                  <a:cs typeface="+mn-cs"/>
                </a:defRPr>
              </a:lvl4pPr>
              <a:lvl5pPr marL="4581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rgbClr val="4C4C4C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fr-BE" sz="1800" b="1" dirty="0"/>
                <a:t>1</a:t>
              </a:r>
              <a:endParaRPr lang="en-GB" sz="18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63180" y="1867106"/>
            <a:ext cx="432048" cy="661794"/>
            <a:chOff x="142400" y="1867106"/>
            <a:chExt cx="432048" cy="661794"/>
          </a:xfrm>
        </p:grpSpPr>
        <p:sp>
          <p:nvSpPr>
            <p:cNvPr id="33" name="Oval 32"/>
            <p:cNvSpPr/>
            <p:nvPr/>
          </p:nvSpPr>
          <p:spPr bwMode="auto">
            <a:xfrm>
              <a:off x="142400" y="1867106"/>
              <a:ext cx="432048" cy="43204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Content Placeholder 4"/>
            <p:cNvSpPr txBox="1">
              <a:spLocks/>
            </p:cNvSpPr>
            <p:nvPr/>
          </p:nvSpPr>
          <p:spPr bwMode="auto">
            <a:xfrm>
              <a:off x="185916" y="1891976"/>
              <a:ext cx="365259" cy="636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180975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353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Century Gothic" panose="020B0502020202020204" pitchFamily="34" charset="0"/>
                <a:buChar char="►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Times" panose="02020603050405020304" pitchFamily="18" charset="0"/>
                <a:buChar char="–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17353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 kern="1200">
                  <a:solidFill>
                    <a:srgbClr val="4C4C4C"/>
                  </a:solidFill>
                  <a:latin typeface="+mn-lt"/>
                  <a:ea typeface="+mn-ea"/>
                  <a:cs typeface="+mn-cs"/>
                </a:defRPr>
              </a:lvl4pPr>
              <a:lvl5pPr marL="4581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rgbClr val="4C4C4C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fr-BE" sz="1800" b="1" dirty="0"/>
                <a:t>2</a:t>
              </a:r>
              <a:endParaRPr lang="en-GB" sz="18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76136" y="1867106"/>
            <a:ext cx="432048" cy="661794"/>
            <a:chOff x="142400" y="1867106"/>
            <a:chExt cx="432048" cy="661794"/>
          </a:xfrm>
        </p:grpSpPr>
        <p:sp>
          <p:nvSpPr>
            <p:cNvPr id="36" name="Oval 35"/>
            <p:cNvSpPr/>
            <p:nvPr/>
          </p:nvSpPr>
          <p:spPr bwMode="auto">
            <a:xfrm>
              <a:off x="142400" y="1867106"/>
              <a:ext cx="432048" cy="43204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Content Placeholder 4"/>
            <p:cNvSpPr txBox="1">
              <a:spLocks/>
            </p:cNvSpPr>
            <p:nvPr/>
          </p:nvSpPr>
          <p:spPr bwMode="auto">
            <a:xfrm>
              <a:off x="185916" y="1891976"/>
              <a:ext cx="365259" cy="636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180975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3538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Century Gothic" panose="020B0502020202020204" pitchFamily="34" charset="0"/>
                <a:buChar char="►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4988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Times" panose="02020603050405020304" pitchFamily="18" charset="0"/>
                <a:buChar char="–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173538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 kern="1200">
                  <a:solidFill>
                    <a:srgbClr val="4C4C4C"/>
                  </a:solidFill>
                  <a:latin typeface="+mn-lt"/>
                  <a:ea typeface="+mn-ea"/>
                  <a:cs typeface="+mn-cs"/>
                </a:defRPr>
              </a:lvl4pPr>
              <a:lvl5pPr marL="4581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rgbClr val="4C4C4C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fr-BE" sz="1800" b="1" dirty="0"/>
                <a:t>3</a:t>
              </a:r>
              <a:endParaRPr lang="en-GB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3891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796405" y="4945110"/>
            <a:ext cx="6624736" cy="470727"/>
          </a:xfrm>
          <a:prstGeom prst="roundRect">
            <a:avLst>
              <a:gd name="adj" fmla="val 8566"/>
            </a:avLst>
          </a:prstGeom>
          <a:solidFill>
            <a:schemeClr val="accent2"/>
          </a:solidFill>
          <a:ln w="12700" cap="flat" cmpd="sng" algn="ctr">
            <a:noFill/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FA523-DE27-4739-9DB1-5FF702DE8F91}"/>
              </a:ext>
            </a:extLst>
          </p:cNvPr>
          <p:cNvSpPr txBox="1"/>
          <p:nvPr/>
        </p:nvSpPr>
        <p:spPr>
          <a:xfrm>
            <a:off x="2346953" y="4988681"/>
            <a:ext cx="581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Need to capture value and monitor performance </a:t>
            </a:r>
            <a:endParaRPr lang="en-GB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500063"/>
            <a:ext cx="6982221" cy="719137"/>
          </a:xfrm>
        </p:spPr>
        <p:txBody>
          <a:bodyPr/>
          <a:lstStyle/>
          <a:p>
            <a:r>
              <a:rPr lang="en-US" sz="3200" dirty="0"/>
              <a:t>How to screen / select </a:t>
            </a:r>
            <a:r>
              <a:rPr lang="en-US" sz="3200" dirty="0" err="1"/>
              <a:t>fintechs</a:t>
            </a:r>
            <a:br>
              <a:rPr lang="en-US" sz="3200" dirty="0"/>
            </a:br>
            <a:r>
              <a:rPr lang="en-US" sz="2400" dirty="0"/>
              <a:t>Fintech collaboration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09252" y="1772816"/>
            <a:ext cx="7288212" cy="3354989"/>
          </a:xfrm>
        </p:spPr>
        <p:txBody>
          <a:bodyPr/>
          <a:lstStyle/>
          <a:p>
            <a:pPr marL="0" indent="0">
              <a:buNone/>
            </a:pPr>
            <a:r>
              <a:rPr lang="fr-BE" sz="2000" dirty="0" err="1"/>
              <a:t>Various</a:t>
            </a:r>
            <a:r>
              <a:rPr lang="fr-BE" sz="2000" dirty="0"/>
              <a:t> options to </a:t>
            </a:r>
            <a:r>
              <a:rPr lang="fr-BE" sz="2000" dirty="0" err="1"/>
              <a:t>consider</a:t>
            </a:r>
            <a:endParaRPr lang="fr-BE" sz="2000" dirty="0"/>
          </a:p>
          <a:p>
            <a:pPr marL="0" indent="0">
              <a:lnSpc>
                <a:spcPts val="1400"/>
              </a:lnSpc>
              <a:buNone/>
            </a:pPr>
            <a:endParaRPr lang="fr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Partnership e.g. commercial </a:t>
            </a:r>
            <a:r>
              <a:rPr lang="fr-BE" sz="1800" dirty="0" err="1"/>
              <a:t>relationship</a:t>
            </a:r>
            <a:r>
              <a:rPr lang="fr-BE" sz="1800" dirty="0"/>
              <a:t> / </a:t>
            </a:r>
            <a:r>
              <a:rPr lang="fr-BE" sz="1800" dirty="0" err="1"/>
              <a:t>PoC</a:t>
            </a:r>
            <a:r>
              <a:rPr lang="fr-BE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Financial </a:t>
            </a:r>
            <a:r>
              <a:rPr lang="fr-BE" sz="1800" dirty="0" err="1"/>
              <a:t>investment</a:t>
            </a:r>
            <a:r>
              <a:rPr lang="fr-BE" sz="1800" dirty="0"/>
              <a:t> (</a:t>
            </a:r>
            <a:r>
              <a:rPr lang="fr-BE" sz="1800" dirty="0" err="1"/>
              <a:t>equity</a:t>
            </a:r>
            <a:r>
              <a:rPr lang="fr-BE" sz="1800" dirty="0"/>
              <a:t>) </a:t>
            </a:r>
            <a:r>
              <a:rPr lang="fr-BE" sz="1800" dirty="0" err="1"/>
              <a:t>minority</a:t>
            </a:r>
            <a:r>
              <a:rPr lang="fr-BE" sz="1800" dirty="0"/>
              <a:t> or </a:t>
            </a:r>
            <a:r>
              <a:rPr lang="fr-BE" sz="1800" dirty="0" err="1"/>
              <a:t>majority</a:t>
            </a:r>
            <a:endParaRPr lang="fr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Loan/convertible </a:t>
            </a:r>
            <a:r>
              <a:rPr lang="fr-BE" sz="1800" dirty="0" err="1"/>
              <a:t>debt</a:t>
            </a:r>
            <a:endParaRPr lang="fr-BE" sz="1800" dirty="0"/>
          </a:p>
          <a:p>
            <a:pPr marL="273050" indent="-258763">
              <a:buFont typeface="Arial" panose="020B0604020202020204" pitchFamily="34" charset="0"/>
              <a:buChar char="•"/>
            </a:pPr>
            <a:r>
              <a:rPr lang="fr-BE" sz="1800" dirty="0"/>
              <a:t>Acquisition</a:t>
            </a:r>
          </a:p>
          <a:p>
            <a:pPr marL="273050" indent="-258763"/>
            <a:r>
              <a:rPr lang="fr-BE" sz="1800" dirty="0"/>
              <a:t>Even </a:t>
            </a:r>
            <a:r>
              <a:rPr lang="fr-BE" sz="1800" dirty="0" err="1"/>
              <a:t>without</a:t>
            </a:r>
            <a:r>
              <a:rPr lang="fr-BE" sz="1800" dirty="0"/>
              <a:t> </a:t>
            </a:r>
            <a:r>
              <a:rPr lang="fr-BE" sz="1800" dirty="0" err="1"/>
              <a:t>being</a:t>
            </a:r>
            <a:r>
              <a:rPr lang="fr-BE" sz="1800" dirty="0"/>
              <a:t> a </a:t>
            </a:r>
            <a:r>
              <a:rPr lang="fr-BE" sz="1800" dirty="0" err="1"/>
              <a:t>shareholder</a:t>
            </a:r>
            <a:r>
              <a:rPr lang="fr-BE" sz="1800" dirty="0"/>
              <a:t>, possible to monitor performance of fintechs </a:t>
            </a:r>
            <a:r>
              <a:rPr lang="fr-BE" sz="1800" dirty="0" err="1"/>
              <a:t>being</a:t>
            </a:r>
            <a:r>
              <a:rPr lang="fr-BE" sz="1800" dirty="0"/>
              <a:t> part of Strategic </a:t>
            </a:r>
            <a:r>
              <a:rPr lang="fr-BE" sz="1800" dirty="0" err="1"/>
              <a:t>Committees</a:t>
            </a:r>
            <a:r>
              <a:rPr lang="fr-BE" sz="1800" dirty="0"/>
              <a:t> / Advisory </a:t>
            </a:r>
            <a:r>
              <a:rPr lang="fr-BE" sz="1800" dirty="0" err="1"/>
              <a:t>Boards</a:t>
            </a:r>
            <a:endParaRPr lang="en-GB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26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66654" y="6374437"/>
            <a:ext cx="2228850" cy="365125"/>
          </a:xfrm>
        </p:spPr>
        <p:txBody>
          <a:bodyPr/>
          <a:lstStyle/>
          <a:p>
            <a:fld id="{6455FE71-5DC7-4224-8A0D-546688A305C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266" name="Picture 2" descr="Taskize">
            <a:extLst>
              <a:ext uri="{FF2B5EF4-FFF2-40B4-BE49-F238E27FC236}">
                <a16:creationId xmlns:a16="http://schemas.microsoft.com/office/drawing/2014/main" id="{A4623073-09B1-4A83-ADC6-03DFA9C8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97" y="4659199"/>
            <a:ext cx="2495550" cy="4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Quantessence - A Euroclear Company">
            <a:extLst>
              <a:ext uri="{FF2B5EF4-FFF2-40B4-BE49-F238E27FC236}">
                <a16:creationId xmlns:a16="http://schemas.microsoft.com/office/drawing/2014/main" id="{94CE84F3-141B-4354-B7F9-AFFE81D8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00" y="4132687"/>
            <a:ext cx="1752600" cy="136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LiquidShare logo">
            <a:extLst>
              <a:ext uri="{FF2B5EF4-FFF2-40B4-BE49-F238E27FC236}">
                <a16:creationId xmlns:a16="http://schemas.microsoft.com/office/drawing/2014/main" id="{EFEEA9C4-AA47-4D5A-965F-CDF92B92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20" y="17511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ogo">
            <a:extLst>
              <a:ext uri="{FF2B5EF4-FFF2-40B4-BE49-F238E27FC236}">
                <a16:creationId xmlns:a16="http://schemas.microsoft.com/office/drawing/2014/main" id="{2BFEFF3A-61A5-409B-A226-EB31B792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98" y="2421281"/>
            <a:ext cx="2790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6D5228D-F5D4-4FA7-94D7-ABD7E55AF671}"/>
              </a:ext>
            </a:extLst>
          </p:cNvPr>
          <p:cNvSpPr txBox="1">
            <a:spLocks/>
          </p:cNvSpPr>
          <p:nvPr/>
        </p:nvSpPr>
        <p:spPr>
          <a:xfrm>
            <a:off x="1617662" y="500063"/>
            <a:ext cx="7774309" cy="7191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3200" dirty="0"/>
              <a:t>Euroclear fintech investment portfolio</a:t>
            </a:r>
          </a:p>
          <a:p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21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75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EC992-32C9-4D7F-B582-7AD93DCB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620" y="6384067"/>
            <a:ext cx="2314575" cy="365125"/>
          </a:xfrm>
        </p:spPr>
        <p:txBody>
          <a:bodyPr/>
          <a:lstStyle/>
          <a:p>
            <a:fld id="{6455FE71-5DC7-4224-8A0D-546688A305C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310B7-CDCD-4257-A8CC-D1903B83162D}"/>
              </a:ext>
            </a:extLst>
          </p:cNvPr>
          <p:cNvSpPr/>
          <p:nvPr/>
        </p:nvSpPr>
        <p:spPr bwMode="auto">
          <a:xfrm>
            <a:off x="2171094" y="2822888"/>
            <a:ext cx="1350432" cy="125418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4C46F7-7C6C-4885-8A63-0CEC33936857}"/>
              </a:ext>
            </a:extLst>
          </p:cNvPr>
          <p:cNvSpPr/>
          <p:nvPr/>
        </p:nvSpPr>
        <p:spPr bwMode="auto">
          <a:xfrm>
            <a:off x="2191172" y="1148689"/>
            <a:ext cx="1350433" cy="127219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2C277E-015D-4D51-A466-524ECFA02FCC}"/>
              </a:ext>
            </a:extLst>
          </p:cNvPr>
          <p:cNvSpPr/>
          <p:nvPr/>
        </p:nvSpPr>
        <p:spPr bwMode="auto">
          <a:xfrm>
            <a:off x="2171094" y="4487051"/>
            <a:ext cx="1350433" cy="127219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2" descr="Hugues Flament – LitBAN">
            <a:extLst>
              <a:ext uri="{FF2B5EF4-FFF2-40B4-BE49-F238E27FC236}">
                <a16:creationId xmlns:a16="http://schemas.microsoft.com/office/drawing/2014/main" id="{C721B8AE-56EA-4D3C-924B-BA1268EF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96" y="2822888"/>
            <a:ext cx="1254183" cy="1254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person, person, suit, dressed&#10;&#10;Description automatically generated">
            <a:extLst>
              <a:ext uri="{FF2B5EF4-FFF2-40B4-BE49-F238E27FC236}">
                <a16:creationId xmlns:a16="http://schemas.microsoft.com/office/drawing/2014/main" id="{8CCCA09A-BBC2-4BDC-B527-AA32482187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5163" r="26148" b="46803"/>
          <a:stretch/>
        </p:blipFill>
        <p:spPr>
          <a:xfrm>
            <a:off x="2191174" y="1148689"/>
            <a:ext cx="1254183" cy="1272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CD2C0-08FD-4078-825C-4963E29949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1343" r="13939" b="24209"/>
          <a:stretch/>
        </p:blipFill>
        <p:spPr>
          <a:xfrm>
            <a:off x="2171095" y="4487051"/>
            <a:ext cx="1254184" cy="12721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81BBE6-6122-4695-BF7C-6C6EDC50647C}"/>
              </a:ext>
            </a:extLst>
          </p:cNvPr>
          <p:cNvSpPr txBox="1"/>
          <p:nvPr/>
        </p:nvSpPr>
        <p:spPr>
          <a:xfrm>
            <a:off x="3703340" y="3084854"/>
            <a:ext cx="471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Century Gothic" charset="0"/>
                <a:ea typeface="Century Gothic" charset="0"/>
                <a:cs typeface="Century Gothic" charset="0"/>
              </a:rPr>
              <a:t>Hugues </a:t>
            </a:r>
            <a:r>
              <a:rPr lang="fr-BE" b="1" dirty="0" err="1">
                <a:latin typeface="Century Gothic" charset="0"/>
                <a:ea typeface="Century Gothic" charset="0"/>
                <a:cs typeface="Century Gothic" charset="0"/>
              </a:rPr>
              <a:t>Flament</a:t>
            </a:r>
            <a:endParaRPr lang="fr-BE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dirty="0">
                <a:latin typeface="+mn-lt"/>
              </a:rPr>
              <a:t>Data Services &amp; Innovation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3F9ABD-EE91-4DCC-B0F6-D1888C0D263C}"/>
              </a:ext>
            </a:extLst>
          </p:cNvPr>
          <p:cNvSpPr txBox="1"/>
          <p:nvPr/>
        </p:nvSpPr>
        <p:spPr>
          <a:xfrm>
            <a:off x="3723417" y="1428583"/>
            <a:ext cx="532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Century Gothic" charset="0"/>
                <a:ea typeface="Century Gothic" charset="0"/>
                <a:cs typeface="Century Gothic" charset="0"/>
              </a:rPr>
              <a:t>Edwin De </a:t>
            </a:r>
            <a:r>
              <a:rPr lang="fr-BE" b="1" dirty="0" err="1">
                <a:latin typeface="Century Gothic" charset="0"/>
                <a:ea typeface="Century Gothic" charset="0"/>
                <a:cs typeface="Century Gothic" charset="0"/>
              </a:rPr>
              <a:t>Pauw</a:t>
            </a:r>
            <a:endParaRPr lang="fr-BE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fr-BE" dirty="0">
                <a:latin typeface="Century Gothic" charset="0"/>
                <a:ea typeface="Century Gothic" charset="0"/>
                <a:cs typeface="Century Gothic" charset="0"/>
              </a:rPr>
              <a:t>Euroclear Head of Data Services &amp; Innovation</a:t>
            </a:r>
            <a:endParaRPr lang="en-GB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C0D7EF-D5D0-48E3-A007-2073BC5C5FCF}"/>
              </a:ext>
            </a:extLst>
          </p:cNvPr>
          <p:cNvSpPr txBox="1"/>
          <p:nvPr/>
        </p:nvSpPr>
        <p:spPr>
          <a:xfrm>
            <a:off x="3703340" y="4694857"/>
            <a:ext cx="471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Century Gothic" charset="0"/>
                <a:ea typeface="Century Gothic" charset="0"/>
                <a:cs typeface="Century Gothic" charset="0"/>
              </a:rPr>
              <a:t>Sébastien Van Campenhoudt</a:t>
            </a:r>
          </a:p>
          <a:p>
            <a:r>
              <a:rPr lang="en-GB" dirty="0">
                <a:latin typeface="+mn-lt"/>
              </a:rPr>
              <a:t>Government Relations </a:t>
            </a:r>
            <a:r>
              <a:rPr lang="fr-BE" dirty="0">
                <a:latin typeface="+mn-lt"/>
              </a:rPr>
              <a:t>&amp; Public Affairs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11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sz="2400" dirty="0"/>
              <a:t>Why looking at </a:t>
            </a:r>
            <a:r>
              <a:rPr lang="en-GB" sz="2400" dirty="0" err="1"/>
              <a:t>Fintechs</a:t>
            </a:r>
            <a:r>
              <a:rPr lang="en-GB" sz="2400" dirty="0"/>
              <a:t> ?</a:t>
            </a:r>
          </a:p>
          <a:p>
            <a:pPr lvl="0"/>
            <a:r>
              <a:rPr lang="en-GB" sz="2400" dirty="0"/>
              <a:t>What are the big questions to answer </a:t>
            </a:r>
            <a:br>
              <a:rPr lang="en-GB" sz="2400" dirty="0"/>
            </a:br>
            <a:r>
              <a:rPr lang="en-GB" sz="2400" dirty="0"/>
              <a:t>before scouting ?</a:t>
            </a:r>
          </a:p>
          <a:p>
            <a:pPr lvl="0"/>
            <a:r>
              <a:rPr lang="en-GB" sz="2400" dirty="0"/>
              <a:t>Overview of regulations in Europe and how that impacts relations with </a:t>
            </a:r>
            <a:r>
              <a:rPr lang="en-GB" sz="2400" dirty="0" err="1"/>
              <a:t>Fintechs</a:t>
            </a:r>
            <a:r>
              <a:rPr lang="en-GB" sz="2400" dirty="0"/>
              <a:t> </a:t>
            </a:r>
          </a:p>
          <a:p>
            <a:pPr lvl="0"/>
            <a:r>
              <a:rPr lang="en-GB" sz="2400" dirty="0"/>
              <a:t>How to screen and select the right Fintech ?</a:t>
            </a:r>
          </a:p>
          <a:p>
            <a:pPr lvl="0"/>
            <a:r>
              <a:rPr lang="en-GB" sz="2400" dirty="0"/>
              <a:t>Overview of </a:t>
            </a:r>
            <a:r>
              <a:rPr lang="en-GB" sz="2400" dirty="0" err="1"/>
              <a:t>Euroclear</a:t>
            </a:r>
            <a:r>
              <a:rPr lang="en-GB" sz="2400" dirty="0"/>
              <a:t> Fintech portfolio</a:t>
            </a:r>
          </a:p>
          <a:p>
            <a:pPr lvl="0"/>
            <a:r>
              <a:rPr lang="en-GB" sz="2400" dirty="0"/>
              <a:t>Q&amp;A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371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13135D21-A411-4189-B1C6-CCDDC294A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40826"/>
              </p:ext>
            </p:extLst>
          </p:nvPr>
        </p:nvGraphicFramePr>
        <p:xfrm>
          <a:off x="354970" y="1340768"/>
          <a:ext cx="9577060" cy="3731110"/>
        </p:xfrm>
        <a:graphic>
          <a:graphicData uri="http://schemas.openxmlformats.org/drawingml/2006/table">
            <a:tbl>
              <a:tblPr firstRow="1" bandRow="1"/>
              <a:tblGrid>
                <a:gridCol w="1915412">
                  <a:extLst>
                    <a:ext uri="{9D8B030D-6E8A-4147-A177-3AD203B41FA5}">
                      <a16:colId xmlns:a16="http://schemas.microsoft.com/office/drawing/2014/main" val="977522330"/>
                    </a:ext>
                  </a:extLst>
                </a:gridCol>
                <a:gridCol w="1915412">
                  <a:extLst>
                    <a:ext uri="{9D8B030D-6E8A-4147-A177-3AD203B41FA5}">
                      <a16:colId xmlns:a16="http://schemas.microsoft.com/office/drawing/2014/main" val="3913065789"/>
                    </a:ext>
                  </a:extLst>
                </a:gridCol>
                <a:gridCol w="1915412">
                  <a:extLst>
                    <a:ext uri="{9D8B030D-6E8A-4147-A177-3AD203B41FA5}">
                      <a16:colId xmlns:a16="http://schemas.microsoft.com/office/drawing/2014/main" val="3700816916"/>
                    </a:ext>
                  </a:extLst>
                </a:gridCol>
                <a:gridCol w="1915412">
                  <a:extLst>
                    <a:ext uri="{9D8B030D-6E8A-4147-A177-3AD203B41FA5}">
                      <a16:colId xmlns:a16="http://schemas.microsoft.com/office/drawing/2014/main" val="1766868142"/>
                    </a:ext>
                  </a:extLst>
                </a:gridCol>
                <a:gridCol w="1915412">
                  <a:extLst>
                    <a:ext uri="{9D8B030D-6E8A-4147-A177-3AD203B41FA5}">
                      <a16:colId xmlns:a16="http://schemas.microsoft.com/office/drawing/2014/main" val="1349095871"/>
                    </a:ext>
                  </a:extLst>
                </a:gridCol>
              </a:tblGrid>
              <a:tr h="668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11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11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11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11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11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314430"/>
                  </a:ext>
                </a:extLst>
              </a:tr>
              <a:tr h="6277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BE" sz="1600" b="0" dirty="0" err="1">
                          <a:solidFill>
                            <a:schemeClr val="bg1"/>
                          </a:solidFill>
                        </a:rPr>
                        <a:t>Market</a:t>
                      </a:r>
                      <a:r>
                        <a:rPr lang="fr-BE" sz="16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BE" sz="1600" b="0" dirty="0" err="1">
                          <a:solidFill>
                            <a:schemeClr val="bg1"/>
                          </a:solidFill>
                        </a:rPr>
                        <a:t>research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BE" sz="1600" b="0" dirty="0" err="1">
                          <a:solidFill>
                            <a:schemeClr val="bg1"/>
                          </a:solidFill>
                        </a:rPr>
                        <a:t>Growth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BE" sz="1600" b="0" dirty="0">
                          <a:solidFill>
                            <a:schemeClr val="bg1"/>
                          </a:solidFill>
                        </a:rPr>
                        <a:t>Partnerships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BE" sz="1600" b="0" dirty="0">
                          <a:solidFill>
                            <a:schemeClr val="bg1"/>
                          </a:solidFill>
                        </a:rPr>
                        <a:t>Financial return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BE" sz="1600" b="0" dirty="0">
                          <a:solidFill>
                            <a:schemeClr val="bg1"/>
                          </a:solidFill>
                        </a:rPr>
                        <a:t>New </a:t>
                      </a:r>
                      <a:r>
                        <a:rPr lang="fr-BE" sz="1600" b="0" dirty="0" err="1">
                          <a:solidFill>
                            <a:schemeClr val="bg1"/>
                          </a:solidFill>
                        </a:rPr>
                        <a:t>capabilities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87977"/>
                  </a:ext>
                </a:extLst>
              </a:tr>
              <a:tr h="2434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fr-BE" sz="1600" dirty="0" err="1"/>
                        <a:t>Obtain</a:t>
                      </a:r>
                      <a:r>
                        <a:rPr lang="fr-BE" sz="1600" dirty="0"/>
                        <a:t> a </a:t>
                      </a:r>
                      <a:r>
                        <a:rPr lang="fr-BE" sz="1600" dirty="0" err="1"/>
                        <a:t>better</a:t>
                      </a:r>
                      <a:r>
                        <a:rPr lang="fr-BE" sz="1600" dirty="0"/>
                        <a:t> and more </a:t>
                      </a:r>
                      <a:r>
                        <a:rPr lang="fr-BE" sz="1600" dirty="0" err="1"/>
                        <a:t>det</a:t>
                      </a:r>
                      <a:r>
                        <a:rPr lang="fr-BE" sz="160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ailed</a:t>
                      </a:r>
                      <a:r>
                        <a:rPr lang="fr-BE" sz="160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dirty="0" err="1"/>
                        <a:t>understanding</a:t>
                      </a:r>
                      <a:r>
                        <a:rPr lang="fr-BE" sz="1600" dirty="0"/>
                        <a:t> of </a:t>
                      </a:r>
                      <a:r>
                        <a:rPr lang="fr-BE" sz="1600" dirty="0" err="1"/>
                        <a:t>industry</a:t>
                      </a:r>
                      <a:r>
                        <a:rPr lang="fr-BE" sz="1600" dirty="0"/>
                        <a:t> and new </a:t>
                      </a:r>
                      <a:r>
                        <a:rPr lang="fr-BE" sz="1600" dirty="0" err="1"/>
                        <a:t>technology</a:t>
                      </a:r>
                      <a:r>
                        <a:rPr lang="fr-BE" sz="1600" dirty="0"/>
                        <a:t> trends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fr-BE" sz="1400" dirty="0" err="1"/>
                        <a:t>Develop</a:t>
                      </a:r>
                      <a:r>
                        <a:rPr lang="fr-BE" sz="1400" dirty="0"/>
                        <a:t> new </a:t>
                      </a:r>
                      <a:r>
                        <a:rPr lang="fr-BE" sz="1400" dirty="0" err="1"/>
                        <a:t>products</a:t>
                      </a:r>
                      <a:r>
                        <a:rPr lang="fr-BE" sz="1400" dirty="0"/>
                        <a:t> and services </a:t>
                      </a:r>
                      <a:r>
                        <a:rPr lang="fr-BE" sz="1400" dirty="0" err="1"/>
                        <a:t>contributing</a:t>
                      </a:r>
                      <a:r>
                        <a:rPr lang="fr-BE" sz="1400" dirty="0"/>
                        <a:t> to the </a:t>
                      </a:r>
                      <a:r>
                        <a:rPr lang="fr-BE" sz="1400" dirty="0" err="1"/>
                        <a:t>company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growth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fr-BE" sz="1600" b="0" dirty="0" err="1"/>
                        <a:t>Build</a:t>
                      </a:r>
                      <a:r>
                        <a:rPr lang="fr-BE" sz="1600" b="0" dirty="0"/>
                        <a:t> </a:t>
                      </a:r>
                      <a:r>
                        <a:rPr lang="fr-BE" sz="1600" b="0" dirty="0" err="1"/>
                        <a:t>partners</a:t>
                      </a:r>
                      <a:r>
                        <a:rPr lang="fr-BE" sz="1600" b="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hips</a:t>
                      </a:r>
                      <a:r>
                        <a:rPr lang="fr-BE" sz="1600" b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with</a:t>
                      </a:r>
                      <a:r>
                        <a:rPr lang="fr-BE" sz="1600" b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other</a:t>
                      </a:r>
                      <a:r>
                        <a:rPr lang="fr-BE" sz="1600" b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0" dirty="0" err="1"/>
                        <a:t>industry</a:t>
                      </a:r>
                      <a:r>
                        <a:rPr lang="fr-BE" sz="1600" b="0" dirty="0"/>
                        <a:t> </a:t>
                      </a:r>
                      <a:r>
                        <a:rPr lang="fr-BE" sz="1600" b="0" dirty="0" err="1"/>
                        <a:t>players</a:t>
                      </a:r>
                      <a:r>
                        <a:rPr lang="fr-BE" sz="1600" b="0" dirty="0"/>
                        <a:t> </a:t>
                      </a:r>
                      <a:r>
                        <a:rPr lang="fr-BE" sz="1600" b="0" dirty="0" err="1"/>
                        <a:t>around</a:t>
                      </a:r>
                      <a:r>
                        <a:rPr lang="fr-BE" sz="1600" b="0" dirty="0"/>
                        <a:t> </a:t>
                      </a:r>
                      <a:r>
                        <a:rPr lang="fr-BE" sz="1600" b="0" dirty="0" err="1"/>
                        <a:t>market</a:t>
                      </a:r>
                      <a:r>
                        <a:rPr lang="fr-BE" sz="1600" b="0" dirty="0"/>
                        <a:t> solutions and/ or enter </a:t>
                      </a:r>
                      <a:r>
                        <a:rPr lang="fr-BE" sz="1600" b="0" dirty="0" err="1"/>
                        <a:t>into</a:t>
                      </a:r>
                      <a:r>
                        <a:rPr lang="fr-BE" sz="1600" b="0" dirty="0"/>
                        <a:t> new </a:t>
                      </a:r>
                      <a:r>
                        <a:rPr lang="fr-BE" sz="1600" b="0" dirty="0" err="1"/>
                        <a:t>ecosystem</a:t>
                      </a:r>
                      <a:endParaRPr lang="en-GB" sz="16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fr-BE" sz="1600" dirty="0" err="1"/>
                        <a:t>Achieve</a:t>
                      </a:r>
                      <a:r>
                        <a:rPr lang="fr-BE" sz="1600" dirty="0"/>
                        <a:t> positive return on </a:t>
                      </a:r>
                      <a:r>
                        <a:rPr lang="fr-BE" sz="1600" dirty="0" err="1"/>
                        <a:t>investment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fr-BE" sz="1600" dirty="0" err="1"/>
                        <a:t>Acquire</a:t>
                      </a:r>
                      <a:r>
                        <a:rPr lang="fr-BE" sz="1600" dirty="0"/>
                        <a:t> new </a:t>
                      </a:r>
                      <a:r>
                        <a:rPr lang="fr-BE" sz="1600" dirty="0" err="1"/>
                        <a:t>technology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skills</a:t>
                      </a:r>
                      <a:r>
                        <a:rPr lang="fr-BE" sz="1600" dirty="0"/>
                        <a:t> and </a:t>
                      </a:r>
                      <a:r>
                        <a:rPr lang="fr-BE" sz="1600" dirty="0" err="1"/>
                        <a:t>capabilities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4485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F208AD2-BDC7-4461-967E-54900DA8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looking at </a:t>
            </a:r>
            <a:r>
              <a:rPr lang="en-US" sz="3200" dirty="0" err="1"/>
              <a:t>fintechs</a:t>
            </a:r>
            <a:br>
              <a:rPr lang="en-US" dirty="0"/>
            </a:br>
            <a:r>
              <a:rPr lang="en-US" sz="2400" dirty="0"/>
              <a:t>Expected benefits scouting/ investment</a:t>
            </a:r>
            <a:br>
              <a:rPr lang="en-US" dirty="0"/>
            </a:b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01" y="4638767"/>
            <a:ext cx="657936" cy="778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5" y="4680126"/>
            <a:ext cx="750163" cy="750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05" y="4680126"/>
            <a:ext cx="896536" cy="7374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0" y="4679683"/>
            <a:ext cx="1084617" cy="6970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17" y="4680126"/>
            <a:ext cx="783504" cy="78350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 bwMode="auto">
          <a:xfrm flipV="1">
            <a:off x="2263180" y="2749838"/>
            <a:ext cx="0" cy="26677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207396" y="2749838"/>
            <a:ext cx="0" cy="26677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6151612" y="2749838"/>
            <a:ext cx="0" cy="26677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8023820" y="2708920"/>
            <a:ext cx="0" cy="26677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059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answer before scouting</a:t>
            </a:r>
            <a:br>
              <a:rPr lang="en-US" dirty="0"/>
            </a:br>
            <a:r>
              <a:rPr lang="en-US" sz="2000" dirty="0"/>
              <a:t>Which process to follow?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C9BDE4DD-2EC0-4B71-9FC3-90253C3F2E68}"/>
              </a:ext>
            </a:extLst>
          </p:cNvPr>
          <p:cNvSpPr/>
          <p:nvPr/>
        </p:nvSpPr>
        <p:spPr bwMode="auto">
          <a:xfrm>
            <a:off x="3042383" y="2494815"/>
            <a:ext cx="4277912" cy="1152128"/>
          </a:xfrm>
          <a:prstGeom prst="chevron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Pentagon 6"/>
          <p:cNvSpPr/>
          <p:nvPr/>
        </p:nvSpPr>
        <p:spPr bwMode="auto">
          <a:xfrm rot="10800000" flipH="1" flipV="1">
            <a:off x="318965" y="2492896"/>
            <a:ext cx="3502671" cy="1152128"/>
          </a:xfrm>
          <a:prstGeom prst="homePlate">
            <a:avLst>
              <a:gd name="adj" fmla="val 29155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878477" y="2663045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lvl="0" indent="-17463">
              <a:buNone/>
            </a:pPr>
            <a:r>
              <a:rPr lang="fr-BE" dirty="0" err="1">
                <a:solidFill>
                  <a:srgbClr val="FFFFFF"/>
                </a:solidFill>
              </a:rPr>
              <a:t>Fintech</a:t>
            </a:r>
            <a:br>
              <a:rPr lang="fr-BE" dirty="0">
                <a:solidFill>
                  <a:srgbClr val="FFFFFF"/>
                </a:solidFill>
              </a:rPr>
            </a:br>
            <a:r>
              <a:rPr lang="fr-BE" dirty="0" err="1">
                <a:solidFill>
                  <a:srgbClr val="FFFFFF"/>
                </a:solidFill>
              </a:rPr>
              <a:t>strategy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222267" y="2663045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lvl="0" indent="-17463">
              <a:buNone/>
            </a:pPr>
            <a:r>
              <a:rPr lang="fr-BE" dirty="0" err="1">
                <a:solidFill>
                  <a:srgbClr val="FFFFFF"/>
                </a:solidFill>
              </a:rPr>
              <a:t>Fintech</a:t>
            </a:r>
            <a:r>
              <a:rPr lang="fr-BE" dirty="0">
                <a:solidFill>
                  <a:srgbClr val="FFFFFF"/>
                </a:solidFill>
              </a:rPr>
              <a:t> </a:t>
            </a:r>
            <a:r>
              <a:rPr lang="fr-BE" dirty="0" err="1">
                <a:solidFill>
                  <a:srgbClr val="FFFFFF"/>
                </a:solidFill>
              </a:rPr>
              <a:t>scouting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557E71A-0035-4A8A-8973-4F99DE7EF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69" y="4006771"/>
            <a:ext cx="3502671" cy="1298226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buClr>
                <a:schemeClr val="accent2"/>
              </a:buClr>
              <a:buSzPct val="111000"/>
              <a:buChar char="•"/>
            </a:pPr>
            <a:r>
              <a:rPr lang="fr-BE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Innovation </a:t>
            </a:r>
            <a:r>
              <a:rPr lang="fr-BE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strategy</a:t>
            </a:r>
            <a:endParaRPr lang="en-GB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</a:endParaRPr>
          </a:p>
          <a:p>
            <a:pPr lvl="0">
              <a:buClr>
                <a:schemeClr val="accent2"/>
              </a:buClr>
              <a:buSzPct val="111000"/>
              <a:buChar char="•"/>
            </a:pPr>
            <a:r>
              <a:rPr lang="fr-BE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Fintech</a:t>
            </a:r>
            <a:r>
              <a:rPr lang="fr-BE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 </a:t>
            </a:r>
            <a:r>
              <a:rPr lang="fr-BE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investment</a:t>
            </a:r>
            <a:r>
              <a:rPr lang="fr-BE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 </a:t>
            </a:r>
            <a:r>
              <a:rPr lang="fr-BE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themes</a:t>
            </a:r>
            <a:endParaRPr lang="en-US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B557E71A-0035-4A8A-8973-4F99DE7EF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372" y="4006771"/>
            <a:ext cx="3935222" cy="1298226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buClr>
                <a:schemeClr val="accent2"/>
              </a:buClr>
              <a:buSzPct val="111000"/>
              <a:buChar char="•"/>
            </a:pPr>
            <a:r>
              <a:rPr lang="fr-BE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Pipeline building</a:t>
            </a:r>
            <a:endParaRPr lang="en-GB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</a:endParaRPr>
          </a:p>
          <a:p>
            <a:pPr lvl="0">
              <a:buClr>
                <a:schemeClr val="accent2"/>
              </a:buClr>
              <a:buSzPct val="111000"/>
              <a:buChar char="•"/>
            </a:pPr>
            <a:r>
              <a:rPr lang="fr-BE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Fintech</a:t>
            </a:r>
            <a:r>
              <a:rPr lang="fr-BE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 </a:t>
            </a:r>
            <a:r>
              <a:rPr lang="fr-BE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selection</a:t>
            </a:r>
            <a:endParaRPr lang="en-GB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B557E71A-0035-4A8A-8973-4F99DE7EF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264" y="4026572"/>
            <a:ext cx="3935222" cy="1298226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buClr>
                <a:schemeClr val="accent2"/>
              </a:buClr>
              <a:buSzPct val="111000"/>
              <a:buChar char="•"/>
            </a:pPr>
            <a:r>
              <a:rPr lang="fr-BE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Value capture</a:t>
            </a:r>
            <a:endParaRPr lang="en-GB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</a:endParaRPr>
          </a:p>
          <a:p>
            <a:pPr lvl="0">
              <a:buClr>
                <a:schemeClr val="accent2"/>
              </a:buClr>
              <a:buSzPct val="111000"/>
              <a:buChar char="•"/>
            </a:pPr>
            <a:r>
              <a:rPr lang="fr-BE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Gothic"/>
              </a:rPr>
              <a:t>Performance monitoring</a:t>
            </a:r>
            <a:endParaRPr lang="en-GB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95C0258D-42DC-43DD-ABA1-B0DC7B20F1F0}"/>
              </a:ext>
            </a:extLst>
          </p:cNvPr>
          <p:cNvSpPr/>
          <p:nvPr/>
        </p:nvSpPr>
        <p:spPr bwMode="auto">
          <a:xfrm>
            <a:off x="6727677" y="2492897"/>
            <a:ext cx="3296508" cy="1152128"/>
          </a:xfrm>
          <a:prstGeom prst="chevron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7400110" y="2629497"/>
            <a:ext cx="208835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lvl="0" indent="-17463">
              <a:buNone/>
            </a:pPr>
            <a:r>
              <a:rPr lang="fr-BE" dirty="0" err="1">
                <a:solidFill>
                  <a:srgbClr val="FFFFFF"/>
                </a:solidFill>
              </a:rPr>
              <a:t>Fintech</a:t>
            </a:r>
            <a:r>
              <a:rPr lang="fr-BE" dirty="0">
                <a:solidFill>
                  <a:srgbClr val="FFFFFF"/>
                </a:solidFill>
              </a:rPr>
              <a:t> collaboration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4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99E397-8140-443B-95AB-D5649FC4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Questions to answer before scouting</a:t>
            </a:r>
            <a:br>
              <a:rPr lang="en-US" sz="3200" dirty="0"/>
            </a:br>
            <a:r>
              <a:rPr lang="en-US" sz="2400" dirty="0"/>
              <a:t>How do we link to Corporate Strategy?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EC992-32C9-4D7F-B582-7AD93DCBA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5FE71-5DC7-4224-8A0D-546688A305C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326608" y="3331409"/>
            <a:ext cx="1631659" cy="1570763"/>
            <a:chOff x="7879804" y="5085184"/>
            <a:chExt cx="1152128" cy="1152128"/>
          </a:xfrm>
        </p:grpSpPr>
        <p:sp>
          <p:nvSpPr>
            <p:cNvPr id="13" name="Oval 12"/>
            <p:cNvSpPr/>
            <p:nvPr/>
          </p:nvSpPr>
          <p:spPr bwMode="auto">
            <a:xfrm>
              <a:off x="7879804" y="5085184"/>
              <a:ext cx="1152128" cy="115212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" name="Graphic 19" descr="Bullseye">
              <a:extLst>
                <a:ext uri="{FF2B5EF4-FFF2-40B4-BE49-F238E27FC236}">
                  <a16:creationId xmlns:a16="http://schemas.microsoft.com/office/drawing/2014/main" id="{EF6D346D-7B6C-40B4-B51E-BCF2B7C2F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96928" y="5202308"/>
              <a:ext cx="917879" cy="917879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321795E-A1CA-4C80-A3CF-0B405519AE55}"/>
              </a:ext>
            </a:extLst>
          </p:cNvPr>
          <p:cNvSpPr/>
          <p:nvPr/>
        </p:nvSpPr>
        <p:spPr bwMode="auto">
          <a:xfrm>
            <a:off x="7830828" y="1643973"/>
            <a:ext cx="2623220" cy="93320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BE" sz="2000" kern="0" dirty="0" err="1">
                <a:solidFill>
                  <a:schemeClr val="accent1"/>
                </a:solidFill>
                <a:latin typeface="Century Gothic"/>
              </a:rPr>
              <a:t>Opportunities</a:t>
            </a:r>
            <a:endParaRPr lang="en-GB" sz="2000" kern="0" dirty="0">
              <a:solidFill>
                <a:schemeClr val="accent1"/>
              </a:solidFill>
              <a:latin typeface="Century Gothic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6956" y="1772816"/>
            <a:ext cx="7835583" cy="3970785"/>
            <a:chOff x="354409" y="2132856"/>
            <a:chExt cx="7835583" cy="39707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5156E-C834-4CB4-AC56-D30776908FCB}"/>
                </a:ext>
              </a:extLst>
            </p:cNvPr>
            <p:cNvSpPr txBox="1"/>
            <p:nvPr/>
          </p:nvSpPr>
          <p:spPr>
            <a:xfrm>
              <a:off x="5825354" y="3186858"/>
              <a:ext cx="2123848" cy="280076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 sz="1600" kern="0">
                  <a:solidFill>
                    <a:srgbClr val="000000"/>
                  </a:solidFill>
                  <a:latin typeface="Century Gothic"/>
                </a:defRPr>
              </a:lvl1pPr>
            </a:lstStyle>
            <a:p>
              <a:endParaRPr lang="fr-BE" dirty="0"/>
            </a:p>
            <a:p>
              <a:r>
                <a:rPr lang="fr-BE" dirty="0" err="1"/>
                <a:t>Products</a:t>
              </a:r>
              <a:r>
                <a:rPr lang="fr-BE" dirty="0"/>
                <a:t> and solutions</a:t>
              </a:r>
            </a:p>
            <a:p>
              <a:r>
                <a:rPr lang="fr-BE" dirty="0"/>
                <a:t>_________________</a:t>
              </a:r>
            </a:p>
            <a:p>
              <a:endParaRPr lang="fr-BE" dirty="0"/>
            </a:p>
            <a:p>
              <a:r>
                <a:rPr lang="fr-BE" dirty="0"/>
                <a:t>Technologies</a:t>
              </a:r>
            </a:p>
            <a:p>
              <a:r>
                <a:rPr lang="fr-BE" dirty="0"/>
                <a:t>_________________</a:t>
              </a:r>
            </a:p>
            <a:p>
              <a:endParaRPr lang="fr-BE" dirty="0"/>
            </a:p>
            <a:p>
              <a:r>
                <a:rPr lang="fr-BE" dirty="0"/>
                <a:t>Customer </a:t>
              </a:r>
              <a:r>
                <a:rPr lang="fr-BE" dirty="0" err="1"/>
                <a:t>requirements</a:t>
              </a:r>
              <a:endParaRPr lang="fr-BE" dirty="0"/>
            </a:p>
            <a:p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0575F2-BCF2-4C87-A04D-298981ACD511}"/>
                </a:ext>
              </a:extLst>
            </p:cNvPr>
            <p:cNvSpPr txBox="1"/>
            <p:nvPr/>
          </p:nvSpPr>
          <p:spPr>
            <a:xfrm>
              <a:off x="3230055" y="3170041"/>
              <a:ext cx="2123848" cy="280076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BE" sz="1600" kern="0" dirty="0">
                <a:solidFill>
                  <a:srgbClr val="000000"/>
                </a:solidFill>
                <a:latin typeface="Century Gothic"/>
              </a:endParaRPr>
            </a:p>
            <a:p>
              <a:pPr>
                <a:defRPr/>
              </a:pPr>
              <a:r>
                <a:rPr lang="fr-BE" sz="1600" kern="0" dirty="0">
                  <a:solidFill>
                    <a:srgbClr val="000000"/>
                  </a:solidFill>
                  <a:latin typeface="Century Gothic"/>
                </a:rPr>
                <a:t>Financial instrument types</a:t>
              </a:r>
            </a:p>
            <a:p>
              <a:pPr>
                <a:defRPr/>
              </a:pPr>
              <a:r>
                <a:rPr lang="fr-BE" sz="1600" kern="0" dirty="0">
                  <a:solidFill>
                    <a:srgbClr val="000000"/>
                  </a:solidFill>
                </a:rPr>
                <a:t>_________________</a:t>
              </a:r>
              <a:endParaRPr lang="fr-BE" sz="1600" kern="0" dirty="0">
                <a:solidFill>
                  <a:srgbClr val="000000"/>
                </a:solidFill>
                <a:latin typeface="Century Gothic"/>
              </a:endParaRPr>
            </a:p>
            <a:p>
              <a:pPr>
                <a:defRPr/>
              </a:pPr>
              <a:endParaRPr lang="fr-BE" sz="1600" kern="0" dirty="0">
                <a:solidFill>
                  <a:srgbClr val="000000"/>
                </a:solidFill>
                <a:latin typeface="Century Gothic"/>
              </a:endParaRPr>
            </a:p>
            <a:p>
              <a:pPr>
                <a:defRPr/>
              </a:pPr>
              <a:r>
                <a:rPr lang="fr-BE" sz="1600" kern="0" dirty="0">
                  <a:solidFill>
                    <a:srgbClr val="000000"/>
                  </a:solidFill>
                  <a:latin typeface="Century Gothic"/>
                </a:rPr>
                <a:t>Securities services</a:t>
              </a:r>
            </a:p>
            <a:p>
              <a:pPr>
                <a:defRPr/>
              </a:pPr>
              <a:r>
                <a:rPr lang="fr-BE" sz="1600" kern="0" dirty="0">
                  <a:solidFill>
                    <a:srgbClr val="000000"/>
                  </a:solidFill>
                </a:rPr>
                <a:t>_________________</a:t>
              </a:r>
            </a:p>
            <a:p>
              <a:pPr>
                <a:defRPr/>
              </a:pPr>
              <a:endParaRPr lang="fr-BE" sz="1600" kern="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fr-BE" sz="1600" kern="0" dirty="0">
                  <a:solidFill>
                    <a:srgbClr val="000000"/>
                  </a:solidFill>
                  <a:latin typeface="Century Gothic"/>
                </a:rPr>
                <a:t>Securities </a:t>
              </a:r>
              <a:r>
                <a:rPr lang="fr-BE" sz="1600" kern="0" dirty="0" err="1">
                  <a:solidFill>
                    <a:srgbClr val="000000"/>
                  </a:solidFill>
                  <a:latin typeface="Century Gothic"/>
                </a:rPr>
                <a:t>markets</a:t>
              </a:r>
              <a:endParaRPr lang="fr-BE" sz="1600" kern="0" dirty="0">
                <a:solidFill>
                  <a:srgbClr val="000000"/>
                </a:solidFill>
                <a:latin typeface="Century Gothic"/>
              </a:endParaRPr>
            </a:p>
            <a:p>
              <a:pPr>
                <a:defRPr/>
              </a:pPr>
              <a:endParaRPr lang="fr-BE" sz="1600" kern="0" dirty="0">
                <a:solidFill>
                  <a:srgbClr val="000000"/>
                </a:solidFill>
                <a:latin typeface="Century Gothic"/>
              </a:endParaRPr>
            </a:p>
            <a:p>
              <a:pPr>
                <a:defRPr/>
              </a:pPr>
              <a:endParaRPr lang="en-GB" sz="1600" kern="0" dirty="0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8" name="Pentagon 17"/>
            <p:cNvSpPr/>
            <p:nvPr/>
          </p:nvSpPr>
          <p:spPr bwMode="auto">
            <a:xfrm>
              <a:off x="5395789" y="2132856"/>
              <a:ext cx="2794203" cy="804365"/>
            </a:xfrm>
            <a:prstGeom prst="homePlate">
              <a:avLst>
                <a:gd name="adj" fmla="val 2915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Pentagon 21"/>
            <p:cNvSpPr/>
            <p:nvPr/>
          </p:nvSpPr>
          <p:spPr bwMode="auto">
            <a:xfrm>
              <a:off x="2875099" y="2132856"/>
              <a:ext cx="2794203" cy="804365"/>
            </a:xfrm>
            <a:prstGeom prst="homePlate">
              <a:avLst>
                <a:gd name="adj" fmla="val 29155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Pentagon 22"/>
            <p:cNvSpPr/>
            <p:nvPr/>
          </p:nvSpPr>
          <p:spPr bwMode="auto">
            <a:xfrm>
              <a:off x="354409" y="2132856"/>
              <a:ext cx="2794203" cy="804365"/>
            </a:xfrm>
            <a:prstGeom prst="homePlate">
              <a:avLst>
                <a:gd name="adj" fmla="val 29155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D43230-7B47-469A-8E34-DCBC90142248}"/>
                </a:ext>
              </a:extLst>
            </p:cNvPr>
            <p:cNvSpPr/>
            <p:nvPr/>
          </p:nvSpPr>
          <p:spPr bwMode="auto">
            <a:xfrm>
              <a:off x="3210346" y="2214847"/>
              <a:ext cx="2123708" cy="609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fr-BE" kern="0" dirty="0" err="1">
                  <a:solidFill>
                    <a:srgbClr val="FFFFFF"/>
                  </a:solidFill>
                  <a:latin typeface="Century Gothic"/>
                </a:rPr>
                <a:t>Products</a:t>
              </a:r>
              <a:r>
                <a:rPr lang="fr-BE" kern="0" dirty="0">
                  <a:solidFill>
                    <a:srgbClr val="FFFFFF"/>
                  </a:solidFill>
                  <a:latin typeface="Century Gothic"/>
                </a:rPr>
                <a:t> and Services</a:t>
              </a:r>
              <a:endParaRPr lang="en-GB" kern="0" dirty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21795E-A1CA-4C80-A3CF-0B405519AE55}"/>
                </a:ext>
              </a:extLst>
            </p:cNvPr>
            <p:cNvSpPr/>
            <p:nvPr/>
          </p:nvSpPr>
          <p:spPr bwMode="auto">
            <a:xfrm>
              <a:off x="5964176" y="2171407"/>
              <a:ext cx="1649616" cy="609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fr-BE" kern="0" dirty="0">
                  <a:solidFill>
                    <a:srgbClr val="FFFFFF"/>
                  </a:solidFill>
                  <a:latin typeface="Century Gothic"/>
                </a:rPr>
                <a:t>Extrapolation</a:t>
              </a:r>
              <a:endParaRPr lang="en-GB" kern="0" dirty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4D7DFC-ADA5-473C-8461-EBC430364C40}"/>
                </a:ext>
              </a:extLst>
            </p:cNvPr>
            <p:cNvSpPr/>
            <p:nvPr/>
          </p:nvSpPr>
          <p:spPr bwMode="auto">
            <a:xfrm>
              <a:off x="606120" y="2214847"/>
              <a:ext cx="2268979" cy="609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fr-BE" kern="0" dirty="0">
                  <a:solidFill>
                    <a:srgbClr val="FFFFFF"/>
                  </a:solidFill>
                  <a:latin typeface="Century Gothic"/>
                </a:rPr>
                <a:t>Corporate </a:t>
              </a:r>
              <a:r>
                <a:rPr lang="fr-BE" kern="0" dirty="0" err="1">
                  <a:solidFill>
                    <a:srgbClr val="FFFFFF"/>
                  </a:solidFill>
                  <a:latin typeface="Century Gothic"/>
                </a:rPr>
                <a:t>strategy</a:t>
              </a:r>
              <a:endParaRPr lang="en-GB" kern="0" dirty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449ACDF8-E7FB-4595-AAED-51716387B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56" y="3681743"/>
              <a:ext cx="2234992" cy="394507"/>
            </a:xfrm>
            <a:prstGeom prst="rect">
              <a:avLst/>
            </a:prstGeom>
            <a:noFill/>
            <a:ln>
              <a:noFill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87325" indent="-187325">
                <a:spcBef>
                  <a:spcPct val="20000"/>
                </a:spcBef>
                <a:buClr>
                  <a:schemeClr val="accent2">
                    <a:lumMod val="75000"/>
                  </a:schemeClr>
                </a:buClr>
                <a:buSzPct val="122000"/>
                <a:buFont typeface="Arial" charset="0"/>
                <a:buChar char="•"/>
                <a:defRPr/>
              </a:pPr>
              <a:r>
                <a:rPr lang="fr-BE" sz="1600" kern="0" dirty="0" err="1">
                  <a:solidFill>
                    <a:srgbClr val="000000"/>
                  </a:solidFill>
                  <a:latin typeface="Century Gothic" pitchFamily="34" charset="0"/>
                </a:rPr>
                <a:t>Pillar</a:t>
              </a:r>
              <a:r>
                <a:rPr lang="fr-BE" sz="1600" kern="0" dirty="0">
                  <a:solidFill>
                    <a:srgbClr val="000000"/>
                  </a:solidFill>
                  <a:latin typeface="Century Gothic" pitchFamily="34" charset="0"/>
                </a:rPr>
                <a:t> 1</a:t>
              </a:r>
              <a:endParaRPr lang="en-US" sz="1600" kern="0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34" name="Rectangle 13">
              <a:extLst>
                <a:ext uri="{FF2B5EF4-FFF2-40B4-BE49-F238E27FC236}">
                  <a16:creationId xmlns:a16="http://schemas.microsoft.com/office/drawing/2014/main" id="{449ACDF8-E7FB-4595-AAED-51716387B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56" y="4410909"/>
              <a:ext cx="2234992" cy="394507"/>
            </a:xfrm>
            <a:prstGeom prst="rect">
              <a:avLst/>
            </a:prstGeom>
            <a:noFill/>
            <a:ln>
              <a:noFill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87325" indent="-187325">
                <a:spcBef>
                  <a:spcPct val="20000"/>
                </a:spcBef>
                <a:buClr>
                  <a:schemeClr val="accent2">
                    <a:lumMod val="75000"/>
                  </a:schemeClr>
                </a:buClr>
                <a:buSzPct val="122000"/>
                <a:buFont typeface="Arial" charset="0"/>
                <a:buChar char="•"/>
                <a:defRPr/>
              </a:pPr>
              <a:r>
                <a:rPr lang="fr-BE" sz="1600" kern="0" dirty="0" err="1">
                  <a:solidFill>
                    <a:srgbClr val="000000"/>
                  </a:solidFill>
                  <a:latin typeface="Century Gothic" pitchFamily="34" charset="0"/>
                </a:rPr>
                <a:t>Pillar</a:t>
              </a:r>
              <a:r>
                <a:rPr lang="fr-BE" sz="1600" kern="0" dirty="0">
                  <a:solidFill>
                    <a:srgbClr val="000000"/>
                  </a:solidFill>
                  <a:latin typeface="Century Gothic" pitchFamily="34" charset="0"/>
                </a:rPr>
                <a:t> 2</a:t>
              </a:r>
              <a:endParaRPr lang="en-US" sz="1600" kern="0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449ACDF8-E7FB-4595-AAED-51716387B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56" y="5064959"/>
              <a:ext cx="2234992" cy="394507"/>
            </a:xfrm>
            <a:prstGeom prst="rect">
              <a:avLst/>
            </a:prstGeom>
            <a:noFill/>
            <a:ln>
              <a:noFill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87325" indent="-187325">
                <a:spcBef>
                  <a:spcPct val="20000"/>
                </a:spcBef>
                <a:buClr>
                  <a:schemeClr val="accent2">
                    <a:lumMod val="75000"/>
                  </a:schemeClr>
                </a:buClr>
                <a:buSzPct val="122000"/>
                <a:buFont typeface="Arial" charset="0"/>
                <a:buChar char="•"/>
                <a:defRPr/>
              </a:pPr>
              <a:r>
                <a:rPr lang="fr-BE" sz="1600" kern="0" dirty="0" err="1">
                  <a:solidFill>
                    <a:srgbClr val="000000"/>
                  </a:solidFill>
                  <a:latin typeface="Century Gothic" pitchFamily="34" charset="0"/>
                </a:rPr>
                <a:t>Pillar</a:t>
              </a:r>
              <a:r>
                <a:rPr lang="fr-BE" sz="1600" kern="0" dirty="0">
                  <a:solidFill>
                    <a:srgbClr val="000000"/>
                  </a:solidFill>
                  <a:latin typeface="Century Gothic" pitchFamily="34" charset="0"/>
                </a:rPr>
                <a:t> 3</a:t>
              </a:r>
              <a:endParaRPr lang="en-US" sz="1600" kern="0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449ACDF8-E7FB-4595-AAED-51716387B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71" y="5709134"/>
              <a:ext cx="2625441" cy="394507"/>
            </a:xfrm>
            <a:prstGeom prst="rect">
              <a:avLst/>
            </a:prstGeom>
            <a:noFill/>
            <a:ln>
              <a:noFill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  <a:buClr>
                  <a:schemeClr val="accent2">
                    <a:lumMod val="75000"/>
                  </a:schemeClr>
                </a:buClr>
                <a:buSzPct val="122000"/>
                <a:defRPr/>
              </a:pPr>
              <a:r>
                <a:rPr lang="fr-BE" sz="1600" kern="0" dirty="0" err="1">
                  <a:solidFill>
                    <a:srgbClr val="000000"/>
                  </a:solidFill>
                  <a:latin typeface="Century Gothic" pitchFamily="34" charset="0"/>
                </a:rPr>
                <a:t>Operational</a:t>
              </a:r>
              <a:r>
                <a:rPr lang="fr-BE" sz="1600" kern="0" dirty="0">
                  <a:solidFill>
                    <a:srgbClr val="000000"/>
                  </a:solidFill>
                  <a:latin typeface="Century Gothic" pitchFamily="34" charset="0"/>
                </a:rPr>
                <a:t> excellence</a:t>
              </a:r>
              <a:endParaRPr lang="en-US" sz="1600" kern="0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6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7475F-6538-4C3D-94DB-3F7C779E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Questions to answer before scouting</a:t>
            </a:r>
            <a:br>
              <a:rPr lang="en-US" sz="3200" dirty="0"/>
            </a:br>
            <a:r>
              <a:rPr lang="en-US" sz="2400" dirty="0"/>
              <a:t>How do we link to external trends?</a:t>
            </a: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EC992-32C9-4D7F-B582-7AD93DCBA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14321" y="6525344"/>
            <a:ext cx="385763" cy="216024"/>
          </a:xfrm>
        </p:spPr>
        <p:txBody>
          <a:bodyPr/>
          <a:lstStyle/>
          <a:p>
            <a:fld id="{6455FE71-5DC7-4224-8A0D-546688A305C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78035C-5DA1-4598-95D3-5D1AC3D801E9}"/>
              </a:ext>
            </a:extLst>
          </p:cNvPr>
          <p:cNvSpPr txBox="1"/>
          <p:nvPr/>
        </p:nvSpPr>
        <p:spPr>
          <a:xfrm>
            <a:off x="2309466" y="2902292"/>
            <a:ext cx="2193592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 err="1">
                <a:solidFill>
                  <a:srgbClr val="000000"/>
                </a:solidFill>
                <a:latin typeface="Century Gothic"/>
              </a:rPr>
              <a:t>Potential</a:t>
            </a:r>
            <a:r>
              <a:rPr lang="fr-BE" sz="1600" kern="0" dirty="0">
                <a:solidFill>
                  <a:srgbClr val="000000"/>
                </a:solidFill>
                <a:latin typeface="Century Gothic"/>
              </a:rPr>
              <a:t> of new </a:t>
            </a:r>
            <a:r>
              <a:rPr lang="fr-BE" sz="1600" kern="0" dirty="0" err="1">
                <a:solidFill>
                  <a:srgbClr val="000000"/>
                </a:solidFill>
                <a:latin typeface="Century Gothic"/>
              </a:rPr>
              <a:t>market</a:t>
            </a: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>
                <a:solidFill>
                  <a:srgbClr val="000000"/>
                </a:solidFill>
              </a:rPr>
              <a:t>_________________</a:t>
            </a: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>
                <a:solidFill>
                  <a:srgbClr val="000000"/>
                </a:solidFill>
                <a:latin typeface="Century Gothic"/>
              </a:rPr>
              <a:t>Technologies and business </a:t>
            </a:r>
            <a:r>
              <a:rPr lang="fr-BE" sz="1600" kern="0" dirty="0" err="1">
                <a:solidFill>
                  <a:srgbClr val="000000"/>
                </a:solidFill>
                <a:latin typeface="Century Gothic"/>
              </a:rPr>
              <a:t>effects</a:t>
            </a: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>
                <a:solidFill>
                  <a:srgbClr val="000000"/>
                </a:solidFill>
              </a:rPr>
              <a:t>_________________</a:t>
            </a: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>
                <a:solidFill>
                  <a:srgbClr val="000000"/>
                </a:solidFill>
                <a:latin typeface="Century Gothic"/>
              </a:rPr>
              <a:t>Customer </a:t>
            </a:r>
            <a:r>
              <a:rPr lang="fr-BE" sz="1600" kern="0" dirty="0" err="1">
                <a:solidFill>
                  <a:srgbClr val="000000"/>
                </a:solidFill>
                <a:latin typeface="Century Gothic"/>
              </a:rPr>
              <a:t>requirements</a:t>
            </a: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endParaRPr lang="fr-BE" sz="1600" kern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CCB62C-ECC8-47B6-BEA5-AAA248EF0EB7}"/>
              </a:ext>
            </a:extLst>
          </p:cNvPr>
          <p:cNvSpPr txBox="1"/>
          <p:nvPr/>
        </p:nvSpPr>
        <p:spPr>
          <a:xfrm>
            <a:off x="8028272" y="2493471"/>
            <a:ext cx="2140012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>
                <a:solidFill>
                  <a:srgbClr val="000000"/>
                </a:solidFill>
                <a:latin typeface="Century Gothic"/>
              </a:rPr>
              <a:t>Financial </a:t>
            </a:r>
            <a:r>
              <a:rPr lang="fr-BE" sz="1600" kern="0" dirty="0" err="1">
                <a:solidFill>
                  <a:srgbClr val="000000"/>
                </a:solidFill>
                <a:latin typeface="Century Gothic"/>
              </a:rPr>
              <a:t>industry</a:t>
            </a:r>
            <a:r>
              <a:rPr lang="fr-BE" sz="1600" kern="0" dirty="0">
                <a:solidFill>
                  <a:srgbClr val="000000"/>
                </a:solidFill>
                <a:latin typeface="Century Gothic"/>
              </a:rPr>
              <a:t> trends</a:t>
            </a:r>
          </a:p>
          <a:p>
            <a:pPr>
              <a:defRPr/>
            </a:pPr>
            <a:r>
              <a:rPr lang="fr-BE" sz="1600" kern="0" dirty="0">
                <a:solidFill>
                  <a:srgbClr val="000000"/>
                </a:solidFill>
              </a:rPr>
              <a:t>_________________</a:t>
            </a:r>
          </a:p>
          <a:p>
            <a:pPr>
              <a:defRPr/>
            </a:pP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 err="1">
                <a:solidFill>
                  <a:srgbClr val="000000"/>
                </a:solidFill>
                <a:latin typeface="Century Gothic"/>
              </a:rPr>
              <a:t>Regulatory</a:t>
            </a:r>
            <a:r>
              <a:rPr lang="fr-BE" sz="1600" kern="0" dirty="0">
                <a:solidFill>
                  <a:srgbClr val="000000"/>
                </a:solidFill>
                <a:latin typeface="Century Gothic"/>
              </a:rPr>
              <a:t> focus</a:t>
            </a:r>
          </a:p>
          <a:p>
            <a:pPr>
              <a:defRPr/>
            </a:pPr>
            <a:r>
              <a:rPr lang="fr-BE" sz="1600" kern="0" dirty="0">
                <a:solidFill>
                  <a:srgbClr val="000000"/>
                </a:solidFill>
              </a:rPr>
              <a:t>_________________</a:t>
            </a: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 err="1">
                <a:solidFill>
                  <a:srgbClr val="000000"/>
                </a:solidFill>
                <a:latin typeface="Century Gothic"/>
              </a:rPr>
              <a:t>Technology</a:t>
            </a:r>
            <a:r>
              <a:rPr lang="fr-BE" sz="1600" kern="0" dirty="0">
                <a:solidFill>
                  <a:srgbClr val="000000"/>
                </a:solidFill>
                <a:latin typeface="Century Gothic"/>
              </a:rPr>
              <a:t> trends</a:t>
            </a:r>
          </a:p>
          <a:p>
            <a:pPr>
              <a:defRPr/>
            </a:pPr>
            <a:r>
              <a:rPr lang="fr-BE" sz="1600" kern="0" dirty="0">
                <a:solidFill>
                  <a:srgbClr val="000000"/>
                </a:solidFill>
              </a:rPr>
              <a:t>_________________</a:t>
            </a: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 err="1">
                <a:solidFill>
                  <a:srgbClr val="000000"/>
                </a:solidFill>
                <a:latin typeface="Century Gothic"/>
              </a:rPr>
              <a:t>Competition</a:t>
            </a:r>
            <a:r>
              <a:rPr lang="fr-BE" sz="1600" kern="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fr-BE" sz="1600" kern="0" dirty="0" err="1">
                <a:solidFill>
                  <a:srgbClr val="000000"/>
                </a:solidFill>
                <a:latin typeface="Century Gothic"/>
              </a:rPr>
              <a:t>watch</a:t>
            </a: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>
                <a:solidFill>
                  <a:srgbClr val="000000"/>
                </a:solidFill>
              </a:rPr>
              <a:t>_________________ </a:t>
            </a: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r>
              <a:rPr lang="fr-BE" sz="1600" kern="0" dirty="0">
                <a:solidFill>
                  <a:srgbClr val="000000"/>
                </a:solidFill>
                <a:latin typeface="Century Gothic"/>
              </a:rPr>
              <a:t>Fintech </a:t>
            </a:r>
            <a:r>
              <a:rPr lang="fr-BE" sz="1600" kern="0" dirty="0" err="1">
                <a:solidFill>
                  <a:srgbClr val="000000"/>
                </a:solidFill>
                <a:latin typeface="Century Gothic"/>
              </a:rPr>
              <a:t>landscape</a:t>
            </a:r>
            <a:endParaRPr lang="fr-BE" sz="1600" kern="0" dirty="0">
              <a:solidFill>
                <a:srgbClr val="000000"/>
              </a:solidFill>
              <a:latin typeface="Century Gothic"/>
            </a:endParaRPr>
          </a:p>
          <a:p>
            <a:pPr>
              <a:defRPr/>
            </a:pPr>
            <a:endParaRPr lang="fr-BE" sz="1600" kern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entagon 18"/>
          <p:cNvSpPr/>
          <p:nvPr/>
        </p:nvSpPr>
        <p:spPr bwMode="auto">
          <a:xfrm flipH="1" flipV="1">
            <a:off x="1858706" y="1556793"/>
            <a:ext cx="3007641" cy="804365"/>
          </a:xfrm>
          <a:prstGeom prst="homePlate">
            <a:avLst>
              <a:gd name="adj" fmla="val 29155"/>
            </a:avLst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58536B-B4EB-420B-A6CC-2624DECEBC05}"/>
              </a:ext>
            </a:extLst>
          </p:cNvPr>
          <p:cNvSpPr/>
          <p:nvPr/>
        </p:nvSpPr>
        <p:spPr bwMode="auto">
          <a:xfrm>
            <a:off x="2377040" y="1620089"/>
            <a:ext cx="1987560" cy="609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BE" kern="0" dirty="0" err="1">
                <a:solidFill>
                  <a:srgbClr val="FFFFFF"/>
                </a:solidFill>
                <a:latin typeface="Century Gothic"/>
              </a:rPr>
              <a:t>Retropolation</a:t>
            </a:r>
            <a:endParaRPr lang="en-GB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entagon 17"/>
          <p:cNvSpPr/>
          <p:nvPr/>
        </p:nvSpPr>
        <p:spPr bwMode="auto">
          <a:xfrm flipH="1" flipV="1">
            <a:off x="4503057" y="1556791"/>
            <a:ext cx="3576177" cy="804365"/>
          </a:xfrm>
          <a:prstGeom prst="homePlate">
            <a:avLst>
              <a:gd name="adj" fmla="val 29155"/>
            </a:avLst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453E1A-E661-4730-819B-855FD271A3D5}"/>
              </a:ext>
            </a:extLst>
          </p:cNvPr>
          <p:cNvSpPr/>
          <p:nvPr/>
        </p:nvSpPr>
        <p:spPr bwMode="auto">
          <a:xfrm>
            <a:off x="5330905" y="1587898"/>
            <a:ext cx="2328137" cy="609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BE" kern="0" dirty="0">
                <a:solidFill>
                  <a:srgbClr val="FFFFFF"/>
                </a:solidFill>
                <a:latin typeface="Century Gothic"/>
              </a:rPr>
              <a:t>Scenario planning</a:t>
            </a:r>
            <a:endParaRPr lang="en-GB" kern="0" dirty="0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920021" y="2492895"/>
            <a:ext cx="4170194" cy="3428308"/>
            <a:chOff x="3239799" y="2229674"/>
            <a:chExt cx="4786828" cy="3935243"/>
          </a:xfrm>
        </p:grpSpPr>
        <p:grpSp>
          <p:nvGrpSpPr>
            <p:cNvPr id="10" name="Group 9"/>
            <p:cNvGrpSpPr/>
            <p:nvPr/>
          </p:nvGrpSpPr>
          <p:grpSpPr>
            <a:xfrm>
              <a:off x="4532640" y="2962227"/>
              <a:ext cx="1157174" cy="1081396"/>
              <a:chOff x="4790700" y="2962227"/>
              <a:chExt cx="1157174" cy="1081396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4812693" y="2962227"/>
                <a:ext cx="1135181" cy="1081396"/>
              </a:xfrm>
              <a:prstGeom prst="roundRect">
                <a:avLst>
                  <a:gd name="adj" fmla="val 772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2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FFEBDCD-E64B-495F-AED6-490EFD88D626}"/>
                  </a:ext>
                </a:extLst>
              </p:cNvPr>
              <p:cNvSpPr/>
              <p:nvPr/>
            </p:nvSpPr>
            <p:spPr bwMode="auto">
              <a:xfrm>
                <a:off x="4790700" y="3193653"/>
                <a:ext cx="1157174" cy="6096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fr-BE" sz="1200" kern="0" dirty="0">
                    <a:latin typeface="Century Gothic"/>
                  </a:rPr>
                  <a:t>Major </a:t>
                </a:r>
                <a:br>
                  <a:rPr lang="fr-BE" sz="1200" kern="0" dirty="0">
                    <a:latin typeface="Century Gothic"/>
                  </a:rPr>
                </a:br>
                <a:r>
                  <a:rPr lang="fr-BE" sz="1200" kern="0" dirty="0">
                    <a:latin typeface="Century Gothic"/>
                  </a:rPr>
                  <a:t>Disruption</a:t>
                </a:r>
                <a:endParaRPr lang="en-GB" sz="1200" kern="0" dirty="0">
                  <a:latin typeface="Century Gothic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956280" y="2962227"/>
              <a:ext cx="1157174" cy="1081396"/>
              <a:chOff x="6214340" y="2962227"/>
              <a:chExt cx="1157174" cy="1081396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6225337" y="2962227"/>
                <a:ext cx="1135181" cy="1081396"/>
              </a:xfrm>
              <a:prstGeom prst="roundRect">
                <a:avLst>
                  <a:gd name="adj" fmla="val 7723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tx2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FFEBDCD-E64B-495F-AED6-490EFD88D626}"/>
                  </a:ext>
                </a:extLst>
              </p:cNvPr>
              <p:cNvSpPr/>
              <p:nvPr/>
            </p:nvSpPr>
            <p:spPr bwMode="auto">
              <a:xfrm>
                <a:off x="6214340" y="3193653"/>
                <a:ext cx="1157174" cy="6096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fr-BE" sz="1200" kern="0" dirty="0">
                    <a:latin typeface="Century Gothic"/>
                  </a:rPr>
                  <a:t>Strategic</a:t>
                </a:r>
                <a:br>
                  <a:rPr lang="fr-BE" sz="1200" kern="0" dirty="0">
                    <a:latin typeface="Century Gothic"/>
                  </a:rPr>
                </a:br>
                <a:r>
                  <a:rPr lang="fr-BE" sz="1200" kern="0" dirty="0">
                    <a:latin typeface="Century Gothic"/>
                  </a:rPr>
                  <a:t>Shift</a:t>
                </a:r>
                <a:endParaRPr lang="en-GB" sz="1200" kern="0" dirty="0">
                  <a:latin typeface="Century Gothic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532640" y="4549241"/>
              <a:ext cx="1157174" cy="1081396"/>
              <a:chOff x="4790700" y="4549241"/>
              <a:chExt cx="1157174" cy="1081396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4812693" y="4549241"/>
                <a:ext cx="1135181" cy="1081396"/>
              </a:xfrm>
              <a:prstGeom prst="roundRect">
                <a:avLst>
                  <a:gd name="adj" fmla="val 7723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FFEBDCD-E64B-495F-AED6-490EFD88D626}"/>
                  </a:ext>
                </a:extLst>
              </p:cNvPr>
              <p:cNvSpPr/>
              <p:nvPr/>
            </p:nvSpPr>
            <p:spPr bwMode="auto">
              <a:xfrm>
                <a:off x="4790700" y="4765356"/>
                <a:ext cx="1157174" cy="6096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fr-BE" sz="1200" kern="0" dirty="0">
                    <a:latin typeface="Century Gothic"/>
                  </a:rPr>
                  <a:t>Flash in </a:t>
                </a:r>
                <a:br>
                  <a:rPr lang="fr-BE" sz="1200" kern="0" dirty="0">
                    <a:latin typeface="Century Gothic"/>
                  </a:rPr>
                </a:br>
                <a:r>
                  <a:rPr lang="fr-BE" sz="1200" kern="0" dirty="0">
                    <a:latin typeface="Century Gothic"/>
                  </a:rPr>
                  <a:t>the Plan</a:t>
                </a:r>
                <a:endParaRPr lang="en-GB" sz="1200" kern="0" dirty="0">
                  <a:latin typeface="Century Gothic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882540" y="4549241"/>
              <a:ext cx="1304653" cy="1081396"/>
              <a:chOff x="6140600" y="4549241"/>
              <a:chExt cx="1304653" cy="1081396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6225337" y="4549241"/>
                <a:ext cx="1135181" cy="1081396"/>
              </a:xfrm>
              <a:prstGeom prst="roundRect">
                <a:avLst>
                  <a:gd name="adj" fmla="val 772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FFEBDCD-E64B-495F-AED6-490EFD88D626}"/>
                  </a:ext>
                </a:extLst>
              </p:cNvPr>
              <p:cNvSpPr/>
              <p:nvPr/>
            </p:nvSpPr>
            <p:spPr bwMode="auto">
              <a:xfrm>
                <a:off x="6140600" y="4765355"/>
                <a:ext cx="1304653" cy="6096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fr-BE" sz="1200" kern="0" dirty="0" err="1">
                    <a:latin typeface="Century Gothic"/>
                  </a:rPr>
                  <a:t>Incremental</a:t>
                </a:r>
                <a:r>
                  <a:rPr lang="fr-BE" sz="1200" kern="0" dirty="0">
                    <a:latin typeface="Century Gothic"/>
                  </a:rPr>
                  <a:t> Change</a:t>
                </a:r>
                <a:endParaRPr lang="en-GB" sz="1200" kern="0" dirty="0">
                  <a:latin typeface="Century Gothic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 bwMode="auto">
            <a:xfrm>
              <a:off x="4594432" y="4310139"/>
              <a:ext cx="2456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5822657" y="2816130"/>
              <a:ext cx="0" cy="28299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321795E-A1CA-4C80-A3CF-0B405519AE55}"/>
                </a:ext>
              </a:extLst>
            </p:cNvPr>
            <p:cNvSpPr/>
            <p:nvPr/>
          </p:nvSpPr>
          <p:spPr bwMode="auto">
            <a:xfrm>
              <a:off x="4968699" y="2229674"/>
              <a:ext cx="1649616" cy="609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fr-BE" sz="1100" b="1" kern="0" dirty="0">
                  <a:solidFill>
                    <a:schemeClr val="accent1"/>
                  </a:solidFill>
                  <a:latin typeface="Century Gothic"/>
                </a:rPr>
                <a:t>High Impact</a:t>
              </a:r>
              <a:endParaRPr lang="en-GB" sz="1100" b="1" kern="0" dirty="0">
                <a:solidFill>
                  <a:schemeClr val="accent1"/>
                </a:solidFill>
                <a:latin typeface="Century Gothic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321795E-A1CA-4C80-A3CF-0B405519AE55}"/>
                </a:ext>
              </a:extLst>
            </p:cNvPr>
            <p:cNvSpPr/>
            <p:nvPr/>
          </p:nvSpPr>
          <p:spPr bwMode="auto">
            <a:xfrm>
              <a:off x="4968699" y="5555317"/>
              <a:ext cx="1649616" cy="609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fr-BE" sz="1100" b="1" kern="0" dirty="0" err="1">
                  <a:solidFill>
                    <a:schemeClr val="accent1"/>
                  </a:solidFill>
                  <a:latin typeface="Century Gothic"/>
                </a:rPr>
                <a:t>Low</a:t>
              </a:r>
              <a:r>
                <a:rPr lang="fr-BE" sz="1100" b="1" kern="0" dirty="0">
                  <a:solidFill>
                    <a:schemeClr val="accent1"/>
                  </a:solidFill>
                  <a:latin typeface="Century Gothic"/>
                </a:rPr>
                <a:t> Impact</a:t>
              </a:r>
              <a:endParaRPr lang="en-GB" sz="1100" b="1" kern="0" dirty="0">
                <a:solidFill>
                  <a:schemeClr val="accent1"/>
                </a:solidFill>
                <a:latin typeface="Century Gothic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21795E-A1CA-4C80-A3CF-0B405519AE55}"/>
                </a:ext>
              </a:extLst>
            </p:cNvPr>
            <p:cNvSpPr/>
            <p:nvPr/>
          </p:nvSpPr>
          <p:spPr bwMode="auto">
            <a:xfrm>
              <a:off x="6755900" y="3996474"/>
              <a:ext cx="1270727" cy="609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fr-BE" sz="1100" b="1" kern="0" dirty="0">
                  <a:solidFill>
                    <a:schemeClr val="accent1"/>
                  </a:solidFill>
                  <a:latin typeface="Century Gothic"/>
                </a:rPr>
                <a:t>High </a:t>
              </a:r>
              <a:br>
                <a:rPr lang="fr-BE" sz="1100" b="1" kern="0" dirty="0">
                  <a:solidFill>
                    <a:schemeClr val="accent1"/>
                  </a:solidFill>
                  <a:latin typeface="Century Gothic"/>
                </a:rPr>
              </a:br>
              <a:r>
                <a:rPr lang="fr-BE" sz="1100" b="1" kern="0" dirty="0" err="1">
                  <a:solidFill>
                    <a:schemeClr val="accent1"/>
                  </a:solidFill>
                  <a:latin typeface="Century Gothic"/>
                </a:rPr>
                <a:t>probability</a:t>
              </a:r>
              <a:endParaRPr lang="en-GB" sz="1100" b="1" kern="0" dirty="0">
                <a:solidFill>
                  <a:schemeClr val="accent1"/>
                </a:solidFill>
                <a:latin typeface="Century Gothic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321795E-A1CA-4C80-A3CF-0B405519AE55}"/>
                </a:ext>
              </a:extLst>
            </p:cNvPr>
            <p:cNvSpPr/>
            <p:nvPr/>
          </p:nvSpPr>
          <p:spPr bwMode="auto">
            <a:xfrm>
              <a:off x="3239799" y="4017088"/>
              <a:ext cx="1649616" cy="609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>
                <a:defRPr/>
              </a:pPr>
              <a:r>
                <a:rPr lang="fr-BE" sz="1100" b="1" kern="0" dirty="0" err="1">
                  <a:solidFill>
                    <a:schemeClr val="accent1"/>
                  </a:solidFill>
                  <a:latin typeface="Century Gothic"/>
                </a:rPr>
                <a:t>Low</a:t>
              </a:r>
              <a:r>
                <a:rPr lang="fr-BE" sz="1100" b="1" kern="0" dirty="0">
                  <a:solidFill>
                    <a:schemeClr val="accent1"/>
                  </a:solidFill>
                  <a:latin typeface="Century Gothic"/>
                </a:rPr>
                <a:t> </a:t>
              </a:r>
              <a:br>
                <a:rPr lang="fr-BE" sz="1100" b="1" kern="0" dirty="0">
                  <a:solidFill>
                    <a:schemeClr val="accent1"/>
                  </a:solidFill>
                  <a:latin typeface="Century Gothic"/>
                </a:rPr>
              </a:br>
              <a:r>
                <a:rPr lang="fr-BE" sz="1100" b="1" kern="0" dirty="0" err="1">
                  <a:solidFill>
                    <a:schemeClr val="accent1"/>
                  </a:solidFill>
                  <a:latin typeface="Century Gothic"/>
                </a:rPr>
                <a:t>probability</a:t>
              </a:r>
              <a:endParaRPr lang="en-GB" sz="1100" b="1" kern="0" dirty="0">
                <a:solidFill>
                  <a:schemeClr val="accent1"/>
                </a:solidFill>
                <a:latin typeface="Century Gothic"/>
              </a:endParaRPr>
            </a:p>
          </p:txBody>
        </p:sp>
      </p:grpSp>
      <p:sp>
        <p:nvSpPr>
          <p:cNvPr id="16" name="Pentagon 15"/>
          <p:cNvSpPr/>
          <p:nvPr/>
        </p:nvSpPr>
        <p:spPr bwMode="auto">
          <a:xfrm flipH="1" flipV="1">
            <a:off x="7587266" y="1556792"/>
            <a:ext cx="2597356" cy="804365"/>
          </a:xfrm>
          <a:prstGeom prst="homePlate">
            <a:avLst>
              <a:gd name="adj" fmla="val 291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453E1A-E661-4730-819B-855FD271A3D5}"/>
              </a:ext>
            </a:extLst>
          </p:cNvPr>
          <p:cNvSpPr/>
          <p:nvPr/>
        </p:nvSpPr>
        <p:spPr bwMode="auto">
          <a:xfrm>
            <a:off x="7686184" y="1620089"/>
            <a:ext cx="2328137" cy="609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BE" kern="0" dirty="0">
                <a:solidFill>
                  <a:srgbClr val="FFFFFF"/>
                </a:solidFill>
                <a:latin typeface="Century Gothic"/>
              </a:rPr>
              <a:t>Trends</a:t>
            </a:r>
            <a:endParaRPr lang="en-GB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EA77E3-17FE-47FD-8F23-5AA00B8547D7}"/>
              </a:ext>
            </a:extLst>
          </p:cNvPr>
          <p:cNvSpPr/>
          <p:nvPr/>
        </p:nvSpPr>
        <p:spPr bwMode="auto">
          <a:xfrm>
            <a:off x="-454280" y="1549477"/>
            <a:ext cx="2623220" cy="93320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BE" sz="2000" kern="0" dirty="0" err="1">
                <a:solidFill>
                  <a:schemeClr val="accent1"/>
                </a:solidFill>
                <a:latin typeface="Century Gothic"/>
              </a:rPr>
              <a:t>Opportunities</a:t>
            </a:r>
            <a:endParaRPr lang="en-GB" sz="2000" kern="0" dirty="0">
              <a:solidFill>
                <a:schemeClr val="accent1"/>
              </a:solidFill>
              <a:latin typeface="Century Gothic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2B5EA31-C8BD-4C35-A661-B2CD6D1932DB}"/>
              </a:ext>
            </a:extLst>
          </p:cNvPr>
          <p:cNvGrpSpPr/>
          <p:nvPr/>
        </p:nvGrpSpPr>
        <p:grpSpPr>
          <a:xfrm>
            <a:off x="95331" y="3586429"/>
            <a:ext cx="1631659" cy="1570763"/>
            <a:chOff x="7879804" y="5085184"/>
            <a:chExt cx="1152128" cy="115212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B29F0DC-4A9F-40AD-8E8B-261A89E7BF87}"/>
                </a:ext>
              </a:extLst>
            </p:cNvPr>
            <p:cNvSpPr/>
            <p:nvPr/>
          </p:nvSpPr>
          <p:spPr bwMode="auto">
            <a:xfrm>
              <a:off x="7879804" y="5085184"/>
              <a:ext cx="1152128" cy="115212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9" name="Graphic 58" descr="Bullseye">
              <a:extLst>
                <a:ext uri="{FF2B5EF4-FFF2-40B4-BE49-F238E27FC236}">
                  <a16:creationId xmlns:a16="http://schemas.microsoft.com/office/drawing/2014/main" id="{496BDE9F-586F-4DCF-BCA0-B4490BC58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96928" y="5202308"/>
              <a:ext cx="917879" cy="917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91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answer before scouting</a:t>
            </a:r>
            <a:br>
              <a:rPr lang="en-US" dirty="0"/>
            </a:br>
            <a:r>
              <a:rPr lang="en-US" sz="2000" dirty="0"/>
              <a:t>How to derive investment themes?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76121" y="5490302"/>
            <a:ext cx="3501013" cy="591438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BE" sz="1800" dirty="0" err="1">
                <a:solidFill>
                  <a:schemeClr val="accent2"/>
                </a:solidFill>
              </a:rPr>
              <a:t>Fintech</a:t>
            </a:r>
            <a:r>
              <a:rPr lang="fr-BE" sz="1800" dirty="0">
                <a:solidFill>
                  <a:schemeClr val="accent2"/>
                </a:solidFill>
              </a:rPr>
              <a:t> </a:t>
            </a:r>
            <a:r>
              <a:rPr lang="fr-BE" sz="1800" dirty="0" err="1">
                <a:solidFill>
                  <a:schemeClr val="accent2"/>
                </a:solidFill>
              </a:rPr>
              <a:t>investment</a:t>
            </a:r>
            <a:r>
              <a:rPr lang="fr-BE" sz="1800" dirty="0">
                <a:solidFill>
                  <a:schemeClr val="accent2"/>
                </a:solidFill>
              </a:rPr>
              <a:t> </a:t>
            </a:r>
            <a:r>
              <a:rPr lang="fr-BE" sz="1800" dirty="0" err="1">
                <a:solidFill>
                  <a:schemeClr val="accent2"/>
                </a:solidFill>
              </a:rPr>
              <a:t>themes</a:t>
            </a:r>
            <a:endParaRPr lang="en-GB" sz="18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47" y="5783849"/>
            <a:ext cx="995003" cy="99500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131016" y="2417324"/>
            <a:ext cx="5368192" cy="2531032"/>
          </a:xfrm>
        </p:spPr>
        <p:txBody>
          <a:bodyPr/>
          <a:lstStyle/>
          <a:p>
            <a:r>
              <a:rPr lang="en-US" sz="2000" dirty="0"/>
              <a:t>Enter new markets/industries</a:t>
            </a:r>
          </a:p>
          <a:p>
            <a:r>
              <a:rPr lang="en-US" sz="2000" dirty="0"/>
              <a:t>Expand into new customer base</a:t>
            </a:r>
          </a:p>
          <a:p>
            <a:r>
              <a:rPr lang="en-US" sz="2000" dirty="0"/>
              <a:t>Create first mover advantage</a:t>
            </a:r>
          </a:p>
          <a:p>
            <a:r>
              <a:rPr lang="en-US" sz="2000" dirty="0"/>
              <a:t>Consolidate and grow quickly in size</a:t>
            </a:r>
          </a:p>
          <a:p>
            <a:r>
              <a:rPr lang="en-US" sz="2000" dirty="0"/>
              <a:t>Employ new technology</a:t>
            </a:r>
          </a:p>
          <a:p>
            <a:r>
              <a:rPr lang="en-US" sz="2000" dirty="0"/>
              <a:t>Access greater pool of skills and experience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151548" y="3055142"/>
            <a:ext cx="1750157" cy="747716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2000" dirty="0">
                <a:solidFill>
                  <a:schemeClr val="accent2"/>
                </a:solidFill>
              </a:rPr>
              <a:t>Non-</a:t>
            </a:r>
            <a:r>
              <a:rPr lang="fr-FR" sz="2000" dirty="0" err="1">
                <a:solidFill>
                  <a:schemeClr val="accent2"/>
                </a:solidFill>
              </a:rPr>
              <a:t>organic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 err="1">
                <a:solidFill>
                  <a:schemeClr val="accent2"/>
                </a:solidFill>
              </a:rPr>
              <a:t>growth</a:t>
            </a:r>
            <a:r>
              <a:rPr lang="fr-FR" sz="2000" dirty="0">
                <a:solidFill>
                  <a:schemeClr val="accent2"/>
                </a:solidFill>
              </a:rPr>
              <a:t>?</a:t>
            </a:r>
            <a:endParaRPr lang="en-GB" sz="20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33334" y="1715363"/>
            <a:ext cx="693057" cy="661786"/>
            <a:chOff x="7879804" y="5085184"/>
            <a:chExt cx="1152128" cy="1152128"/>
          </a:xfrm>
        </p:grpSpPr>
        <p:sp>
          <p:nvSpPr>
            <p:cNvPr id="17" name="Oval 16"/>
            <p:cNvSpPr/>
            <p:nvPr/>
          </p:nvSpPr>
          <p:spPr bwMode="auto">
            <a:xfrm>
              <a:off x="7879804" y="5085184"/>
              <a:ext cx="1152128" cy="115212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8" name="Graphic 19" descr="Bullseye">
              <a:extLst>
                <a:ext uri="{FF2B5EF4-FFF2-40B4-BE49-F238E27FC236}">
                  <a16:creationId xmlns:a16="http://schemas.microsoft.com/office/drawing/2014/main" id="{EF6D346D-7B6C-40B4-B51E-BCF2B7C2F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96928" y="5202308"/>
              <a:ext cx="917879" cy="917879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1795E-A1CA-4C80-A3CF-0B405519AE55}"/>
              </a:ext>
            </a:extLst>
          </p:cNvPr>
          <p:cNvSpPr/>
          <p:nvPr/>
        </p:nvSpPr>
        <p:spPr bwMode="auto">
          <a:xfrm>
            <a:off x="1943240" y="1219200"/>
            <a:ext cx="1850488" cy="609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BE" kern="0" dirty="0" err="1">
                <a:solidFill>
                  <a:schemeClr val="accent1"/>
                </a:solidFill>
                <a:latin typeface="Century Gothic"/>
              </a:rPr>
              <a:t>Opportunities</a:t>
            </a:r>
            <a:endParaRPr lang="en-GB" kern="0" dirty="0">
              <a:solidFill>
                <a:schemeClr val="accent1"/>
              </a:solidFill>
              <a:latin typeface="Century Gothic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399084" y="1348455"/>
            <a:ext cx="8064896" cy="3599902"/>
          </a:xfrm>
          <a:prstGeom prst="roundRect">
            <a:avLst>
              <a:gd name="adj" fmla="val 5915"/>
            </a:avLst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2627835" y="5077498"/>
            <a:ext cx="504056" cy="360040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ntagon 21"/>
          <p:cNvSpPr/>
          <p:nvPr/>
        </p:nvSpPr>
        <p:spPr bwMode="auto">
          <a:xfrm rot="16200000" flipH="1" flipV="1">
            <a:off x="2049746" y="1541923"/>
            <a:ext cx="1454994" cy="2319164"/>
          </a:xfrm>
          <a:prstGeom prst="homePlate">
            <a:avLst>
              <a:gd name="adj" fmla="val 29155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Pentagon 22"/>
          <p:cNvSpPr/>
          <p:nvPr/>
        </p:nvSpPr>
        <p:spPr bwMode="auto">
          <a:xfrm rot="16200000" flipH="1" flipV="1">
            <a:off x="2079346" y="3097510"/>
            <a:ext cx="1395788" cy="2319165"/>
          </a:xfrm>
          <a:prstGeom prst="homePlate">
            <a:avLst>
              <a:gd name="adj" fmla="val 291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Pentagon 23"/>
          <p:cNvSpPr/>
          <p:nvPr/>
        </p:nvSpPr>
        <p:spPr bwMode="auto">
          <a:xfrm rot="16200000" flipH="1" flipV="1">
            <a:off x="2079343" y="4623496"/>
            <a:ext cx="1395791" cy="2319167"/>
          </a:xfrm>
          <a:prstGeom prst="homePlate">
            <a:avLst>
              <a:gd name="adj" fmla="val 29155"/>
            </a:avLst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Regulatory overview</a:t>
            </a:r>
            <a:br>
              <a:rPr lang="en-US" sz="3200" dirty="0"/>
            </a:br>
            <a:r>
              <a:rPr lang="en-US" sz="2400" dirty="0"/>
              <a:t>Main EU legislation for trading and post-trading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91172" y="2282823"/>
            <a:ext cx="1656184" cy="86409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Trading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5FE71-5DC7-4224-8A0D-546688A305C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185053" y="3875643"/>
            <a:ext cx="1656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Clearing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874141" y="5271432"/>
            <a:ext cx="186965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Settlement custody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EDD86B-C6CF-4B06-8A6E-9FB21BE2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484" y="5282887"/>
            <a:ext cx="3890987" cy="1224136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22000"/>
              <a:defRPr/>
            </a:pPr>
            <a:r>
              <a:rPr lang="fr-BE" sz="2000" kern="0" dirty="0">
                <a:solidFill>
                  <a:srgbClr val="000000"/>
                </a:solidFill>
                <a:latin typeface="Century Gothic" pitchFamily="34" charset="0"/>
              </a:rPr>
              <a:t>CSD </a:t>
            </a:r>
            <a:r>
              <a:rPr lang="fr-BE" sz="2000" kern="0" dirty="0" err="1">
                <a:solidFill>
                  <a:srgbClr val="000000"/>
                </a:solidFill>
                <a:latin typeface="Century Gothic" pitchFamily="34" charset="0"/>
              </a:rPr>
              <a:t>Regulation</a:t>
            </a:r>
            <a:r>
              <a:rPr lang="fr-BE" sz="2000" kern="0" dirty="0">
                <a:solidFill>
                  <a:srgbClr val="000000"/>
                </a:solidFill>
                <a:latin typeface="Century Gothic" pitchFamily="34" charset="0"/>
              </a:rPr>
              <a:t> (CSDR)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B557E71A-0035-4A8A-8973-4F99DE7EF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196" y="1918917"/>
            <a:ext cx="3356603" cy="1298226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22000"/>
              <a:defRPr/>
            </a:pPr>
            <a:r>
              <a:rPr lang="en-US" sz="2000" kern="0" dirty="0">
                <a:solidFill>
                  <a:srgbClr val="000000"/>
                </a:solidFill>
                <a:latin typeface="Century Gothic" pitchFamily="34" charset="0"/>
              </a:rPr>
              <a:t>Markets in Financial Instruments Directive (MiFID II &amp; </a:t>
            </a:r>
            <a:r>
              <a:rPr lang="en-US" sz="2000" kern="0" dirty="0" err="1">
                <a:solidFill>
                  <a:srgbClr val="000000"/>
                </a:solidFill>
                <a:latin typeface="Century Gothic" pitchFamily="34" charset="0"/>
              </a:rPr>
              <a:t>MiFIR</a:t>
            </a:r>
            <a:r>
              <a:rPr lang="en-US" sz="2000" kern="0" dirty="0">
                <a:solidFill>
                  <a:srgbClr val="000000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49ACDF8-E7FB-4595-AAED-51716387B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484" y="3377082"/>
            <a:ext cx="3528392" cy="1251643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22000"/>
              <a:defRPr/>
            </a:pPr>
            <a:r>
              <a:rPr lang="fr-BE" sz="2000" kern="0" dirty="0" err="1">
                <a:solidFill>
                  <a:srgbClr val="000000"/>
                </a:solidFill>
                <a:latin typeface="Century Gothic" pitchFamily="34" charset="0"/>
              </a:rPr>
              <a:t>European</a:t>
            </a:r>
            <a:r>
              <a:rPr lang="fr-BE" sz="2000" kern="0" dirty="0">
                <a:solidFill>
                  <a:srgbClr val="000000"/>
                </a:solidFill>
                <a:latin typeface="Century Gothic" pitchFamily="34" charset="0"/>
              </a:rPr>
              <a:t> Market Infrastructure </a:t>
            </a:r>
            <a:r>
              <a:rPr lang="fr-BE" sz="2000" kern="0" dirty="0" err="1">
                <a:solidFill>
                  <a:srgbClr val="000000"/>
                </a:solidFill>
                <a:latin typeface="Century Gothic" pitchFamily="34" charset="0"/>
              </a:rPr>
              <a:t>Regulation</a:t>
            </a:r>
            <a:r>
              <a:rPr lang="fr-BE" sz="2000" kern="0" dirty="0">
                <a:solidFill>
                  <a:srgbClr val="000000"/>
                </a:solidFill>
                <a:latin typeface="Century Gothic" pitchFamily="34" charset="0"/>
              </a:rPr>
              <a:t> (EMIR)</a:t>
            </a:r>
            <a:endParaRPr lang="en-US" sz="2000" kern="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" name="Right Arrow 5">
            <a:extLst>
              <a:ext uri="{FF2B5EF4-FFF2-40B4-BE49-F238E27FC236}">
                <a16:creationId xmlns:a16="http://schemas.microsoft.com/office/drawing/2014/main" id="{511AB9F0-B33F-42E6-A187-00B6F80B728B}"/>
              </a:ext>
            </a:extLst>
          </p:cNvPr>
          <p:cNvSpPr/>
          <p:nvPr/>
        </p:nvSpPr>
        <p:spPr bwMode="auto">
          <a:xfrm>
            <a:off x="4420868" y="2424973"/>
            <a:ext cx="366996" cy="265619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ight Arrow 5">
            <a:extLst>
              <a:ext uri="{FF2B5EF4-FFF2-40B4-BE49-F238E27FC236}">
                <a16:creationId xmlns:a16="http://schemas.microsoft.com/office/drawing/2014/main" id="{536E661B-10FA-4DD1-9C37-3EF9F4E0BD1C}"/>
              </a:ext>
            </a:extLst>
          </p:cNvPr>
          <p:cNvSpPr/>
          <p:nvPr/>
        </p:nvSpPr>
        <p:spPr bwMode="auto">
          <a:xfrm>
            <a:off x="4420868" y="3870093"/>
            <a:ext cx="366996" cy="265619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ight Arrow 5">
            <a:extLst>
              <a:ext uri="{FF2B5EF4-FFF2-40B4-BE49-F238E27FC236}">
                <a16:creationId xmlns:a16="http://schemas.microsoft.com/office/drawing/2014/main" id="{BBCAC48C-C0CE-4E78-BA0C-84403B65A402}"/>
              </a:ext>
            </a:extLst>
          </p:cNvPr>
          <p:cNvSpPr/>
          <p:nvPr/>
        </p:nvSpPr>
        <p:spPr bwMode="auto">
          <a:xfrm>
            <a:off x="4420868" y="5354164"/>
            <a:ext cx="366996" cy="265619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92842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">
  <a:themeElements>
    <a:clrScheme name="Custom 1">
      <a:dk1>
        <a:srgbClr val="000000"/>
      </a:dk1>
      <a:lt1>
        <a:srgbClr val="FFFFFF"/>
      </a:lt1>
      <a:dk2>
        <a:srgbClr val="A00000"/>
      </a:dk2>
      <a:lt2>
        <a:srgbClr val="555555"/>
      </a:lt2>
      <a:accent1>
        <a:srgbClr val="BF2F38"/>
      </a:accent1>
      <a:accent2>
        <a:srgbClr val="ED1C24"/>
      </a:accent2>
      <a:accent3>
        <a:srgbClr val="F58220"/>
      </a:accent3>
      <a:accent4>
        <a:srgbClr val="FFC000"/>
      </a:accent4>
      <a:accent5>
        <a:srgbClr val="555555"/>
      </a:accent5>
      <a:accent6>
        <a:srgbClr val="B4B4B4"/>
      </a:accent6>
      <a:hlink>
        <a:srgbClr val="D7D7D7"/>
      </a:hlink>
      <a:folHlink>
        <a:srgbClr val="FFFFFF"/>
      </a:folHlink>
    </a:clrScheme>
    <a:fontScheme name="Corporate_3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orporate_35 1">
        <a:dk1>
          <a:srgbClr val="000000"/>
        </a:dk1>
        <a:lt1>
          <a:srgbClr val="FFFFFF"/>
        </a:lt1>
        <a:dk2>
          <a:srgbClr val="000000"/>
        </a:dk2>
        <a:lt2>
          <a:srgbClr val="555555"/>
        </a:lt2>
        <a:accent1>
          <a:srgbClr val="BF2F38"/>
        </a:accent1>
        <a:accent2>
          <a:srgbClr val="ED7E23"/>
        </a:accent2>
        <a:accent3>
          <a:srgbClr val="FFFFFF"/>
        </a:accent3>
        <a:accent4>
          <a:srgbClr val="000000"/>
        </a:accent4>
        <a:accent5>
          <a:srgbClr val="DCADAE"/>
        </a:accent5>
        <a:accent6>
          <a:srgbClr val="D7721F"/>
        </a:accent6>
        <a:hlink>
          <a:srgbClr val="4B4B4B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xternal_Corporate_Template.potx" id="{60790FA8-B141-4F92-86C9-5009A3959967}" vid="{592FECCF-A7B6-4151-A329-961A5A65872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5ABD4EB84B44491C72C778C40C7BC" ma:contentTypeVersion="7" ma:contentTypeDescription="Create a new document." ma:contentTypeScope="" ma:versionID="851818f33d7ce797f0366e0e12916fb2">
  <xsd:schema xmlns:xsd="http://www.w3.org/2001/XMLSchema" xmlns:xs="http://www.w3.org/2001/XMLSchema" xmlns:p="http://schemas.microsoft.com/office/2006/metadata/properties" xmlns:ns2="2dcd112e-cc75-4340-9cdf-4242f21f63f9" targetNamespace="http://schemas.microsoft.com/office/2006/metadata/properties" ma:root="true" ma:fieldsID="b973a60248b33ccd6082524be877eb45" ns2:_="">
    <xsd:import namespace="2dcd112e-cc75-4340-9cdf-4242f21f6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d112e-cc75-4340-9cdf-4242f21f63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98E782-2857-4E85-BD1C-2BF57F5AFB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DA4339-F4CB-4974-AA52-478D38520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cd112e-cc75-4340-9cdf-4242f21f63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1FCF2E-C738-46EB-ABAF-E4CA6E0A87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External_Corporate_Template</Template>
  <TotalTime>0</TotalTime>
  <Words>961</Words>
  <Application>Microsoft Office PowerPoint</Application>
  <PresentationFormat>35mm Slides</PresentationFormat>
  <Paragraphs>222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Times</vt:lpstr>
      <vt:lpstr>Corporate</vt:lpstr>
      <vt:lpstr>Innovation through Fintechs in the CSD world </vt:lpstr>
      <vt:lpstr>PowerPoint Presentation</vt:lpstr>
      <vt:lpstr>Agenda</vt:lpstr>
      <vt:lpstr>Why looking at fintechs Expected benefits scouting/ investment </vt:lpstr>
      <vt:lpstr>Questions to answer before scouting Which process to follow?  </vt:lpstr>
      <vt:lpstr>Questions to answer before scouting How do we link to Corporate Strategy?     </vt:lpstr>
      <vt:lpstr>Questions to answer before scouting How do we link to external trends?       </vt:lpstr>
      <vt:lpstr>Questions to answer before scouting How to derive investment themes?</vt:lpstr>
      <vt:lpstr>Regulatory overview Main EU legislation for trading and post-trading</vt:lpstr>
      <vt:lpstr>PowerPoint Presentation</vt:lpstr>
      <vt:lpstr>Regulatory overview Digital finance package </vt:lpstr>
      <vt:lpstr>How to screen / select fintechs Problem statement  </vt:lpstr>
      <vt:lpstr>How to screen / select fintechs Pipeline building – step 1 </vt:lpstr>
      <vt:lpstr>How to screen / select fintechs Pipeline building – step 2 </vt:lpstr>
      <vt:lpstr>How to screen / select fintechs Fintech selection </vt:lpstr>
      <vt:lpstr>How to screen / select fintechs Fintech collaboration </vt:lpstr>
      <vt:lpstr>PowerPoint Presentation</vt:lpstr>
      <vt:lpstr>PowerPoint Presentation</vt:lpstr>
    </vt:vector>
  </TitlesOfParts>
  <Company>Euroclear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through Fintechs in the CSD world</dc:title>
  <dc:creator>Gert Adriaensen</dc:creator>
  <cp:lastModifiedBy>Hugues Flament</cp:lastModifiedBy>
  <cp:revision>61</cp:revision>
  <cp:lastPrinted>2016-01-08T14:22:54Z</cp:lastPrinted>
  <dcterms:created xsi:type="dcterms:W3CDTF">2021-05-10T09:06:07Z</dcterms:created>
  <dcterms:modified xsi:type="dcterms:W3CDTF">2021-05-20T06:20:19Z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0x010100C945ABD4EB84B44491C72C778C40C7BC</vt:lpwstr>
  </property>
  <property fmtid="{D5CDD505-2E9C-101B-9397-08002B2CF9AE}" pid="3" name="MSIP_Label_e99e5f92-716e-44d1-9a65-82cabe9dd1e7_Enabled">
    <vt:lpwstr>True</vt:lpwstr>
  </property>
  <property fmtid="{D5CDD505-2E9C-101B-9397-08002B2CF9AE}" pid="4" name="MSIP_Label_e99e5f92-716e-44d1-9a65-82cabe9dd1e7_SiteId">
    <vt:lpwstr>282ba4e6-052f-4fa7-bbaa-95b7e4404b3e</vt:lpwstr>
  </property>
  <property fmtid="{D5CDD505-2E9C-101B-9397-08002B2CF9AE}" pid="5" name="MSIP_Label_e99e5f92-716e-44d1-9a65-82cabe9dd1e7_Owner">
    <vt:lpwstr>ESDEAG@beprod01.eoc.net</vt:lpwstr>
  </property>
  <property fmtid="{D5CDD505-2E9C-101B-9397-08002B2CF9AE}" pid="6" name="MSIP_Label_e99e5f92-716e-44d1-9a65-82cabe9dd1e7_SetDate">
    <vt:lpwstr>2021-05-10T09:24:12.7099805Z</vt:lpwstr>
  </property>
  <property fmtid="{D5CDD505-2E9C-101B-9397-08002B2CF9AE}" pid="7" name="MSIP_Label_e99e5f92-716e-44d1-9a65-82cabe9dd1e7_Name">
    <vt:lpwstr>Restricted</vt:lpwstr>
  </property>
  <property fmtid="{D5CDD505-2E9C-101B-9397-08002B2CF9AE}" pid="8" name="MSIP_Label_e99e5f92-716e-44d1-9a65-82cabe9dd1e7_Application">
    <vt:lpwstr>Microsoft Azure Information Protection</vt:lpwstr>
  </property>
  <property fmtid="{D5CDD505-2E9C-101B-9397-08002B2CF9AE}" pid="9" name="MSIP_Label_e99e5f92-716e-44d1-9a65-82cabe9dd1e7_ActionId">
    <vt:lpwstr>bde8eeef-d6ea-4b85-acf3-86dde022b53f</vt:lpwstr>
  </property>
  <property fmtid="{D5CDD505-2E9C-101B-9397-08002B2CF9AE}" pid="10" name="MSIP_Label_e99e5f92-716e-44d1-9a65-82cabe9dd1e7_Extended_MSFT_Method">
    <vt:lpwstr>Automatic</vt:lpwstr>
  </property>
  <property fmtid="{D5CDD505-2E9C-101B-9397-08002B2CF9AE}" pid="11" name="Sensitivity">
    <vt:lpwstr>Restricted</vt:lpwstr>
  </property>
</Properties>
</file>