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57" r:id="rId4"/>
    <p:sldId id="264" r:id="rId5"/>
    <p:sldId id="272" r:id="rId6"/>
    <p:sldId id="269" r:id="rId7"/>
    <p:sldId id="262" r:id="rId8"/>
    <p:sldId id="267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59"/>
  </p:normalViewPr>
  <p:slideViewPr>
    <p:cSldViewPr snapToGrid="0">
      <p:cViewPr varScale="1">
        <p:scale>
          <a:sx n="85" d="100"/>
          <a:sy n="85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BDF2-F4FA-912E-CE21-B3945EA9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66B87-A7B5-2199-9164-FEA9907E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C461-6788-0ECF-93F8-11162939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4567-5A1C-E360-F286-B7931497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892E6-DBD8-DF49-3936-4BBEB72B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A8D2-AFC8-5F51-470E-ABAFFD56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34496-7FFE-BEA0-88DB-9B885105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54DD6-D304-DB90-8F65-B9D18FA7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A809-4056-BC0F-79C1-1DF600B5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D0CC-965E-CC9B-7996-F666185F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780DF-03D1-C131-110B-F41397DE5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10410-E646-8F27-62B5-FFBA9AFD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017D-928E-5CC9-DB60-8869B487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6D5D-10E1-2CDE-4ABC-B6B3782D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83AC5-F24A-17D6-0B6E-9D68BAF2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7E84-3ED1-DAEF-E3C6-00EFE6D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C1E3-564D-5687-11FC-69FFF37D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6DA6-FB51-5CFF-C670-CD950549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1673-D336-2F50-1B2A-2FA09164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2B9E-6D4B-162E-52E9-98690BE0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1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4828-6D8F-62F9-E611-338F3979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AD1B2-AEE6-B4EB-8995-99F8E225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C9E8-458E-1F1E-DF49-CB2E6776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0704-E85E-5639-96EE-CBF75F26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27D4-AEA1-C68F-F715-A06AAB1C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B8B9-B36D-3C16-9638-38DE7972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91CA4-A085-5DA3-0D78-D94754490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959B4-93E6-309A-2D27-9E2E66D3C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02A55-5D9A-9DBD-C4A5-0BFAA9E0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CE62E-E25A-7B74-31E4-90E81D3D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47F0-7AC5-58F8-5524-92AAE3B4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9246-171B-5FA9-EB54-D040BBEE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5D0B-7974-D53F-519A-2589A7D35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324F2-61B7-5753-97FA-617124F3E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51BC4-DD32-BF59-B4B8-1269E10E6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A431E-80BA-CF7F-1EC7-DB5DBDA4B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47134-02E1-714C-E1B0-B28FF4BF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8321B-5537-ACB9-018F-8ED4268C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081F6-93D5-A9D9-D9B0-3205B381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78C6-387C-2F2D-C33C-43BC3327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CF33E-F8F9-1248-7DC2-993F8D20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093C-BE18-BFC1-D7D4-21999185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7A54-FC39-B62C-340F-8889044F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17867-5753-07F8-F4BB-6AB198F0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CDB3F-7BF4-3246-E1B9-8E04CFD6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5F5D-7F10-59CC-18D9-72677725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2067-4832-F11E-E1B6-87E4D954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E125-9D68-32EF-7376-63E52DBF4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97295-229A-5F80-E7A7-61A90AF71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2C061-9C93-AFCB-0477-E3034F08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8F8B6-C119-A8FD-F1CB-745E4AB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8BB62-42A1-0FD7-1223-A459550D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43AD-DE78-3BAD-1678-1281ACE8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F6BDD-0C54-70C0-B376-2F5E4ABA1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0AF21-CEE4-8186-D644-530BD2EF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E0E21-2FB3-D1E9-088A-5BCAD5F7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C0108-E131-8E6B-5CC8-29869D03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C7DA-0234-F50A-4901-608A3D75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56F26-2295-F4B7-9B20-38AA2BEA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FAAB-C8BE-0797-AE2B-8CBC4CEA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E158-D130-B542-A23F-FE4755E4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F2BCD4-39C1-3847-B852-5349941422D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B26F-C2A2-2977-328F-C02F8F29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A626-CE5A-53F0-9D05-D6E43299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04365-6CC9-E449-81D5-B1BF00D3D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C8E16-DF74-DD2D-64D1-A9D0FBCD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99" y="422240"/>
            <a:ext cx="9858922" cy="6285061"/>
          </a:xfrm>
          <a:prstGeom prst="rect">
            <a:avLst/>
          </a:prstGeom>
          <a:ln>
            <a:noFill/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AE5D-5351-4C69-B7BF-5ACD2A9B1EA8}"/>
              </a:ext>
            </a:extLst>
          </p:cNvPr>
          <p:cNvSpPr txBox="1"/>
          <p:nvPr/>
        </p:nvSpPr>
        <p:spPr>
          <a:xfrm>
            <a:off x="9901101" y="1993596"/>
            <a:ext cx="52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3D715-5F3A-A87F-D182-5D72AE0CE471}"/>
              </a:ext>
            </a:extLst>
          </p:cNvPr>
          <p:cNvSpPr txBox="1"/>
          <p:nvPr/>
        </p:nvSpPr>
        <p:spPr>
          <a:xfrm>
            <a:off x="9552634" y="6453143"/>
            <a:ext cx="25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*Working Title  - may still change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AF2396-2484-7E74-C2D2-CE40A8BD245C}"/>
              </a:ext>
            </a:extLst>
          </p:cNvPr>
          <p:cNvSpPr/>
          <p:nvPr/>
        </p:nvSpPr>
        <p:spPr>
          <a:xfrm>
            <a:off x="100014" y="114299"/>
            <a:ext cx="11915774" cy="66293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480D3-57FC-7194-49C6-DD406DEA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696016"/>
            <a:ext cx="5272088" cy="4886325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diagram of a chart&#10;&#10;Description automatically generated">
            <a:extLst>
              <a:ext uri="{FF2B5EF4-FFF2-40B4-BE49-F238E27FC236}">
                <a16:creationId xmlns:a16="http://schemas.microsoft.com/office/drawing/2014/main" id="{9039AC2F-5FCF-E5D0-688E-1467DBB27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9" y="284158"/>
            <a:ext cx="4975160" cy="6277807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0D5D5-E8FB-3CE4-D0A9-F4DBEAEE1A6A}"/>
              </a:ext>
            </a:extLst>
          </p:cNvPr>
          <p:cNvSpPr txBox="1"/>
          <p:nvPr/>
        </p:nvSpPr>
        <p:spPr>
          <a:xfrm>
            <a:off x="7194601" y="619263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“DLT in the real world” Survey, 2023: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www.issanet.org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E79D9-38A1-EC7A-EED4-7B50436ADE4F}"/>
              </a:ext>
            </a:extLst>
          </p:cNvPr>
          <p:cNvSpPr txBox="1"/>
          <p:nvPr/>
        </p:nvSpPr>
        <p:spPr>
          <a:xfrm>
            <a:off x="171453" y="1880264"/>
            <a:ext cx="3128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“Common”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“Conflicting” priorities</a:t>
            </a:r>
          </a:p>
        </p:txBody>
      </p:sp>
    </p:spTree>
    <p:extLst>
      <p:ext uri="{BB962C8B-B14F-4D97-AF65-F5344CB8AC3E}">
        <p14:creationId xmlns:p14="http://schemas.microsoft.com/office/powerpoint/2010/main" val="41926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9CD6C-5122-FECF-1FC1-1737316F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26" y="3999520"/>
            <a:ext cx="5072660" cy="2463185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65550-D2FE-EC57-F992-D02746E9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3" y="1158242"/>
            <a:ext cx="5295787" cy="1442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DECBB-F7E8-C9EF-8CEF-9E6577231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17" y="1198173"/>
            <a:ext cx="5295787" cy="17421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B6BA1C-57AE-9976-AE8F-74472C2A1A64}"/>
              </a:ext>
            </a:extLst>
          </p:cNvPr>
          <p:cNvSpPr txBox="1">
            <a:spLocks/>
          </p:cNvSpPr>
          <p:nvPr/>
        </p:nvSpPr>
        <p:spPr>
          <a:xfrm>
            <a:off x="1713476" y="-134205"/>
            <a:ext cx="8689277" cy="104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Change happens ….. literally overnight!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EE3F2-F34D-2475-F97C-29E57C4C2924}"/>
              </a:ext>
            </a:extLst>
          </p:cNvPr>
          <p:cNvSpPr txBox="1"/>
          <p:nvPr/>
        </p:nvSpPr>
        <p:spPr>
          <a:xfrm>
            <a:off x="326892" y="2958348"/>
            <a:ext cx="118651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Today some 46.7m people in Kenya (out of a total of 56,2m) use the platform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59FF4-A196-76A0-A90D-CD67A75E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3" y="3932820"/>
            <a:ext cx="4550704" cy="27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6EEA28-ECF3-08C4-38FB-69AAFBAE013D}"/>
              </a:ext>
            </a:extLst>
          </p:cNvPr>
          <p:cNvSpPr txBox="1">
            <a:spLocks/>
          </p:cNvSpPr>
          <p:nvPr/>
        </p:nvSpPr>
        <p:spPr>
          <a:xfrm>
            <a:off x="1966913" y="162826"/>
            <a:ext cx="7389730" cy="836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 bit of the backdrop …..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3BC38C-A4A6-137E-61E2-8EAAF975F101}"/>
              </a:ext>
            </a:extLst>
          </p:cNvPr>
          <p:cNvSpPr txBox="1">
            <a:spLocks/>
          </p:cNvSpPr>
          <p:nvPr/>
        </p:nvSpPr>
        <p:spPr>
          <a:xfrm>
            <a:off x="981075" y="1321270"/>
            <a:ext cx="10663238" cy="49965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Declining trade volumes in many of our markets</a:t>
            </a:r>
          </a:p>
          <a:p>
            <a:r>
              <a:rPr lang="en-US" dirty="0"/>
              <a:t>A decline in formal listings </a:t>
            </a:r>
          </a:p>
          <a:p>
            <a:r>
              <a:rPr lang="en-US" dirty="0"/>
              <a:t>“Sovereign ratings” downgrades (or the struggle with weaker ratings)</a:t>
            </a:r>
          </a:p>
          <a:p>
            <a:r>
              <a:rPr lang="en-US" dirty="0"/>
              <a:t>“Grey Listing”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Increases in </a:t>
            </a:r>
          </a:p>
          <a:p>
            <a:pPr lvl="1"/>
            <a:r>
              <a:rPr lang="en-US" dirty="0"/>
              <a:t>Operational costs </a:t>
            </a:r>
          </a:p>
          <a:p>
            <a:pPr lvl="2">
              <a:buFontTx/>
              <a:buChar char="-"/>
            </a:pPr>
            <a:r>
              <a:rPr lang="en-US" dirty="0"/>
              <a:t>the investment into “resilience”	</a:t>
            </a:r>
          </a:p>
          <a:p>
            <a:pPr lvl="2">
              <a:buFontTx/>
              <a:buChar char="-"/>
            </a:pPr>
            <a:r>
              <a:rPr lang="en-US" dirty="0"/>
              <a:t>costs being incurred in “stronger” currencies</a:t>
            </a:r>
          </a:p>
          <a:p>
            <a:pPr lvl="1"/>
            <a:r>
              <a:rPr lang="en-US" dirty="0"/>
              <a:t>Regulatory costs</a:t>
            </a:r>
          </a:p>
          <a:p>
            <a:pPr lvl="1"/>
            <a:endParaRPr lang="en-US" dirty="0"/>
          </a:p>
          <a:p>
            <a:r>
              <a:rPr lang="en-US" dirty="0"/>
              <a:t>Focus on Cyber resilience and data protection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Regulation itself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86FB51C-B0FE-0843-6F4A-AD8D529F7926}"/>
              </a:ext>
            </a:extLst>
          </p:cNvPr>
          <p:cNvSpPr txBox="1">
            <a:spLocks/>
          </p:cNvSpPr>
          <p:nvPr/>
        </p:nvSpPr>
        <p:spPr>
          <a:xfrm>
            <a:off x="2184058" y="-34221"/>
            <a:ext cx="8689277" cy="104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How do we get the balance right?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1812F0-9D9B-96FF-CA6F-E4368097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53" y="3550294"/>
            <a:ext cx="6860834" cy="18294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F7D8E1-129D-7C5C-BBF3-91EE5C8DF11B}"/>
              </a:ext>
            </a:extLst>
          </p:cNvPr>
          <p:cNvSpPr txBox="1"/>
          <p:nvPr/>
        </p:nvSpPr>
        <p:spPr>
          <a:xfrm>
            <a:off x="481407" y="5735688"/>
            <a:ext cx="1150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Striking the right balance between promoting financial innovation and mitigating systemic risk is critical</a:t>
            </a:r>
            <a:r>
              <a:rPr lang="en-US" sz="16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0859C0-221F-A1E8-47F5-354CCF0FE924}"/>
              </a:ext>
            </a:extLst>
          </p:cNvPr>
          <p:cNvSpPr txBox="1"/>
          <p:nvPr/>
        </p:nvSpPr>
        <p:spPr>
          <a:xfrm>
            <a:off x="757980" y="1612712"/>
            <a:ext cx="112331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country level, we demonstrate that </a:t>
            </a:r>
            <a:r>
              <a:rPr lang="en-ZA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FinTech activity is attracted to more competitive, profitable, and developed financial systems. 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same time, incumbents in </a:t>
            </a:r>
            <a:r>
              <a:rPr lang="en-ZA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countries with stronger regulatory standards reap the advantages of increased FinTech penetration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This indicates that </a:t>
            </a:r>
            <a:r>
              <a:rPr lang="en-ZA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well-designed regulations can foster a level playing field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ZA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enabling new FinTech firms to thrive while simultaneously protecting incumbent FIs from potentially uneven competitive practices.</a:t>
            </a:r>
            <a:r>
              <a:rPr lang="en-ZA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</a:t>
            </a:r>
          </a:p>
          <a:p>
            <a:pPr algn="r"/>
            <a:r>
              <a:rPr lang="en-ZA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IMF Working Paper WP/23/</a:t>
            </a:r>
            <a:r>
              <a:rPr lang="en-ZA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239</a:t>
            </a:r>
            <a:endParaRPr lang="en-ZA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ZA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65D2D-1EE7-032F-1243-240CA37D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83" y="1443543"/>
            <a:ext cx="5561485" cy="50167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F0B35C-F8D5-97F4-EB89-FE5F2F436130}"/>
              </a:ext>
            </a:extLst>
          </p:cNvPr>
          <p:cNvSpPr txBox="1">
            <a:spLocks/>
          </p:cNvSpPr>
          <p:nvPr/>
        </p:nvSpPr>
        <p:spPr>
          <a:xfrm>
            <a:off x="1966913" y="273043"/>
            <a:ext cx="7389730" cy="836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 few terms 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821BA-2483-966C-0DDD-0EC9F61F133B}"/>
              </a:ext>
            </a:extLst>
          </p:cNvPr>
          <p:cNvSpPr txBox="1"/>
          <p:nvPr/>
        </p:nvSpPr>
        <p:spPr>
          <a:xfrm>
            <a:off x="161713" y="1382136"/>
            <a:ext cx="61079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effectLst/>
                <a:highlight>
                  <a:srgbClr val="FFFCFA"/>
                </a:highlight>
                <a:latin typeface="Inter"/>
              </a:rPr>
              <a:t>The financial technology, or FinTech industry, is a rapidly evolving field that seeks to improve and modernize traditional financial services through innovative technologies and processes. </a:t>
            </a:r>
          </a:p>
          <a:p>
            <a:pPr algn="ctr"/>
            <a:endParaRPr lang="en-ZA" sz="3200" dirty="0">
              <a:highlight>
                <a:srgbClr val="FFFCFA"/>
              </a:highlight>
              <a:latin typeface="Inter"/>
            </a:endParaRPr>
          </a:p>
          <a:p>
            <a:pPr algn="ctr"/>
            <a:r>
              <a:rPr lang="en-ZA" sz="3200" dirty="0">
                <a:highlight>
                  <a:srgbClr val="FFFCFA"/>
                </a:highlight>
                <a:latin typeface="Inter"/>
              </a:rPr>
              <a:t>Terms are often used interchangeably …. but do so at your peril!</a:t>
            </a:r>
          </a:p>
        </p:txBody>
      </p:sp>
    </p:spTree>
    <p:extLst>
      <p:ext uri="{BB962C8B-B14F-4D97-AF65-F5344CB8AC3E}">
        <p14:creationId xmlns:p14="http://schemas.microsoft.com/office/powerpoint/2010/main" val="198240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A050C6-E51F-7730-D7A4-06A94CB0D47B}"/>
              </a:ext>
            </a:extLst>
          </p:cNvPr>
          <p:cNvSpPr txBox="1">
            <a:spLocks/>
          </p:cNvSpPr>
          <p:nvPr/>
        </p:nvSpPr>
        <p:spPr>
          <a:xfrm>
            <a:off x="1778543" y="152095"/>
            <a:ext cx="8122558" cy="1049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/>
              <a:t>Fintechs</a:t>
            </a:r>
            <a:r>
              <a:rPr lang="en-US" sz="4000" dirty="0"/>
              <a:t> – A new paradigm of growth  </a:t>
            </a:r>
          </a:p>
          <a:p>
            <a:pPr algn="l"/>
            <a:r>
              <a:rPr lang="en-US" sz="2000" dirty="0"/>
              <a:t>(McKinsey and Company - October 2023)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4B7C4-A9D0-C25B-A712-AB7533F7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5" y="1287361"/>
            <a:ext cx="7225185" cy="5327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B5027-EADB-4BAB-6249-33D3135BAC7F}"/>
              </a:ext>
            </a:extLst>
          </p:cNvPr>
          <p:cNvSpPr txBox="1"/>
          <p:nvPr/>
        </p:nvSpPr>
        <p:spPr>
          <a:xfrm>
            <a:off x="8257963" y="2200275"/>
            <a:ext cx="3486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McKinsey’s research shows that revenues in the fintech  industry are expected to grow almost 3 times faster than those in the traditional banking sector between 2023 and 2028</a:t>
            </a:r>
          </a:p>
        </p:txBody>
      </p:sp>
    </p:spTree>
    <p:extLst>
      <p:ext uri="{BB962C8B-B14F-4D97-AF65-F5344CB8AC3E}">
        <p14:creationId xmlns:p14="http://schemas.microsoft.com/office/powerpoint/2010/main" val="388573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5405F-A63B-D2A3-737D-81C2318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43" y="1294403"/>
            <a:ext cx="7778860" cy="492012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F579A-AFF4-7AFB-1FD8-18BEB3B417ED}"/>
              </a:ext>
            </a:extLst>
          </p:cNvPr>
          <p:cNvSpPr txBox="1"/>
          <p:nvPr/>
        </p:nvSpPr>
        <p:spPr>
          <a:xfrm>
            <a:off x="148767" y="6351600"/>
            <a:ext cx="693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“The Impact of Distributed Ledger Technology in Global Capital Markets”: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www.gfma.org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1C2901-BF0C-34D5-53B6-52E4EC836D3B}"/>
              </a:ext>
            </a:extLst>
          </p:cNvPr>
          <p:cNvSpPr txBox="1">
            <a:spLocks/>
          </p:cNvSpPr>
          <p:nvPr/>
        </p:nvSpPr>
        <p:spPr>
          <a:xfrm>
            <a:off x="1713476" y="199564"/>
            <a:ext cx="8689277" cy="6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Opportunities… a focus on DLT</a:t>
            </a:r>
          </a:p>
        </p:txBody>
      </p:sp>
    </p:spTree>
    <p:extLst>
      <p:ext uri="{BB962C8B-B14F-4D97-AF65-F5344CB8AC3E}">
        <p14:creationId xmlns:p14="http://schemas.microsoft.com/office/powerpoint/2010/main" val="387988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1C2901-BF0C-34D5-53B6-52E4EC836D3B}"/>
              </a:ext>
            </a:extLst>
          </p:cNvPr>
          <p:cNvSpPr txBox="1">
            <a:spLocks/>
          </p:cNvSpPr>
          <p:nvPr/>
        </p:nvSpPr>
        <p:spPr>
          <a:xfrm>
            <a:off x="1713476" y="199564"/>
            <a:ext cx="8689277" cy="6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/>
              <a:t>Tokenisation</a:t>
            </a:r>
            <a:r>
              <a:rPr lang="en-US" sz="4000" dirty="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EF9EA-147F-73DB-89EF-16EE9FE3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7" y="1312020"/>
            <a:ext cx="11954626" cy="4553513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83454F0A-8E18-4772-8B7A-07B37CB87265}"/>
              </a:ext>
            </a:extLst>
          </p:cNvPr>
          <p:cNvSpPr txBox="1"/>
          <p:nvPr/>
        </p:nvSpPr>
        <p:spPr>
          <a:xfrm>
            <a:off x="628412" y="616669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“DLT in the real world” Survey, 2023: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www.issanet.org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3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92A23-D519-4219-87C4-3E9403C9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815759"/>
            <a:ext cx="8188031" cy="5693744"/>
          </a:xfrm>
          <a:prstGeom prst="rect">
            <a:avLst/>
          </a:prstGeom>
          <a:ln>
            <a:noFill/>
          </a:ln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D56C4-4D8B-7DD1-CDAA-9BEB7739923C}"/>
              </a:ext>
            </a:extLst>
          </p:cNvPr>
          <p:cNvSpPr txBox="1"/>
          <p:nvPr/>
        </p:nvSpPr>
        <p:spPr>
          <a:xfrm>
            <a:off x="7493798" y="637996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“DLT in the real world” Survey, 2023: </a:t>
            </a:r>
            <a:r>
              <a:rPr lang="en-ZA" sz="1800" b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www.issanet.org</a:t>
            </a:r>
            <a:endParaRPr lang="en-ZA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A6FA38-C9A2-869D-0591-1741A1B6AE87}"/>
              </a:ext>
            </a:extLst>
          </p:cNvPr>
          <p:cNvSpPr txBox="1">
            <a:spLocks/>
          </p:cNvSpPr>
          <p:nvPr/>
        </p:nvSpPr>
        <p:spPr>
          <a:xfrm>
            <a:off x="311938" y="199372"/>
            <a:ext cx="8689277" cy="6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Some of the challenges …</a:t>
            </a:r>
          </a:p>
        </p:txBody>
      </p:sp>
    </p:spTree>
    <p:extLst>
      <p:ext uri="{BB962C8B-B14F-4D97-AF65-F5344CB8AC3E}">
        <p14:creationId xmlns:p14="http://schemas.microsoft.com/office/powerpoint/2010/main" val="271312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379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Inter</vt:lpstr>
      <vt:lpstr>Source Sans Pro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Backdrop …..</dc:title>
  <dc:creator>Dale Connock</dc:creator>
  <cp:lastModifiedBy>Pro</cp:lastModifiedBy>
  <cp:revision>10</cp:revision>
  <dcterms:created xsi:type="dcterms:W3CDTF">2024-03-13T09:15:09Z</dcterms:created>
  <dcterms:modified xsi:type="dcterms:W3CDTF">2024-03-14T14:34:42Z</dcterms:modified>
</cp:coreProperties>
</file>