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4" r:id="rId2"/>
    <p:sldMasterId id="2147483648" r:id="rId3"/>
    <p:sldMasterId id="2147483768" r:id="rId4"/>
    <p:sldMasterId id="2147483695" r:id="rId5"/>
  </p:sldMasterIdLst>
  <p:notesMasterIdLst>
    <p:notesMasterId r:id="rId42"/>
  </p:notesMasterIdLst>
  <p:handoutMasterIdLst>
    <p:handoutMasterId r:id="rId43"/>
  </p:handoutMasterIdLst>
  <p:sldIdLst>
    <p:sldId id="284" r:id="rId6"/>
    <p:sldId id="286" r:id="rId7"/>
    <p:sldId id="343" r:id="rId8"/>
    <p:sldId id="291" r:id="rId9"/>
    <p:sldId id="290" r:id="rId10"/>
    <p:sldId id="292" r:id="rId11"/>
    <p:sldId id="293" r:id="rId12"/>
    <p:sldId id="294" r:id="rId13"/>
    <p:sldId id="295" r:id="rId14"/>
    <p:sldId id="297" r:id="rId15"/>
    <p:sldId id="296" r:id="rId16"/>
    <p:sldId id="298" r:id="rId17"/>
    <p:sldId id="346" r:id="rId18"/>
    <p:sldId id="300" r:id="rId19"/>
    <p:sldId id="307" r:id="rId20"/>
    <p:sldId id="308" r:id="rId21"/>
    <p:sldId id="312" r:id="rId22"/>
    <p:sldId id="309" r:id="rId23"/>
    <p:sldId id="345" r:id="rId24"/>
    <p:sldId id="347" r:id="rId25"/>
    <p:sldId id="348" r:id="rId26"/>
    <p:sldId id="353" r:id="rId27"/>
    <p:sldId id="349" r:id="rId28"/>
    <p:sldId id="267" r:id="rId29"/>
    <p:sldId id="326" r:id="rId30"/>
    <p:sldId id="327" r:id="rId31"/>
    <p:sldId id="328" r:id="rId32"/>
    <p:sldId id="333" r:id="rId33"/>
    <p:sldId id="331" r:id="rId34"/>
    <p:sldId id="342" r:id="rId35"/>
    <p:sldId id="335" r:id="rId36"/>
    <p:sldId id="344" r:id="rId37"/>
    <p:sldId id="338" r:id="rId38"/>
    <p:sldId id="350" r:id="rId39"/>
    <p:sldId id="351" r:id="rId40"/>
    <p:sldId id="33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DA"/>
    <a:srgbClr val="26A6FF"/>
    <a:srgbClr val="00FE9C"/>
    <a:srgbClr val="00B46F"/>
    <a:srgbClr val="0CCBE7"/>
    <a:srgbClr val="667EFF"/>
    <a:srgbClr val="4C0BDE"/>
    <a:srgbClr val="996EFF"/>
    <a:srgbClr val="000052"/>
    <a:srgbClr val="0FA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32505-A181-4D28-A4FB-70898E8A0478}" v="62" dt="2024-03-01T21:47:47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4" autoAdjust="0"/>
    <p:restoredTop sz="94107" autoAdjust="0"/>
  </p:normalViewPr>
  <p:slideViewPr>
    <p:cSldViewPr snapToGrid="0">
      <p:cViewPr varScale="1">
        <p:scale>
          <a:sx n="81" d="100"/>
          <a:sy n="81" d="100"/>
        </p:scale>
        <p:origin x="1296" y="62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48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9BC74-2A4B-BFE2-0005-B34EB8B98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2D8A9-A372-BA83-E18C-9D5B799FA6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2D9D2-94B1-4074-89C4-CA11089F9818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FB3A4-1882-D604-6532-A810BF6D6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B0237-C62E-0462-2BFB-9B9ACF4F95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3E3D-D461-4AC2-8016-7C01B2505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3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A12D8-C382-4571-A401-07A635415EA8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5005-A283-4F29-9FF6-97590055C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2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2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6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4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4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1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6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0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575F-B113-555A-A5F3-1774C670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A245F-89C8-D0D4-CD1B-B0A145D9F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A7A15-6C15-E57E-22C4-E6165B5C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Cambiar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fondo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que no </a:t>
            </a:r>
            <a:r>
              <a:rPr lang="en-GB" dirty="0" err="1"/>
              <a:t>tiene</a:t>
            </a:r>
            <a:r>
              <a:rPr lang="en-GB" dirty="0"/>
              <a:t> nada que </a:t>
            </a:r>
            <a:r>
              <a:rPr lang="en-GB" dirty="0" err="1"/>
              <a:t>ver</a:t>
            </a:r>
            <a:r>
              <a:rPr lang="en-GB" dirty="0"/>
              <a:t> con Nasdaq CSD. </a:t>
            </a:r>
            <a:r>
              <a:rPr lang="en-GB" dirty="0" err="1"/>
              <a:t>Poner</a:t>
            </a:r>
            <a:r>
              <a:rPr lang="en-GB" dirty="0"/>
              <a:t> un </a:t>
            </a:r>
            <a:r>
              <a:rPr lang="en-GB" dirty="0" err="1"/>
              <a:t>mapa</a:t>
            </a:r>
            <a:r>
              <a:rPr lang="en-GB" dirty="0"/>
              <a:t> de America. </a:t>
            </a:r>
            <a:r>
              <a:rPr lang="en-GB" dirty="0" err="1"/>
              <a:t>Cambiar</a:t>
            </a:r>
            <a:r>
              <a:rPr lang="en-GB" dirty="0"/>
              <a:t> </a:t>
            </a:r>
            <a:r>
              <a:rPr lang="en-GB" dirty="0" err="1"/>
              <a:t>colores</a:t>
            </a:r>
            <a:r>
              <a:rPr lang="en-GB" dirty="0"/>
              <a:t> para que no </a:t>
            </a:r>
            <a:r>
              <a:rPr lang="en-GB" dirty="0" err="1"/>
              <a:t>quede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mismo</a:t>
            </a:r>
            <a:r>
              <a:rPr lang="en-GB" dirty="0"/>
              <a:t> </a:t>
            </a:r>
            <a:r>
              <a:rPr lang="en-GB" dirty="0" err="1"/>
              <a:t>fondo</a:t>
            </a:r>
            <a:r>
              <a:rPr lang="en-GB" dirty="0"/>
              <a:t> de Europa</a:t>
            </a:r>
          </a:p>
          <a:p>
            <a:r>
              <a:rPr lang="en-GB" dirty="0" err="1"/>
              <a:t>Incluir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logo de Thomas Murray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57E3A-9174-EC84-5B06-2A05F1A26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05005-A283-4F29-9FF6-97590055C3A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2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5.sv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svg"/><Relationship Id="rId7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2CD12-B3AF-F6AA-0DB3-2E85FBB8B3E9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D10609-858C-8E07-9FAE-C08DE2AC4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3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#0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540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52" y="1897380"/>
            <a:ext cx="7424025" cy="405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69EB9-CCE5-6826-DD7D-967BDB8A0DE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540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52" y="1897380"/>
            <a:ext cx="7424025" cy="405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69EB9-CCE5-6826-DD7D-967BDB8A0DE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7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91F1C-8ED5-AA0E-D5BB-78156422325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72626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B68E6-5909-3382-5442-B4CD6C5277F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78145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9" y="883920"/>
            <a:ext cx="290779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3591" y="883920"/>
            <a:ext cx="8144029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1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B6E68-9A69-C5F4-09A1-D038CA4FF13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75059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609" y="883920"/>
            <a:ext cx="306301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379" y="883920"/>
            <a:ext cx="7988808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9" y="371132"/>
            <a:ext cx="1128324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79FC7-2395-1DA9-4B78-814ACA8388E6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70143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BB5241C-349D-7FCE-4D30-B332E59084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377" y="883720"/>
            <a:ext cx="5486400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F644D7-F9FD-ECCD-3DC4-2828030213E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883720"/>
            <a:ext cx="564162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F79152A-C685-B26A-64E3-78B16B643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5C6C9-2EE0-4537-F9D0-416D2733B60E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AB77AC-384F-45E3-1721-826A6967B9E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BB51561-381D-7F6C-C0AF-FFDD1C8D7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7" y="371132"/>
            <a:ext cx="112832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F0580-94D3-D4EF-17DA-48443C227AC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18974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7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6887-FBFF-AEE7-239D-8B51678D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14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6443"/>
            <a:ext cx="6146800" cy="69588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3DB5EF-85B2-AED5-9B05-583AEDBA4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519B950-7C58-CEAD-B8AD-3B942588B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3A173F-120E-10E2-F3CE-A7CCFF1A069B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5F5D6E-5550-3C25-AD5F-E99F4271987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6DACD-39E3-944C-B119-FC83D18F484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43301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8926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26200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926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200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07425-3F5E-FD9D-D2A8-CC13762D6837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494337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926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11652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82ABA-4E2E-D25A-396A-BC8B45ED5D3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7000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4270E7-737F-4A11-78F3-982D7D49DC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275E5A-7C0A-5BB0-B0B4-8126E7F4DF31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24121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652" y="885957"/>
            <a:ext cx="8425970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6855C-86B2-D192-6134-4D55618C261A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86737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9696" y="3505200"/>
            <a:ext cx="5747926" cy="2450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915299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87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52ACB4E-B990-796C-FB35-A093D847C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3310367-8418-7CA1-B7D8-907D73E77B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969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CAF4B93-AA54-E4C0-AD06-9958381BBC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736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98A191-8020-6CF9-E813-F2F3C0134C6E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073505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6729"/>
            <a:ext cx="55395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920240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29DD-0910-1177-D07F-8C124AEEB5E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8111" y="1924812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C3292-364D-0F28-5806-7D2D0C4402C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81956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6E5D339-21AE-5615-6545-137AA979E2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78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4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DE06809-ECF0-3F64-E1BD-A8E09A4917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3745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069D3B-97F0-A266-F4A8-AD7A0ACFFC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F9CD5-BEB9-51F1-9218-55E21BDD694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266659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4289DE-08B6-55A7-818D-D7140EA643A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8178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ED0BE0-60CE-5613-98D6-F758E2F1A03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72C15F-D2B3-5309-9D6A-B7523A2CFE9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333745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C24E1-DC54-738B-B862-971818B9B49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8010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3429000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8FB56B7-5E31-3242-9463-89D01A8672B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57200" y="904145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5753A27-A71B-9F14-5B75-59A56C553EC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57200" y="3429000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56434-CAC6-236B-9E37-84ED3EE7CF4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3107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6874-30BF-1685-ADBC-CD26B3A586F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358308" y="2589811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E4FF86-5A33-4205-2600-7165EE9D465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58308" y="4275477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0F4E17-5153-65D8-D13B-C428E44C146C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4275477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A9B1B5-8CFB-1E15-D135-0232CA66A19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57200" y="2589811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A4264C-283A-0532-8764-B2C5E9D488F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57200" y="904145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CAC0B-60A2-23B9-0C8E-26970ABC74F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820983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7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629" y="376729"/>
            <a:ext cx="1128119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FE5F-06E5-B3D4-390C-F043F1350C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33743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B5DFB-4159-629C-2109-84FDB085640A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087308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8443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21D67-D757-7BA2-1227-6A3209AB957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879318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57142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357660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BBFAFF-6ACE-2F34-C6E6-8F6EE73D0E7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56625" y="904144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36539-E3F1-9B32-FE29-39CFD0BC3E77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26312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45EABD-6E3C-F82F-A578-9483DBE2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2C309-D575-2F78-EC27-0184E6E5F36E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18549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689227"/>
            <a:ext cx="11237750" cy="428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187D2-5D83-8C9F-81C3-749BC337A499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81399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3209543"/>
            <a:ext cx="11237750" cy="2762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0864-2728-B738-8929-4254983074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1682487"/>
            <a:ext cx="11237750" cy="1426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37C18-E52A-4E98-FB12-DE83B8D7B7C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492688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28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D8CF86-EE7B-3368-7841-12FC52D54D8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1" y="904145"/>
            <a:ext cx="11264222" cy="2389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79C74-316E-464C-EE87-E37B4156F15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7274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6A33F-A94C-8E15-9C95-E583E99932A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28926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F3E37-D3FD-E863-A408-5931C627EFD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140207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4331843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0AE13-DB4E-8685-344A-43DF59D0A0A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35882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563881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FF8D5-FB95-5F63-D531-1DDFEFFFAFC7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4823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ld message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FCAB9A-FC5D-F828-1A33-FC0E6006E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2235200"/>
            <a:ext cx="8305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E5350E-AEBD-4738-E401-C08089514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2A86F1-6DFD-DEF0-682B-AB4C96B7D5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9D69E8-C698-AEBC-4118-492B45704343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75611-330E-8CD6-87B1-623D733C631F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33620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1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2CD12-B3AF-F6AA-0DB3-2E85FBB8B3E9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D10609-858C-8E07-9FAE-C08DE2AC4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2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6F0979-1BF7-E5CE-129E-FE7F9B5CB54A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1476079-3121-2BB7-2625-14B3241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356126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82C9130-FDCD-796C-35A3-FAB52370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356126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4270E7-737F-4A11-78F3-982D7D49DC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7E2AE-6971-C103-581D-89B9F9B40CB4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08611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45EABD-6E3C-F82F-A578-9483DBE2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715D0-BCEE-E3B7-3514-5943A8E50D53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678004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1084B0E-8F62-D3FD-29C8-0C5DD9954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19944-0A93-2449-C28D-CFCEF20776F6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415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562CFD-00D9-8C79-A286-2EEAD0936FC4}"/>
              </a:ext>
            </a:extLst>
          </p:cNvPr>
          <p:cNvSpPr txBox="1"/>
          <p:nvPr userDrawn="1"/>
        </p:nvSpPr>
        <p:spPr>
          <a:xfrm>
            <a:off x="9046188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bg1"/>
                </a:solidFill>
              </a:rPr>
              <a:pPr algn="r"/>
              <a:t>5 March 2024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3E32FE3-3A2D-FDAC-1F9B-BDCA757C9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1022811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B2375-49D7-7D99-2182-6269F71A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1022811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1084B0E-8F62-D3FD-29C8-0C5DD9954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7C232-2A5C-F66E-A8C1-80DA0B2BB4B8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32323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C2081-3D5A-BEEB-1572-F8611C841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92FCA-697F-B6E8-A64D-D6AAC89E86A1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170253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E32D6C-81AB-2325-D23C-C44CF4F29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CF424-E319-F0D2-5527-A238A59E20D4}"/>
              </a:ext>
            </a:extLst>
          </p:cNvPr>
          <p:cNvSpPr txBox="1"/>
          <p:nvPr userDrawn="1"/>
        </p:nvSpPr>
        <p:spPr>
          <a:xfrm>
            <a:off x="390494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524529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962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30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9AEE10C-6DB8-E908-1CF0-66462C8D65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18DBAB-60F1-AD3A-5225-2551FB3F2964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3FA2BC-E3F2-35B1-C016-9AA4B2B523A6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1E25A-DA29-AD82-4DEE-A1328556AB10}"/>
              </a:ext>
            </a:extLst>
          </p:cNvPr>
          <p:cNvSpPr txBox="1"/>
          <p:nvPr userDrawn="1"/>
        </p:nvSpPr>
        <p:spPr>
          <a:xfrm>
            <a:off x="1676960" y="6233159"/>
            <a:ext cx="3323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536335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530DEB2-B442-4033-AF3C-4D4E085BB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962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48647A-12EF-8CD9-0B70-05F8AFB6C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30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B11B38-16A0-98F8-FF86-C83AEE02A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89B881-FCC3-D2E6-528F-DFA7D98960DE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B6FCA0-B52F-A04E-08DB-3686363E5B8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47BA7-8F83-E44B-D88D-EC669E53F73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00526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540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52" y="1897380"/>
            <a:ext cx="7424025" cy="405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5CEB7-0E75-704E-CBC5-744BFF6ACF64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746205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03030-27EB-704D-CD34-06FE32249248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931672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3920"/>
            <a:ext cx="5195711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83920"/>
            <a:ext cx="5641622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5CAD9-EA74-1438-554D-72768132587D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885776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9" y="883920"/>
            <a:ext cx="290779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3591" y="883920"/>
            <a:ext cx="8144029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8" y="371132"/>
            <a:ext cx="11283241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9E2FD-A0E5-52D5-FCB9-FC4B330563A1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826691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609" y="883920"/>
            <a:ext cx="306301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379" y="883920"/>
            <a:ext cx="7988808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0DEBA3-4B28-F2B7-1D0D-904C8A74A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26690-D241-9348-7E57-8843062C4CC8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0EBBB-4527-1F0D-4C65-8406B8BC4B5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672ABF-A209-13F7-2318-6209A9126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9" y="371132"/>
            <a:ext cx="1128324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CCFEB-521F-7524-B8C0-99809038D65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312880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BB5241C-349D-7FCE-4D30-B332E59084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377" y="883720"/>
            <a:ext cx="5486400" cy="50781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F644D7-F9FD-ECCD-3DC4-2828030213E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883720"/>
            <a:ext cx="5641622" cy="5078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F79152A-C685-B26A-64E3-78B16B643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5C6C9-2EE0-4537-F9D0-416D2733B60E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AB77AC-384F-45E3-1721-826A6967B9E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BB51561-381D-7F6C-C0AF-FFDD1C8D7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77" y="371132"/>
            <a:ext cx="112832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238BC-5660-E4C0-7A42-7CFBCC8E81B3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50454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C2081-3D5A-BEEB-1572-F8611C841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2315502" cy="69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6E00-2BE7-D090-A579-6AF0A1005872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79920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7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6887-FBFF-AEE7-239D-8B51678D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21B-A169-EA01-BF6F-C943E55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14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6443"/>
            <a:ext cx="6146800" cy="69588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3DB5EF-85B2-AED5-9B05-583AEDBA4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519B950-7C58-CEAD-B8AD-3B942588B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3A173F-120E-10E2-F3CE-A7CCFF1A069B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5F5D6E-5550-3C25-AD5F-E99F4271987A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E8C17-F367-9F95-3A5D-45E1F1952D7E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423470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8926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26200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926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200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362AD-E924-4585-2B3B-D691E703653F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02243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0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926" y="885957"/>
            <a:ext cx="5568696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AD8A6-5B34-5127-C2DE-60DF66AA86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11652" y="3478280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D3D70-B429-621E-932C-4CE386EC0E75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287836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652" y="885957"/>
            <a:ext cx="8425970" cy="5025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4C94E1-D068-4580-9006-BFDED3A50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378" y="3478281"/>
            <a:ext cx="2711422" cy="24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C525F-9E35-9809-C3BD-6E5116265D7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871427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5E478-DBF2-413C-144C-1C2802049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9696" y="3505200"/>
            <a:ext cx="5747926" cy="2450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915299"/>
            <a:ext cx="51957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368376"/>
            <a:ext cx="5195711" cy="3587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52ACB4E-B990-796C-FB35-A093D847C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377" y="371132"/>
            <a:ext cx="5195888" cy="416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3310367-8418-7CA1-B7D8-907D73E77B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969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CAF4B93-AA54-E4C0-AD06-9958381BBC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7365" y="371132"/>
            <a:ext cx="2810256" cy="29816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03382-D326-9B30-EA4D-39891ACF17C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047363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293825-C4A9-E1D4-2A80-87CE948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376729"/>
            <a:ext cx="5539511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920240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4C8427-0C8F-B4B6-3A45-062EDA44E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C578E-19E1-3CE6-9C67-6A44EA7EC6F6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393F0C-6449-1371-4356-1E579D715CFD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29DD-0910-1177-D07F-8C124AEEB5E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8111" y="1924812"/>
            <a:ext cx="5539511" cy="403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  <a:r>
              <a:rPr lang="lt-LT" dirty="0"/>
              <a:t>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16A4D-774C-5C7A-0A8B-E3AAC9B11A46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959630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6E5D339-21AE-5615-6545-137AA979E2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78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4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DE06809-ECF0-3F64-E1BD-A8E09A4917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3745" y="904145"/>
            <a:ext cx="5400077" cy="23896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069D3B-97F0-A266-F4A8-AD7A0ACFFC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C5E7A-D302-BF39-AA87-86FD8C05ECF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382923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79" y="376729"/>
            <a:ext cx="1127564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4289DE-08B6-55A7-818D-D7140EA643A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8178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ED0BE0-60CE-5613-98D6-F758E2F1A03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33745" y="3429000"/>
            <a:ext cx="54000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72C15F-D2B3-5309-9D6A-B7523A2CFE9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333745" y="884371"/>
            <a:ext cx="5400079" cy="24536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3EA72-6434-52B7-BDAC-FBEFCDECB269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852067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5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3429000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8FB56B7-5E31-3242-9463-89D01A8672B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57200" y="904145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5753A27-A71B-9F14-5B75-59A56C553EC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57200" y="3429000"/>
            <a:ext cx="347537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B2CBB-CD4C-A9AA-CCBD-785D8C8CA8D2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468279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6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1196E-0669-3E8B-1C89-1487C7B8EBA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58308" y="904145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6874-30BF-1685-ADBC-CD26B3A586F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358308" y="2589811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E4FF86-5A33-4205-2600-7165EE9D465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58308" y="4275477"/>
            <a:ext cx="7375514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0F4E17-5153-65D8-D13B-C428E44C146C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7200" y="4275477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A9B1B5-8CFB-1E15-D135-0232CA66A19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57200" y="2589811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A4264C-283A-0532-8764-B2C5E9D488F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57200" y="904145"/>
            <a:ext cx="3475376" cy="156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9E730-25E1-3FE9-72DA-0A305EE72C3C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9477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58" y="2658555"/>
            <a:ext cx="933657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" y="5252530"/>
            <a:ext cx="9336570" cy="649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E7B4D-6FAC-6B82-525E-835D19E612B0}"/>
              </a:ext>
            </a:extLst>
          </p:cNvPr>
          <p:cNvSpPr txBox="1"/>
          <p:nvPr userDrawn="1"/>
        </p:nvSpPr>
        <p:spPr>
          <a:xfrm>
            <a:off x="9040092" y="6230110"/>
            <a:ext cx="290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C04B01-7521-4453-9FEE-6F61B99F0AA9}" type="datetime3">
              <a:rPr lang="en-US" sz="1000" smtClean="0">
                <a:solidFill>
                  <a:schemeClr val="tx1"/>
                </a:solidFill>
              </a:rPr>
              <a:pPr algn="r"/>
              <a:t>5 March 2024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E32D6C-81AB-2325-D23C-C44CF4F29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658" y="460833"/>
            <a:ext cx="3781425" cy="58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D4C9E1-D736-57A4-5518-7570F53C3C78}"/>
              </a:ext>
            </a:extLst>
          </p:cNvPr>
          <p:cNvSpPr txBox="1"/>
          <p:nvPr userDrawn="1"/>
        </p:nvSpPr>
        <p:spPr>
          <a:xfrm>
            <a:off x="390494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584527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7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28040D-2628-BBE2-CC2C-0E6FC8EC7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2BE59D-A1BA-6533-4FA3-326A3B206E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08A23F-6DF7-6F06-5C0E-C446411A74E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D2E70F-91CC-4517-99D5-83D3EDD19C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629" y="376729"/>
            <a:ext cx="1128119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FE5F-06E5-B3D4-390C-F043F1350C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33743" y="904145"/>
            <a:ext cx="5400079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02E32-2275-7700-5EF7-882E3470E05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95852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8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8443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8308" y="904145"/>
            <a:ext cx="3475381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D34EC-18F2-6853-56A0-2BD25DE81FCF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56926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9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371132"/>
            <a:ext cx="11264222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7DCD0-859D-4844-DF18-2DF01AE0EC3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57142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09CCC9-AF03-685F-D202-E114F28E492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357660" y="904145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BBFAFF-6ACE-2F34-C6E6-8F6EE73D0E7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56625" y="904144"/>
            <a:ext cx="2577197" cy="4978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74A78-1545-9A4C-BBD7-7B8F9CD978A6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27918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0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1689227"/>
            <a:ext cx="11237750" cy="428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53FF2-292F-804E-4463-0BD7050E2E7D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3125286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1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54-B3A0-2F29-B800-067916D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885957"/>
            <a:ext cx="11237750" cy="705099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3209543"/>
            <a:ext cx="11237750" cy="2762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9" y="371132"/>
            <a:ext cx="11237750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0864-2728-B738-8929-4254983074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1682487"/>
            <a:ext cx="11237750" cy="1426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87A05-6E45-BD35-6C48-FBCD2D268950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381773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2609-99ED-573D-9229-86F42858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28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F86BC4-F893-7B18-0547-22019F6AA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A8DC57-2313-94E4-86D6-69BB8B058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95EEF-9F26-1B05-660B-A013C967ED60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313826-2C2D-280D-5371-35FD0B609D6C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D8CF86-EE7B-3368-7841-12FC52D54D8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1" y="904145"/>
            <a:ext cx="11264222" cy="2389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79C74-316E-464C-EE87-E37B4156F15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7274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6A33F-A94C-8E15-9C95-E583E99932A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28926" y="3429000"/>
            <a:ext cx="3534149" cy="245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46472-B6EB-6F2C-BE30-84085B8914CB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2432495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3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885957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4331843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4331842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51953-6E44-23D2-0C1C-8E397F4735D8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27912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4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83F86-40D0-E61D-E5B0-2CBACA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8" y="2563881"/>
            <a:ext cx="11283244" cy="334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BBC6C1C-F50C-27AA-7FA0-DCD7CCECA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378" y="371132"/>
            <a:ext cx="11283243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A118A8-A882-3E6F-5368-E9D2DB0B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4582"/>
            <a:ext cx="892689" cy="267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66B98-CB6E-12BA-E7CC-6DFB321320A5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9ECA13-5754-6208-4DB6-0BBB7DFD5679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EBB1-87FB-1283-7375-11E3BECE41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4378" y="885958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31491-3021-F392-0A16-25A86D597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52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A79AD-EC86-23BB-691A-88E2909218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26199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DC48F-5242-221C-98C1-FDF6700489F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8926" y="885957"/>
            <a:ext cx="2711422" cy="1579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E2831-BEC9-05F7-5F82-67557D1F507E}"/>
              </a:ext>
            </a:extLst>
          </p:cNvPr>
          <p:cNvSpPr txBox="1"/>
          <p:nvPr userDrawn="1"/>
        </p:nvSpPr>
        <p:spPr>
          <a:xfrm>
            <a:off x="1648968" y="6235050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012627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- Logo designs on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3E43B8C-A450-7389-59E5-278E59BFD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9887" y="2113932"/>
            <a:ext cx="2619375" cy="7905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887354-EF32-2DB2-6A92-09D052C42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862" y="4163043"/>
            <a:ext cx="3781425" cy="5810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1A04B7A-67A9-9879-2246-62A9EB06FA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1713" y="4163044"/>
            <a:ext cx="3781425" cy="5810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5854CD9-B30A-1FFE-5D98-947FC61354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7500" y="2113932"/>
            <a:ext cx="2609850" cy="78105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081A135-ACFC-F428-457D-D21BE050C0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lt-LT" dirty="0"/>
              <a:t>Logo design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8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- Logo designs on dark B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3E43B8C-A450-7389-59E5-278E59BFD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19887" y="2113932"/>
            <a:ext cx="2619375" cy="7905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887354-EF32-2DB2-6A92-09D052C42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38862" y="4163043"/>
            <a:ext cx="3781425" cy="5810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1A04B7A-67A9-9879-2246-62A9EB06FA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71713" y="4163044"/>
            <a:ext cx="3781425" cy="5810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5854CD9-B30A-1FFE-5D98-947FC61354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157500" y="2113932"/>
            <a:ext cx="2609850" cy="78105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4CF8F34-2847-3EB5-AAA1-75F591ED58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629" y="371132"/>
            <a:ext cx="11273366" cy="416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lt-LT" dirty="0"/>
              <a:t>Logo design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6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FCAB9A-FC5D-F828-1A33-FC0E6006E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2235200"/>
            <a:ext cx="8305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E5350E-AEBD-4738-E401-C08089514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2A86F1-6DFD-DEF0-682B-AB4C96B7D5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9D69E8-C698-AEBC-4118-492B45704343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D0231-E784-6F98-7757-9DAF9548A1C7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1243808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message slide #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FCAB9A-FC5D-F828-1A33-FC0E6006E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2235200"/>
            <a:ext cx="8305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E5350E-AEBD-4738-E401-C08089514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8178" y="6223445"/>
            <a:ext cx="892689" cy="2694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2A86F1-6DFD-DEF0-682B-AB4C96B7D553}"/>
              </a:ext>
            </a:extLst>
          </p:cNvPr>
          <p:cNvCxnSpPr>
            <a:cxnSpLocks/>
          </p:cNvCxnSpPr>
          <p:nvPr userDrawn="1"/>
        </p:nvCxnSpPr>
        <p:spPr>
          <a:xfrm>
            <a:off x="1542288" y="6263656"/>
            <a:ext cx="0" cy="18900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9D69E8-C698-AEBC-4118-492B45704343}"/>
              </a:ext>
            </a:extLst>
          </p:cNvPr>
          <p:cNvSpPr txBox="1"/>
          <p:nvPr userDrawn="1"/>
        </p:nvSpPr>
        <p:spPr>
          <a:xfrm>
            <a:off x="11155078" y="6235050"/>
            <a:ext cx="68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CA1FBB-B4A9-4126-ADB3-D38F0B8B053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75611-330E-8CD6-87B1-623D733C631F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4280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slide #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187-1A8E-4560-73A6-802901DC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962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7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AAAE3-492D-27D6-AECB-A1FE0926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30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DAC10B-1599-A7B7-2FE8-ECC41E19FAE0}"/>
              </a:ext>
            </a:extLst>
          </p:cNvPr>
          <p:cNvGrpSpPr/>
          <p:nvPr userDrawn="1"/>
        </p:nvGrpSpPr>
        <p:grpSpPr>
          <a:xfrm>
            <a:off x="458178" y="6223445"/>
            <a:ext cx="11385748" cy="269430"/>
            <a:chOff x="458178" y="6223445"/>
            <a:chExt cx="11385748" cy="26943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9AEE10C-6DB8-E908-1CF0-66462C8D6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58178" y="6223445"/>
              <a:ext cx="892689" cy="26943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DBAB-60F1-AD3A-5225-2551FB3F29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42288" y="6263656"/>
              <a:ext cx="0" cy="189008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3FA2BC-E3F2-35B1-C016-9AA4B2B523A6}"/>
                </a:ext>
              </a:extLst>
            </p:cNvPr>
            <p:cNvSpPr txBox="1"/>
            <p:nvPr userDrawn="1"/>
          </p:nvSpPr>
          <p:spPr>
            <a:xfrm>
              <a:off x="11155078" y="6235050"/>
              <a:ext cx="688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18CA1FBB-B4A9-4126-ADB3-D38F0B8B0537}" type="slidenum">
                <a:rPr lang="en-US" sz="1000" smtClean="0"/>
                <a:pPr algn="r"/>
                <a:t>‹#›</a:t>
              </a:fld>
              <a:endParaRPr lang="en-US" sz="10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2061CB-D1BF-6D33-82AE-95CEAFCB4572}"/>
              </a:ext>
            </a:extLst>
          </p:cNvPr>
          <p:cNvSpPr txBox="1"/>
          <p:nvPr userDrawn="1"/>
        </p:nvSpPr>
        <p:spPr>
          <a:xfrm>
            <a:off x="1733710" y="6233159"/>
            <a:ext cx="338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© Thomas Murray Technology Limited 2024</a:t>
            </a:r>
          </a:p>
        </p:txBody>
      </p:sp>
    </p:spTree>
    <p:extLst>
      <p:ext uri="{BB962C8B-B14F-4D97-AF65-F5344CB8AC3E}">
        <p14:creationId xmlns:p14="http://schemas.microsoft.com/office/powerpoint/2010/main" val="70621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4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3" r:id="rId9"/>
    <p:sldLayoutId id="214748383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3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676" r:id="rId4"/>
    <p:sldLayoutId id="2147483672" r:id="rId5"/>
    <p:sldLayoutId id="2147483674" r:id="rId6"/>
    <p:sldLayoutId id="2147483663" r:id="rId7"/>
    <p:sldLayoutId id="214748366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82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5" Type="http://schemas.openxmlformats.org/officeDocument/2006/relationships/image" Target="../media/image67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5" Type="http://schemas.openxmlformats.org/officeDocument/2006/relationships/image" Target="../media/image67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5" Type="http://schemas.openxmlformats.org/officeDocument/2006/relationships/image" Target="../media/image67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8AEC0BF-AE35-402E-898C-037C3A59E516}"/>
              </a:ext>
            </a:extLst>
          </p:cNvPr>
          <p:cNvSpPr/>
          <p:nvPr/>
        </p:nvSpPr>
        <p:spPr>
          <a:xfrm>
            <a:off x="-325464" y="-108489"/>
            <a:ext cx="12746063" cy="7142821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6AA6EB-1EF1-41EB-B167-CF2117D7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243796" y="-822311"/>
            <a:ext cx="10749745" cy="532697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6C8445F-4B05-4E5D-80C0-BD7E2DFA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68" y="2895861"/>
            <a:ext cx="4964265" cy="1066279"/>
          </a:xfrm>
          <a:prstGeom prst="rect">
            <a:avLst/>
          </a:prstGeom>
        </p:spPr>
      </p:pic>
      <p:sp>
        <p:nvSpPr>
          <p:cNvPr id="22" name="!!Nombre">
            <a:extLst>
              <a:ext uri="{FF2B5EF4-FFF2-40B4-BE49-F238E27FC236}">
                <a16:creationId xmlns:a16="http://schemas.microsoft.com/office/drawing/2014/main" id="{964ED6AE-FC57-4C97-AB25-832682B76878}"/>
              </a:ext>
            </a:extLst>
          </p:cNvPr>
          <p:cNvSpPr/>
          <p:nvPr/>
        </p:nvSpPr>
        <p:spPr>
          <a:xfrm>
            <a:off x="5084281" y="4353125"/>
            <a:ext cx="7674684" cy="459626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Elipse 10">
            <a:extLst>
              <a:ext uri="{FF2B5EF4-FFF2-40B4-BE49-F238E27FC236}">
                <a16:creationId xmlns:a16="http://schemas.microsoft.com/office/drawing/2014/main" id="{3742D2FA-678C-4885-96D7-905556EFB9A1}"/>
              </a:ext>
            </a:extLst>
          </p:cNvPr>
          <p:cNvSpPr/>
          <p:nvPr/>
        </p:nvSpPr>
        <p:spPr>
          <a:xfrm>
            <a:off x="4772810" y="3967022"/>
            <a:ext cx="8271672" cy="495379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18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7693299">
            <a:off x="356940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179215" y="1866121"/>
            <a:ext cx="3113060" cy="3113060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fusion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317443" y="2691873"/>
            <a:ext cx="2907715" cy="1474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2400" b="1" i="1" dirty="0">
                <a:solidFill>
                  <a:srgbClr val="FCFCF7"/>
                </a:solidFill>
              </a:rPr>
              <a:t>Fusión o adquisición de las infraestructuras relevantes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!!X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233365" y="4672134"/>
            <a:ext cx="1370886" cy="232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CONTRAS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3" name="!!1Titulo">
            <a:extLst>
              <a:ext uri="{FF2B5EF4-FFF2-40B4-BE49-F238E27FC236}">
                <a16:creationId xmlns:a16="http://schemas.microsoft.com/office/drawing/2014/main" id="{B3C50E9E-8A74-824A-F277-8B5368F0136A}"/>
              </a:ext>
            </a:extLst>
          </p:cNvPr>
          <p:cNvSpPr txBox="1">
            <a:spLocks/>
          </p:cNvSpPr>
          <p:nvPr/>
        </p:nvSpPr>
        <p:spPr>
          <a:xfrm>
            <a:off x="536445" y="508996"/>
            <a:ext cx="5149737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4" name="CuadroTexto 16">
            <a:extLst>
              <a:ext uri="{FF2B5EF4-FFF2-40B4-BE49-F238E27FC236}">
                <a16:creationId xmlns:a16="http://schemas.microsoft.com/office/drawing/2014/main" id="{5A903059-F334-37B2-9826-3EDF418A6655}"/>
              </a:ext>
            </a:extLst>
          </p:cNvPr>
          <p:cNvSpPr txBox="1"/>
          <p:nvPr/>
        </p:nvSpPr>
        <p:spPr>
          <a:xfrm>
            <a:off x="572285" y="1035616"/>
            <a:ext cx="3881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fusión o consolidación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1606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>
            <a:extLst>
              <a:ext uri="{FF2B5EF4-FFF2-40B4-BE49-F238E27FC236}">
                <a16:creationId xmlns:a16="http://schemas.microsoft.com/office/drawing/2014/main" id="{AE6528EE-204F-49C4-A49A-FD15A2C1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1737253" y="2617846"/>
            <a:ext cx="2903494" cy="2903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!!Nombre">
            <a:extLst>
              <a:ext uri="{FF2B5EF4-FFF2-40B4-BE49-F238E27FC236}">
                <a16:creationId xmlns:a16="http://schemas.microsoft.com/office/drawing/2014/main" id="{37286AE0-026A-4198-9777-E49E645AF593}"/>
              </a:ext>
            </a:extLst>
          </p:cNvPr>
          <p:cNvSpPr/>
          <p:nvPr/>
        </p:nvSpPr>
        <p:spPr>
          <a:xfrm rot="7693299">
            <a:off x="1727947" y="2608540"/>
            <a:ext cx="2922102" cy="2922102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9" name="!!2CONTRAS">
            <a:extLst>
              <a:ext uri="{FF2B5EF4-FFF2-40B4-BE49-F238E27FC236}">
                <a16:creationId xmlns:a16="http://schemas.microsoft.com/office/drawing/2014/main" id="{EABA59A3-4B02-4AAA-8316-D5CA0BDD6530}"/>
              </a:ext>
            </a:extLst>
          </p:cNvPr>
          <p:cNvSpPr/>
          <p:nvPr/>
        </p:nvSpPr>
        <p:spPr>
          <a:xfrm rot="19151204">
            <a:off x="5890895" y="1280922"/>
            <a:ext cx="4248363" cy="4248363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!!2Titulo">
            <a:extLst>
              <a:ext uri="{FF2B5EF4-FFF2-40B4-BE49-F238E27FC236}">
                <a16:creationId xmlns:a16="http://schemas.microsoft.com/office/drawing/2014/main" id="{7DE8DCE9-79B6-42EB-97F4-2328BE0B5D59}"/>
              </a:ext>
            </a:extLst>
          </p:cNvPr>
          <p:cNvSpPr txBox="1">
            <a:spLocks/>
          </p:cNvSpPr>
          <p:nvPr/>
        </p:nvSpPr>
        <p:spPr>
          <a:xfrm>
            <a:off x="6796353" y="2620916"/>
            <a:ext cx="2400646" cy="44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>
                <a:solidFill>
                  <a:srgbClr val="FCFCF7"/>
                </a:solidFill>
              </a:rPr>
              <a:t>CONTRAS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379708" y="3466656"/>
            <a:ext cx="3585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Altos costos de integración (operativos).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Riesgo de monopolio.</a:t>
            </a:r>
          </a:p>
        </p:txBody>
      </p:sp>
      <p:pic>
        <p:nvPicPr>
          <p:cNvPr id="20" name="!!X" descr="Cerrar">
            <a:extLst>
              <a:ext uri="{FF2B5EF4-FFF2-40B4-BE49-F238E27FC236}">
                <a16:creationId xmlns:a16="http://schemas.microsoft.com/office/drawing/2014/main" id="{63A1B92C-B5ED-4FF3-9C53-24F680991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2848" y="2620916"/>
            <a:ext cx="446712" cy="446712"/>
          </a:xfrm>
          <a:prstGeom prst="rect">
            <a:avLst/>
          </a:prstGeom>
        </p:spPr>
      </p:pic>
      <p:sp>
        <p:nvSpPr>
          <p:cNvPr id="24" name="!!Linea">
            <a:extLst>
              <a:ext uri="{FF2B5EF4-FFF2-40B4-BE49-F238E27FC236}">
                <a16:creationId xmlns:a16="http://schemas.microsoft.com/office/drawing/2014/main" id="{382305BE-366A-4A81-87F2-EEEA05FD0BB1}"/>
              </a:ext>
            </a:extLst>
          </p:cNvPr>
          <p:cNvSpPr/>
          <p:nvPr/>
        </p:nvSpPr>
        <p:spPr>
          <a:xfrm rot="10318060">
            <a:off x="-1184549" y="1702177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5">
            <a:extLst>
              <a:ext uri="{FF2B5EF4-FFF2-40B4-BE49-F238E27FC236}">
                <a16:creationId xmlns:a16="http://schemas.microsoft.com/office/drawing/2014/main" id="{F2F4A639-5FD4-40A1-8D3D-C19B06580282}"/>
              </a:ext>
            </a:extLst>
          </p:cNvPr>
          <p:cNvSpPr/>
          <p:nvPr/>
        </p:nvSpPr>
        <p:spPr>
          <a:xfrm rot="16018619">
            <a:off x="2158636" y="3039231"/>
            <a:ext cx="2060724" cy="2060724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!!Titulo fusion">
            <a:extLst>
              <a:ext uri="{FF2B5EF4-FFF2-40B4-BE49-F238E27FC236}">
                <a16:creationId xmlns:a16="http://schemas.microsoft.com/office/drawing/2014/main" id="{3EAAE325-1F29-4500-8730-43C7086057E9}"/>
              </a:ext>
            </a:extLst>
          </p:cNvPr>
          <p:cNvSpPr txBox="1">
            <a:spLocks/>
          </p:cNvSpPr>
          <p:nvPr/>
        </p:nvSpPr>
        <p:spPr>
          <a:xfrm>
            <a:off x="2226601" y="3650900"/>
            <a:ext cx="1924793" cy="837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1400" b="1" i="1" dirty="0">
                <a:solidFill>
                  <a:srgbClr val="FCFCF7"/>
                </a:solidFill>
              </a:rPr>
              <a:t>Fusión o adquisición de las infraestructuras relevantes</a:t>
            </a:r>
          </a:p>
        </p:txBody>
      </p:sp>
      <p:sp>
        <p:nvSpPr>
          <p:cNvPr id="4" name="!!1Titulo">
            <a:extLst>
              <a:ext uri="{FF2B5EF4-FFF2-40B4-BE49-F238E27FC236}">
                <a16:creationId xmlns:a16="http://schemas.microsoft.com/office/drawing/2014/main" id="{08FA9F91-901D-20AB-AC87-B072EC129533}"/>
              </a:ext>
            </a:extLst>
          </p:cNvPr>
          <p:cNvSpPr txBox="1">
            <a:spLocks/>
          </p:cNvSpPr>
          <p:nvPr/>
        </p:nvSpPr>
        <p:spPr>
          <a:xfrm>
            <a:off x="536445" y="508996"/>
            <a:ext cx="5149737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14B2335B-B50D-8AAB-777B-A010B7E3499C}"/>
              </a:ext>
            </a:extLst>
          </p:cNvPr>
          <p:cNvSpPr txBox="1"/>
          <p:nvPr/>
        </p:nvSpPr>
        <p:spPr>
          <a:xfrm>
            <a:off x="572285" y="1035616"/>
            <a:ext cx="3881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fusión o consolidación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59570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Line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21270542">
            <a:off x="5223887" y="3595117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21438063">
            <a:off x="6404009" y="3745052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Gráfico 9" descr="Asia">
            <a:extLst>
              <a:ext uri="{FF2B5EF4-FFF2-40B4-BE49-F238E27FC236}">
                <a16:creationId xmlns:a16="http://schemas.microsoft.com/office/drawing/2014/main" id="{49B27A21-DBC2-4C38-9233-24D015AA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2869">
            <a:off x="1860627" y="-1025686"/>
            <a:ext cx="8909372" cy="89093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Asia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6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C4BBA166-53D5-4D6C-9DDF-B51959E7E02A}"/>
              </a:ext>
            </a:extLst>
          </p:cNvPr>
          <p:cNvSpPr/>
          <p:nvPr/>
        </p:nvSpPr>
        <p:spPr>
          <a:xfrm>
            <a:off x="5258864" y="859461"/>
            <a:ext cx="1649376" cy="1649376"/>
          </a:xfrm>
          <a:prstGeom prst="ellipse">
            <a:avLst/>
          </a:prstGeom>
          <a:gradFill flip="none" rotWithShape="1">
            <a:gsLst>
              <a:gs pos="0">
                <a:srgbClr val="6B3AE6">
                  <a:alpha val="42000"/>
                </a:srgbClr>
              </a:gs>
              <a:gs pos="100000">
                <a:schemeClr val="bg1">
                  <a:alpha val="21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6088627" y="2332052"/>
            <a:ext cx="617" cy="528104"/>
          </a:xfrm>
          <a:prstGeom prst="line">
            <a:avLst/>
          </a:prstGeom>
          <a:ln w="19050">
            <a:solidFill>
              <a:srgbClr val="6B3AE6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C">
            <a:extLst>
              <a:ext uri="{FF2B5EF4-FFF2-40B4-BE49-F238E27FC236}">
                <a16:creationId xmlns:a16="http://schemas.microsoft.com/office/drawing/2014/main" id="{A2364F9B-905F-4B2E-8E0A-FB65CBF5061D}"/>
              </a:ext>
            </a:extLst>
          </p:cNvPr>
          <p:cNvSpPr/>
          <p:nvPr/>
        </p:nvSpPr>
        <p:spPr>
          <a:xfrm>
            <a:off x="5439171" y="1031906"/>
            <a:ext cx="1300146" cy="1300146"/>
          </a:xfrm>
          <a:prstGeom prst="ellipse">
            <a:avLst/>
          </a:prstGeom>
          <a:gradFill>
            <a:gsLst>
              <a:gs pos="4000">
                <a:srgbClr val="4A28D8"/>
              </a:gs>
              <a:gs pos="76000">
                <a:srgbClr val="000056">
                  <a:alpha val="89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!!1Titulo">
            <a:extLst>
              <a:ext uri="{FF2B5EF4-FFF2-40B4-BE49-F238E27FC236}">
                <a16:creationId xmlns:a16="http://schemas.microsoft.com/office/drawing/2014/main" id="{572AF452-88E6-47F4-9608-C718F435E5C2}"/>
              </a:ext>
            </a:extLst>
          </p:cNvPr>
          <p:cNvSpPr txBox="1">
            <a:spLocks/>
          </p:cNvSpPr>
          <p:nvPr/>
        </p:nvSpPr>
        <p:spPr>
          <a:xfrm>
            <a:off x="774407" y="649659"/>
            <a:ext cx="4112903" cy="1068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>
                <a:latin typeface="+mj-lt"/>
              </a:rPr>
              <a:t>ASEAN </a:t>
            </a:r>
          </a:p>
          <a:p>
            <a:r>
              <a:rPr lang="es-CO" sz="3600" dirty="0">
                <a:latin typeface="+mj-lt"/>
              </a:rPr>
              <a:t>Enlace Comercial</a:t>
            </a:r>
            <a:endParaRPr lang="en-GB" dirty="0"/>
          </a:p>
        </p:txBody>
      </p:sp>
      <p:sp>
        <p:nvSpPr>
          <p:cNvPr id="60" name="!!2CONTRAS">
            <a:extLst>
              <a:ext uri="{FF2B5EF4-FFF2-40B4-BE49-F238E27FC236}">
                <a16:creationId xmlns:a16="http://schemas.microsoft.com/office/drawing/2014/main" id="{B90744CC-6743-4DAB-83B0-9C69307DFAA1}"/>
              </a:ext>
            </a:extLst>
          </p:cNvPr>
          <p:cNvSpPr/>
          <p:nvPr/>
        </p:nvSpPr>
        <p:spPr>
          <a:xfrm>
            <a:off x="10412310" y="5385631"/>
            <a:ext cx="511080" cy="511080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!!2Titulo">
            <a:extLst>
              <a:ext uri="{FF2B5EF4-FFF2-40B4-BE49-F238E27FC236}">
                <a16:creationId xmlns:a16="http://schemas.microsoft.com/office/drawing/2014/main" id="{302C6D48-ED31-41F6-AE75-3794279AD416}"/>
              </a:ext>
            </a:extLst>
          </p:cNvPr>
          <p:cNvSpPr txBox="1">
            <a:spLocks/>
          </p:cNvSpPr>
          <p:nvPr/>
        </p:nvSpPr>
        <p:spPr>
          <a:xfrm>
            <a:off x="5470689" y="1517374"/>
            <a:ext cx="1191192" cy="373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i="1" dirty="0">
                <a:solidFill>
                  <a:srgbClr val="FCFCF7"/>
                </a:solidFill>
              </a:rPr>
              <a:t>Inversor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3CD18E7-8B74-4779-B568-332A625A2005}"/>
              </a:ext>
            </a:extLst>
          </p:cNvPr>
          <p:cNvGrpSpPr/>
          <p:nvPr/>
        </p:nvGrpSpPr>
        <p:grpSpPr>
          <a:xfrm>
            <a:off x="5270047" y="2877994"/>
            <a:ext cx="1651905" cy="357258"/>
            <a:chOff x="5270047" y="2877994"/>
            <a:chExt cx="1651905" cy="357258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6359B015-ED4C-45B0-8206-D9DF8AA87EC9}"/>
                </a:ext>
              </a:extLst>
            </p:cNvPr>
            <p:cNvSpPr/>
            <p:nvPr/>
          </p:nvSpPr>
          <p:spPr>
            <a:xfrm>
              <a:off x="5270047" y="2877994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05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!!2Titulo">
              <a:extLst>
                <a:ext uri="{FF2B5EF4-FFF2-40B4-BE49-F238E27FC236}">
                  <a16:creationId xmlns:a16="http://schemas.microsoft.com/office/drawing/2014/main" id="{4B682D48-F4E5-4D23-9346-A6F1C653A0B1}"/>
                </a:ext>
              </a:extLst>
            </p:cNvPr>
            <p:cNvSpPr txBox="1">
              <a:spLocks/>
            </p:cNvSpPr>
            <p:nvPr/>
          </p:nvSpPr>
          <p:spPr>
            <a:xfrm>
              <a:off x="5438554" y="2903716"/>
              <a:ext cx="1308683" cy="2422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600" dirty="0">
                  <a:solidFill>
                    <a:schemeClr val="bg1"/>
                  </a:solidFill>
                </a:rPr>
                <a:t>Corredor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B12C09B-D73C-4713-9BB3-AE58A0D4BBE0}"/>
              </a:ext>
            </a:extLst>
          </p:cNvPr>
          <p:cNvCxnSpPr>
            <a:cxnSpLocks/>
          </p:cNvCxnSpPr>
          <p:nvPr/>
        </p:nvCxnSpPr>
        <p:spPr>
          <a:xfrm flipV="1">
            <a:off x="6088627" y="3243180"/>
            <a:ext cx="0" cy="612141"/>
          </a:xfrm>
          <a:prstGeom prst="line">
            <a:avLst/>
          </a:prstGeom>
          <a:ln w="19050">
            <a:solidFill>
              <a:srgbClr val="6B3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D61088C8-FD70-4D4F-95F8-902C95AFACC3}"/>
              </a:ext>
            </a:extLst>
          </p:cNvPr>
          <p:cNvGrpSpPr/>
          <p:nvPr/>
        </p:nvGrpSpPr>
        <p:grpSpPr>
          <a:xfrm>
            <a:off x="3684604" y="3855321"/>
            <a:ext cx="4808047" cy="332767"/>
            <a:chOff x="3684604" y="3855321"/>
            <a:chExt cx="4808047" cy="332767"/>
          </a:xfrm>
        </p:grpSpPr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18830BCE-0EEC-42C0-9B3F-A82D510A8F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4604" y="3857843"/>
              <a:ext cx="2404024" cy="0"/>
            </a:xfrm>
            <a:prstGeom prst="line">
              <a:avLst/>
            </a:prstGeom>
            <a:ln w="19050">
              <a:solidFill>
                <a:srgbClr val="6B3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C59255AD-7E33-407F-9D2C-7AC098F5B0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627" y="3855321"/>
              <a:ext cx="2404024" cy="0"/>
            </a:xfrm>
            <a:prstGeom prst="line">
              <a:avLst/>
            </a:prstGeom>
            <a:ln w="19050">
              <a:solidFill>
                <a:srgbClr val="6B3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5A865777-AC00-4845-AC75-3DC4B421C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4604" y="3855321"/>
              <a:ext cx="0" cy="332767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2C380E83-1BF8-43AC-81DF-0EA803C7C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8627" y="3855321"/>
              <a:ext cx="0" cy="332767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9F58F17-8B4C-4A47-B314-7997CEECA2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2651" y="3855321"/>
              <a:ext cx="0" cy="332767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9D45FA3-46F0-471F-81A9-EF6CB7012F67}"/>
              </a:ext>
            </a:extLst>
          </p:cNvPr>
          <p:cNvGrpSpPr/>
          <p:nvPr/>
        </p:nvGrpSpPr>
        <p:grpSpPr>
          <a:xfrm>
            <a:off x="2858651" y="4242357"/>
            <a:ext cx="6459952" cy="505988"/>
            <a:chOff x="2858651" y="4242357"/>
            <a:chExt cx="6459952" cy="505988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65130555-86B3-446B-AEDF-771340F345FE}"/>
                </a:ext>
              </a:extLst>
            </p:cNvPr>
            <p:cNvSpPr/>
            <p:nvPr/>
          </p:nvSpPr>
          <p:spPr>
            <a:xfrm>
              <a:off x="5284793" y="4242357"/>
              <a:ext cx="1651905" cy="50598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AF2CF120-1CAD-438C-ABCF-CD31082B53A9}"/>
                </a:ext>
              </a:extLst>
            </p:cNvPr>
            <p:cNvSpPr/>
            <p:nvPr/>
          </p:nvSpPr>
          <p:spPr>
            <a:xfrm>
              <a:off x="7666698" y="4296763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282F49CC-FE7E-486A-BFFA-674A40C3E470}"/>
                </a:ext>
              </a:extLst>
            </p:cNvPr>
            <p:cNvSpPr/>
            <p:nvPr/>
          </p:nvSpPr>
          <p:spPr>
            <a:xfrm>
              <a:off x="2858651" y="42953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!!2Titulo">
              <a:extLst>
                <a:ext uri="{FF2B5EF4-FFF2-40B4-BE49-F238E27FC236}">
                  <a16:creationId xmlns:a16="http://schemas.microsoft.com/office/drawing/2014/main" id="{C094BB41-CA1D-49A2-A7A0-55E4C24DC9E8}"/>
                </a:ext>
              </a:extLst>
            </p:cNvPr>
            <p:cNvSpPr txBox="1">
              <a:spLocks/>
            </p:cNvSpPr>
            <p:nvPr/>
          </p:nvSpPr>
          <p:spPr>
            <a:xfrm>
              <a:off x="3030262" y="4322351"/>
              <a:ext cx="1308683" cy="33024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SGX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!!2Titulo">
              <a:extLst>
                <a:ext uri="{FF2B5EF4-FFF2-40B4-BE49-F238E27FC236}">
                  <a16:creationId xmlns:a16="http://schemas.microsoft.com/office/drawing/2014/main" id="{FD3D40A5-5C18-47A7-93DF-9263997C3170}"/>
                </a:ext>
              </a:extLst>
            </p:cNvPr>
            <p:cNvSpPr txBox="1">
              <a:spLocks/>
            </p:cNvSpPr>
            <p:nvPr/>
          </p:nvSpPr>
          <p:spPr>
            <a:xfrm>
              <a:off x="5455417" y="4254086"/>
              <a:ext cx="1308683" cy="45542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Bursa </a:t>
              </a:r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Malaysia</a:t>
              </a:r>
            </a:p>
          </p:txBody>
        </p:sp>
        <p:sp>
          <p:nvSpPr>
            <p:cNvPr id="37" name="!!2Titulo">
              <a:extLst>
                <a:ext uri="{FF2B5EF4-FFF2-40B4-BE49-F238E27FC236}">
                  <a16:creationId xmlns:a16="http://schemas.microsoft.com/office/drawing/2014/main" id="{501E59E6-6C54-4BDA-903C-715E9F5F8756}"/>
                </a:ext>
              </a:extLst>
            </p:cNvPr>
            <p:cNvSpPr txBox="1">
              <a:spLocks/>
            </p:cNvSpPr>
            <p:nvPr/>
          </p:nvSpPr>
          <p:spPr>
            <a:xfrm>
              <a:off x="7838309" y="4359376"/>
              <a:ext cx="1308683" cy="2235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SET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7E10522-E06A-43E1-A461-22862D7CE358}"/>
              </a:ext>
            </a:extLst>
          </p:cNvPr>
          <p:cNvGrpSpPr/>
          <p:nvPr/>
        </p:nvGrpSpPr>
        <p:grpSpPr>
          <a:xfrm>
            <a:off x="3684604" y="4652595"/>
            <a:ext cx="4808047" cy="521261"/>
            <a:chOff x="3684604" y="4652595"/>
            <a:chExt cx="4808047" cy="521261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EE753A79-E32A-41FD-B8E5-646BA6AA89A6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3684604" y="4652595"/>
              <a:ext cx="0" cy="521261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623A5C52-2AE1-4C00-8D37-726964FFE8E8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 flipV="1">
              <a:off x="6110745" y="4748345"/>
              <a:ext cx="1" cy="425506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F6532E8B-CE42-426E-AE17-DA92B83825DD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8492651" y="4654021"/>
              <a:ext cx="0" cy="519830"/>
            </a:xfrm>
            <a:prstGeom prst="line">
              <a:avLst/>
            </a:prstGeom>
            <a:ln w="19050">
              <a:solidFill>
                <a:srgbClr val="6B3AE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9B3793A-0805-4328-B314-52818392C4B8}"/>
              </a:ext>
            </a:extLst>
          </p:cNvPr>
          <p:cNvGrpSpPr/>
          <p:nvPr/>
        </p:nvGrpSpPr>
        <p:grpSpPr>
          <a:xfrm>
            <a:off x="2858651" y="5226638"/>
            <a:ext cx="6474698" cy="426076"/>
            <a:chOff x="2858651" y="5226638"/>
            <a:chExt cx="6474698" cy="426076"/>
          </a:xfrm>
        </p:grpSpPr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2703AA06-BAE1-4DD6-8AD2-BCBF9643753B}"/>
                </a:ext>
              </a:extLst>
            </p:cNvPr>
            <p:cNvSpPr/>
            <p:nvPr/>
          </p:nvSpPr>
          <p:spPr>
            <a:xfrm>
              <a:off x="7681444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99ACBCD4-A707-4A15-8F0B-DABCB35B197A}"/>
                </a:ext>
              </a:extLst>
            </p:cNvPr>
            <p:cNvSpPr/>
            <p:nvPr/>
          </p:nvSpPr>
          <p:spPr>
            <a:xfrm>
              <a:off x="5314384" y="5238166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B88B6416-4445-4B2D-AFC9-FA1752C013BD}"/>
                </a:ext>
              </a:extLst>
            </p:cNvPr>
            <p:cNvSpPr/>
            <p:nvPr/>
          </p:nvSpPr>
          <p:spPr>
            <a:xfrm>
              <a:off x="2858651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6B3AE6"/>
            </a:solidFill>
            <a:ln w="12700">
              <a:solidFill>
                <a:srgbClr val="0001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3" name="!!2Titulo">
              <a:extLst>
                <a:ext uri="{FF2B5EF4-FFF2-40B4-BE49-F238E27FC236}">
                  <a16:creationId xmlns:a16="http://schemas.microsoft.com/office/drawing/2014/main" id="{3F638BAB-ED6A-4F35-ABA5-0890EF669770}"/>
                </a:ext>
              </a:extLst>
            </p:cNvPr>
            <p:cNvSpPr txBox="1">
              <a:spLocks/>
            </p:cNvSpPr>
            <p:nvPr/>
          </p:nvSpPr>
          <p:spPr>
            <a:xfrm>
              <a:off x="3030262" y="525765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SDP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190935F4-3AAB-4F22-B603-CBCC4C1CD34F}"/>
                </a:ext>
              </a:extLst>
            </p:cNvPr>
            <p:cNvSpPr txBox="1">
              <a:spLocks/>
            </p:cNvSpPr>
            <p:nvPr/>
          </p:nvSpPr>
          <p:spPr>
            <a:xfrm>
              <a:off x="5456403" y="5279605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BMD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8134DFE9-6B03-432B-B813-6A59DA51DCE4}"/>
                </a:ext>
              </a:extLst>
            </p:cNvPr>
            <p:cNvSpPr txBox="1">
              <a:spLocks/>
            </p:cNvSpPr>
            <p:nvPr/>
          </p:nvSpPr>
          <p:spPr>
            <a:xfrm>
              <a:off x="7838309" y="5254798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TSD - TCH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1" name="TextBox 22">
            <a:extLst>
              <a:ext uri="{FF2B5EF4-FFF2-40B4-BE49-F238E27FC236}">
                <a16:creationId xmlns:a16="http://schemas.microsoft.com/office/drawing/2014/main" id="{D1D139D7-B5B2-47B8-9A06-0F296CFFD3DC}"/>
              </a:ext>
            </a:extLst>
          </p:cNvPr>
          <p:cNvSpPr txBox="1"/>
          <p:nvPr/>
        </p:nvSpPr>
        <p:spPr>
          <a:xfrm>
            <a:off x="6069266" y="3612643"/>
            <a:ext cx="2238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i="1" dirty="0"/>
              <a:t>ASEAN Enlace Comercial</a:t>
            </a:r>
            <a:endParaRPr lang="en-GB" sz="1100" b="1" i="1" dirty="0"/>
          </a:p>
        </p:txBody>
      </p:sp>
      <p:pic>
        <p:nvPicPr>
          <p:cNvPr id="38" name="!!iconolista" descr="Advertencia">
            <a:extLst>
              <a:ext uri="{FF2B5EF4-FFF2-40B4-BE49-F238E27FC236}">
                <a16:creationId xmlns:a16="http://schemas.microsoft.com/office/drawing/2014/main" id="{F2774D68-42E0-42A4-9DE7-E9527D33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9670" y="5489727"/>
            <a:ext cx="276360" cy="2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9443857">
            <a:off x="-317903" y="2196564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!!1Titulo">
            <a:extLst>
              <a:ext uri="{FF2B5EF4-FFF2-40B4-BE49-F238E27FC236}">
                <a16:creationId xmlns:a16="http://schemas.microsoft.com/office/drawing/2014/main" id="{572AF452-88E6-47F4-9608-C718F435E5C2}"/>
              </a:ext>
            </a:extLst>
          </p:cNvPr>
          <p:cNvSpPr txBox="1">
            <a:spLocks/>
          </p:cNvSpPr>
          <p:nvPr/>
        </p:nvSpPr>
        <p:spPr>
          <a:xfrm>
            <a:off x="774407" y="649659"/>
            <a:ext cx="4112903" cy="1068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>
                <a:latin typeface="+mj-lt"/>
              </a:rPr>
              <a:t>ASEAN </a:t>
            </a:r>
          </a:p>
          <a:p>
            <a:r>
              <a:rPr lang="es-CO" sz="3600" dirty="0">
                <a:latin typeface="+mj-lt"/>
              </a:rPr>
              <a:t>Enlace Comercial</a:t>
            </a:r>
            <a:endParaRPr lang="en-GB" dirty="0"/>
          </a:p>
        </p:txBody>
      </p:sp>
      <p:sp>
        <p:nvSpPr>
          <p:cNvPr id="60" name="!!2CONTRAS">
            <a:extLst>
              <a:ext uri="{FF2B5EF4-FFF2-40B4-BE49-F238E27FC236}">
                <a16:creationId xmlns:a16="http://schemas.microsoft.com/office/drawing/2014/main" id="{B90744CC-6743-4DAB-83B0-9C69307DFAA1}"/>
              </a:ext>
            </a:extLst>
          </p:cNvPr>
          <p:cNvSpPr/>
          <p:nvPr/>
        </p:nvSpPr>
        <p:spPr>
          <a:xfrm>
            <a:off x="4593200" y="438149"/>
            <a:ext cx="6163411" cy="6163411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A1AECA0-A70A-4D20-B23F-0A56DA0F2D19}"/>
              </a:ext>
            </a:extLst>
          </p:cNvPr>
          <p:cNvSpPr txBox="1"/>
          <p:nvPr/>
        </p:nvSpPr>
        <p:spPr>
          <a:xfrm>
            <a:off x="5265393" y="2668821"/>
            <a:ext cx="49930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FCFCF7"/>
                </a:solidFill>
              </a:rPr>
              <a:t>Falta de una </a:t>
            </a:r>
            <a:r>
              <a:rPr lang="es-CO" sz="1800" b="1" i="1" dirty="0">
                <a:solidFill>
                  <a:srgbClr val="FCFCF7"/>
                </a:solidFill>
              </a:rPr>
              <a:t>regulación unificada</a:t>
            </a:r>
            <a:r>
              <a:rPr lang="es-CO" sz="1800" dirty="0">
                <a:solidFill>
                  <a:srgbClr val="FCFCF7"/>
                </a:solidFill>
              </a:rPr>
              <a:t>.</a:t>
            </a:r>
          </a:p>
          <a:p>
            <a:endParaRPr lang="es-CO" sz="18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FCFCF7"/>
                </a:solidFill>
              </a:rPr>
              <a:t>La liquidación de los </a:t>
            </a:r>
            <a:r>
              <a:rPr lang="es-CO" sz="1800" b="1" i="1" dirty="0">
                <a:solidFill>
                  <a:srgbClr val="FCFCF7"/>
                </a:solidFill>
              </a:rPr>
              <a:t>CSD</a:t>
            </a:r>
            <a:r>
              <a:rPr lang="es-CO" sz="1800" dirty="0">
                <a:solidFill>
                  <a:srgbClr val="FCFCF7"/>
                </a:solidFill>
              </a:rPr>
              <a:t> sigue siendo local</a:t>
            </a:r>
            <a:r>
              <a:rPr lang="es-CO" sz="1800" b="1" i="1" dirty="0">
                <a:solidFill>
                  <a:srgbClr val="FCFCF7"/>
                </a:solidFill>
              </a:rPr>
              <a:t>. Falta de unificación </a:t>
            </a:r>
            <a:r>
              <a:rPr lang="es-CO" sz="1800" dirty="0">
                <a:solidFill>
                  <a:srgbClr val="FCFCF7"/>
                </a:solidFill>
              </a:rPr>
              <a:t>de procedimientos, plazos, tarifas e impuestos.</a:t>
            </a:r>
          </a:p>
          <a:p>
            <a:endParaRPr lang="es-CO" sz="18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FCFCF7"/>
                </a:solidFill>
              </a:rPr>
              <a:t>Los corredores tienen vínculos con cada bolsa de valores individual, lo que hace al </a:t>
            </a:r>
            <a:r>
              <a:rPr lang="es-CO" sz="1800" b="1" i="1" dirty="0">
                <a:solidFill>
                  <a:srgbClr val="FCFCF7"/>
                </a:solidFill>
              </a:rPr>
              <a:t>vínculo irrelevante</a:t>
            </a:r>
            <a:r>
              <a:rPr lang="es-CO" sz="1800" dirty="0">
                <a:solidFill>
                  <a:srgbClr val="FCFCF7"/>
                </a:solidFill>
              </a:rPr>
              <a:t>.</a:t>
            </a:r>
          </a:p>
        </p:txBody>
      </p:sp>
      <p:pic>
        <p:nvPicPr>
          <p:cNvPr id="4" name="!!iconolista" descr="Advertencia">
            <a:extLst>
              <a:ext uri="{FF2B5EF4-FFF2-40B4-BE49-F238E27FC236}">
                <a16:creationId xmlns:a16="http://schemas.microsoft.com/office/drawing/2014/main" id="{A427F592-0646-40AA-8A13-78F24B44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9373" y="1134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!!2CONTRAS">
            <a:extLst>
              <a:ext uri="{FF2B5EF4-FFF2-40B4-BE49-F238E27FC236}">
                <a16:creationId xmlns:a16="http://schemas.microsoft.com/office/drawing/2014/main" id="{D206D9AE-E2CE-4487-8458-6DA4707ADEC4}"/>
              </a:ext>
            </a:extLst>
          </p:cNvPr>
          <p:cNvSpPr/>
          <p:nvPr/>
        </p:nvSpPr>
        <p:spPr>
          <a:xfrm rot="6383503">
            <a:off x="-1229758" y="-1585758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0FA1D6-D247-9ABA-D7D5-35B712D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91" y="509430"/>
            <a:ext cx="3629056" cy="1028674"/>
          </a:xfrm>
        </p:spPr>
        <p:txBody>
          <a:bodyPr/>
          <a:lstStyle/>
          <a:p>
            <a:r>
              <a:rPr lang="en-GB" sz="3200" dirty="0"/>
              <a:t>Stock </a:t>
            </a:r>
            <a:br>
              <a:rPr lang="en-GB" sz="3200" dirty="0"/>
            </a:br>
            <a:r>
              <a:rPr lang="en-GB" sz="3200" dirty="0"/>
              <a:t>Connect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D9C43-B60C-7C41-6696-B559F0DE2303}"/>
              </a:ext>
            </a:extLst>
          </p:cNvPr>
          <p:cNvSpPr txBox="1"/>
          <p:nvPr/>
        </p:nvSpPr>
        <p:spPr>
          <a:xfrm>
            <a:off x="8871626" y="6089515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SSE</a:t>
            </a:r>
            <a:endParaRPr lang="en-GB" sz="1200" dirty="0"/>
          </a:p>
        </p:txBody>
      </p:sp>
      <p:sp>
        <p:nvSpPr>
          <p:cNvPr id="35" name="!!Linea">
            <a:extLst>
              <a:ext uri="{FF2B5EF4-FFF2-40B4-BE49-F238E27FC236}">
                <a16:creationId xmlns:a16="http://schemas.microsoft.com/office/drawing/2014/main" id="{CE87E8A5-35D0-4DD7-9893-DCCEE70C73A6}"/>
              </a:ext>
            </a:extLst>
          </p:cNvPr>
          <p:cNvSpPr/>
          <p:nvPr/>
        </p:nvSpPr>
        <p:spPr>
          <a:xfrm rot="20859298">
            <a:off x="5641602" y="3170433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punto">
            <a:extLst>
              <a:ext uri="{FF2B5EF4-FFF2-40B4-BE49-F238E27FC236}">
                <a16:creationId xmlns:a16="http://schemas.microsoft.com/office/drawing/2014/main" id="{90E04382-67B8-4A30-8740-2B65DB533BAA}"/>
              </a:ext>
            </a:extLst>
          </p:cNvPr>
          <p:cNvSpPr/>
          <p:nvPr/>
        </p:nvSpPr>
        <p:spPr>
          <a:xfrm rot="5400000">
            <a:off x="6467188" y="3505638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punto">
            <a:extLst>
              <a:ext uri="{FF2B5EF4-FFF2-40B4-BE49-F238E27FC236}">
                <a16:creationId xmlns:a16="http://schemas.microsoft.com/office/drawing/2014/main" id="{9C0FF98D-0816-4D5B-AF24-4466B58A5C93}"/>
              </a:ext>
            </a:extLst>
          </p:cNvPr>
          <p:cNvSpPr/>
          <p:nvPr/>
        </p:nvSpPr>
        <p:spPr>
          <a:xfrm rot="5400000">
            <a:off x="4832139" y="3505637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3" name="punto">
            <a:extLst>
              <a:ext uri="{FF2B5EF4-FFF2-40B4-BE49-F238E27FC236}">
                <a16:creationId xmlns:a16="http://schemas.microsoft.com/office/drawing/2014/main" id="{5D804A9F-1C7E-41B4-B295-08BBBD2EF2A5}"/>
              </a:ext>
            </a:extLst>
          </p:cNvPr>
          <p:cNvSpPr/>
          <p:nvPr/>
        </p:nvSpPr>
        <p:spPr>
          <a:xfrm rot="5400000">
            <a:off x="6468592" y="4683902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5" name="punto">
            <a:extLst>
              <a:ext uri="{FF2B5EF4-FFF2-40B4-BE49-F238E27FC236}">
                <a16:creationId xmlns:a16="http://schemas.microsoft.com/office/drawing/2014/main" id="{F08A016E-904C-48B8-B520-F599815C12D3}"/>
              </a:ext>
            </a:extLst>
          </p:cNvPr>
          <p:cNvSpPr/>
          <p:nvPr/>
        </p:nvSpPr>
        <p:spPr>
          <a:xfrm rot="5400000">
            <a:off x="4829351" y="4693970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123">
            <a:extLst>
              <a:ext uri="{FF2B5EF4-FFF2-40B4-BE49-F238E27FC236}">
                <a16:creationId xmlns:a16="http://schemas.microsoft.com/office/drawing/2014/main" id="{FAEA65B6-A2F5-463E-9179-56224FA9C9E3}"/>
              </a:ext>
            </a:extLst>
          </p:cNvPr>
          <p:cNvSpPr/>
          <p:nvPr/>
        </p:nvSpPr>
        <p:spPr>
          <a:xfrm>
            <a:off x="8822049" y="3361302"/>
            <a:ext cx="1428304" cy="584442"/>
          </a:xfrm>
          <a:prstGeom prst="roundRect">
            <a:avLst>
              <a:gd name="adj" fmla="val 50000"/>
            </a:avLst>
          </a:prstGeom>
          <a:solidFill>
            <a:srgbClr val="6B3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A5B1ED21-6E47-4B8D-B639-D4180D28CFEC}"/>
              </a:ext>
            </a:extLst>
          </p:cNvPr>
          <p:cNvSpPr/>
          <p:nvPr/>
        </p:nvSpPr>
        <p:spPr>
          <a:xfrm>
            <a:off x="8819969" y="4660588"/>
            <a:ext cx="1428304" cy="584442"/>
          </a:xfrm>
          <a:prstGeom prst="roundRect">
            <a:avLst>
              <a:gd name="adj" fmla="val 50000"/>
            </a:avLst>
          </a:prstGeom>
          <a:solidFill>
            <a:srgbClr val="180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v">
            <a:extLst>
              <a:ext uri="{FF2B5EF4-FFF2-40B4-BE49-F238E27FC236}">
                <a16:creationId xmlns:a16="http://schemas.microsoft.com/office/drawing/2014/main" id="{D685364A-66CE-4878-AAFC-EC29E0763C7F}"/>
              </a:ext>
            </a:extLst>
          </p:cNvPr>
          <p:cNvSpPr/>
          <p:nvPr/>
        </p:nvSpPr>
        <p:spPr>
          <a:xfrm>
            <a:off x="8819124" y="1905191"/>
            <a:ext cx="1428304" cy="584442"/>
          </a:xfrm>
          <a:prstGeom prst="roundRect">
            <a:avLst>
              <a:gd name="adj" fmla="val 50000"/>
            </a:avLst>
          </a:prstGeom>
          <a:solidFill>
            <a:srgbClr val="08D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punto">
            <a:extLst>
              <a:ext uri="{FF2B5EF4-FFF2-40B4-BE49-F238E27FC236}">
                <a16:creationId xmlns:a16="http://schemas.microsoft.com/office/drawing/2014/main" id="{97D2FFA2-8EDF-4339-9B50-894BDEE9CD78}"/>
              </a:ext>
            </a:extLst>
          </p:cNvPr>
          <p:cNvSpPr/>
          <p:nvPr/>
        </p:nvSpPr>
        <p:spPr>
          <a:xfrm rot="5400000">
            <a:off x="6454913" y="2056038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punto">
            <a:extLst>
              <a:ext uri="{FF2B5EF4-FFF2-40B4-BE49-F238E27FC236}">
                <a16:creationId xmlns:a16="http://schemas.microsoft.com/office/drawing/2014/main" id="{FF75C7D3-3243-439B-8B51-5AD112CAC17A}"/>
              </a:ext>
            </a:extLst>
          </p:cNvPr>
          <p:cNvSpPr/>
          <p:nvPr/>
        </p:nvSpPr>
        <p:spPr>
          <a:xfrm rot="5400000">
            <a:off x="4832139" y="2056037"/>
            <a:ext cx="379396" cy="3793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54E763-040C-4959-A11D-886BCB808C5E}"/>
              </a:ext>
            </a:extLst>
          </p:cNvPr>
          <p:cNvSpPr txBox="1"/>
          <p:nvPr/>
        </p:nvSpPr>
        <p:spPr>
          <a:xfrm>
            <a:off x="2794607" y="2603335"/>
            <a:ext cx="1565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Securities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Futures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Commission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(SFC)</a:t>
            </a:r>
          </a:p>
        </p:txBody>
      </p:sp>
      <p:pic>
        <p:nvPicPr>
          <p:cNvPr id="1028" name="Picture 4" descr="China Securities Regulatory Commission - Wikipedia">
            <a:extLst>
              <a:ext uri="{FF2B5EF4-FFF2-40B4-BE49-F238E27FC236}">
                <a16:creationId xmlns:a16="http://schemas.microsoft.com/office/drawing/2014/main" id="{00FE868A-AC01-4E0F-BAAF-52F2983F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54" y="1721904"/>
            <a:ext cx="719593" cy="8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nghai Stock Exchange (SSE)">
            <a:extLst>
              <a:ext uri="{FF2B5EF4-FFF2-40B4-BE49-F238E27FC236}">
                <a16:creationId xmlns:a16="http://schemas.microsoft.com/office/drawing/2014/main" id="{82CDE632-8BE8-4E7A-82DA-3300C70B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06" y="3318334"/>
            <a:ext cx="1130440" cy="4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E95B3E-1705-4DA8-8C56-50EB8D51F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13" y="1806765"/>
            <a:ext cx="2011385" cy="7854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FC82DA-A05F-4C98-B852-FD82B87F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44" y="3384452"/>
            <a:ext cx="891857" cy="4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A7686B1-8E07-4447-89AA-20432580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41" y="4629093"/>
            <a:ext cx="891857" cy="4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5752E4E-1C08-4CC7-A02D-10ECDE88120D}"/>
              </a:ext>
            </a:extLst>
          </p:cNvPr>
          <p:cNvSpPr txBox="1"/>
          <p:nvPr/>
        </p:nvSpPr>
        <p:spPr>
          <a:xfrm>
            <a:off x="2738719" y="3878072"/>
            <a:ext cx="1802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Stock Exchange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Hong Kong</a:t>
            </a:r>
          </a:p>
          <a:p>
            <a:pPr algn="ctr"/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Limited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(SEHK)*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9544959-7830-448D-83FB-81E630CBB7EE}"/>
              </a:ext>
            </a:extLst>
          </p:cNvPr>
          <p:cNvSpPr txBox="1"/>
          <p:nvPr/>
        </p:nvSpPr>
        <p:spPr>
          <a:xfrm>
            <a:off x="2731459" y="5130660"/>
            <a:ext cx="1802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Hong Kong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Securities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Clearing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Company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Limited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(HKSCC)*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02741E-CD4F-420E-A10B-1A31334E6AD6}"/>
              </a:ext>
            </a:extLst>
          </p:cNvPr>
          <p:cNvSpPr txBox="1"/>
          <p:nvPr/>
        </p:nvSpPr>
        <p:spPr>
          <a:xfrm>
            <a:off x="6894133" y="2591103"/>
            <a:ext cx="1755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China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Securities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Regulatory</a:t>
            </a:r>
            <a:endParaRPr lang="es-CO" sz="9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Commission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(CSRC)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4D64710-5672-42E1-9980-572688334B85}"/>
              </a:ext>
            </a:extLst>
          </p:cNvPr>
          <p:cNvSpPr txBox="1"/>
          <p:nvPr/>
        </p:nvSpPr>
        <p:spPr>
          <a:xfrm>
            <a:off x="7042171" y="3867306"/>
            <a:ext cx="1459110" cy="30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Shanghai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Stock Exchange (SSE)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B7914F-47EC-446D-9C6C-5304589802F1}"/>
              </a:ext>
            </a:extLst>
          </p:cNvPr>
          <p:cNvSpPr txBox="1"/>
          <p:nvPr/>
        </p:nvSpPr>
        <p:spPr>
          <a:xfrm>
            <a:off x="6840662" y="5100333"/>
            <a:ext cx="197930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China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Securities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Depository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and</a:t>
            </a:r>
          </a:p>
          <a:p>
            <a:pPr algn="ctr"/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Clearing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Corporation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900" dirty="0" err="1">
                <a:solidFill>
                  <a:schemeClr val="bg2">
                    <a:lumMod val="50000"/>
                  </a:schemeClr>
                </a:solidFill>
              </a:rPr>
              <a:t>Limited</a:t>
            </a:r>
            <a:r>
              <a:rPr lang="es-CO" sz="900" dirty="0">
                <a:solidFill>
                  <a:schemeClr val="bg2">
                    <a:lumMod val="50000"/>
                  </a:schemeClr>
                </a:solidFill>
              </a:rPr>
              <a:t> (CSDC)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699E26A-B5D6-4164-9F2C-A4173C59B3B6}"/>
              </a:ext>
            </a:extLst>
          </p:cNvPr>
          <p:cNvGrpSpPr/>
          <p:nvPr/>
        </p:nvGrpSpPr>
        <p:grpSpPr>
          <a:xfrm>
            <a:off x="7114757" y="4639360"/>
            <a:ext cx="1300680" cy="491300"/>
            <a:chOff x="7764478" y="4166128"/>
            <a:chExt cx="1498547" cy="56604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D87956F-5B30-4591-B72D-40DD973FA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93" r="62241"/>
            <a:stretch/>
          </p:blipFill>
          <p:spPr>
            <a:xfrm>
              <a:off x="7764478" y="4186238"/>
              <a:ext cx="573043" cy="54593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FC9CC150-3783-4551-8372-C492B4440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1" t="63423" r="1305" b="7062"/>
            <a:stretch/>
          </p:blipFill>
          <p:spPr>
            <a:xfrm>
              <a:off x="8337521" y="4166128"/>
              <a:ext cx="925504" cy="269875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F0F89E1-0480-4A8C-92CA-C0C5E977C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89" t="40293" r="2553" b="34922"/>
            <a:stretch/>
          </p:blipFill>
          <p:spPr>
            <a:xfrm>
              <a:off x="8382287" y="4417433"/>
              <a:ext cx="861371" cy="226625"/>
            </a:xfrm>
            <a:prstGeom prst="rect">
              <a:avLst/>
            </a:prstGeom>
          </p:spPr>
        </p:pic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2C68923-76EF-4FD1-8405-A13350B831D2}"/>
              </a:ext>
            </a:extLst>
          </p:cNvPr>
          <p:cNvSpPr txBox="1"/>
          <p:nvPr/>
        </p:nvSpPr>
        <p:spPr>
          <a:xfrm>
            <a:off x="8945506" y="1966579"/>
            <a:ext cx="1241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Cooperación regulatoria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7B3DC7B-B2A4-49C5-B4B8-493ECF883437}"/>
              </a:ext>
            </a:extLst>
          </p:cNvPr>
          <p:cNvSpPr txBox="1"/>
          <p:nvPr/>
        </p:nvSpPr>
        <p:spPr>
          <a:xfrm>
            <a:off x="8986384" y="3429000"/>
            <a:ext cx="1170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+mj-lt"/>
              </a:rPr>
              <a:t>Enlaces entre bolsas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A995391-1B7F-46A0-BC78-839CD60F27AA}"/>
              </a:ext>
            </a:extLst>
          </p:cNvPr>
          <p:cNvSpPr txBox="1"/>
          <p:nvPr/>
        </p:nvSpPr>
        <p:spPr>
          <a:xfrm>
            <a:off x="8858824" y="4730914"/>
            <a:ext cx="1388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+mj-lt"/>
              </a:rPr>
              <a:t>Enlaces de compensación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16DC5037-7602-4072-A99F-AB2C61801D8F}"/>
              </a:ext>
            </a:extLst>
          </p:cNvPr>
          <p:cNvCxnSpPr>
            <a:cxnSpLocks/>
          </p:cNvCxnSpPr>
          <p:nvPr/>
        </p:nvCxnSpPr>
        <p:spPr>
          <a:xfrm flipH="1">
            <a:off x="4960461" y="2245736"/>
            <a:ext cx="1708844" cy="0"/>
          </a:xfrm>
          <a:prstGeom prst="line">
            <a:avLst/>
          </a:prstGeom>
          <a:ln w="38100">
            <a:solidFill>
              <a:srgbClr val="08DFD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9CD9E60-7971-471F-B662-110DC4E7F453}"/>
              </a:ext>
            </a:extLst>
          </p:cNvPr>
          <p:cNvCxnSpPr>
            <a:cxnSpLocks/>
          </p:cNvCxnSpPr>
          <p:nvPr/>
        </p:nvCxnSpPr>
        <p:spPr>
          <a:xfrm flipH="1">
            <a:off x="4960462" y="3712901"/>
            <a:ext cx="1725567" cy="0"/>
          </a:xfrm>
          <a:prstGeom prst="line">
            <a:avLst/>
          </a:prstGeom>
          <a:ln w="38100">
            <a:solidFill>
              <a:srgbClr val="6B3AE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82CD618-DBC2-48F5-80A3-D9F22DE9D88B}"/>
              </a:ext>
            </a:extLst>
          </p:cNvPr>
          <p:cNvCxnSpPr>
            <a:cxnSpLocks/>
          </p:cNvCxnSpPr>
          <p:nvPr/>
        </p:nvCxnSpPr>
        <p:spPr>
          <a:xfrm flipH="1">
            <a:off x="4960464" y="4873600"/>
            <a:ext cx="1725565" cy="20137"/>
          </a:xfrm>
          <a:prstGeom prst="line">
            <a:avLst/>
          </a:prstGeom>
          <a:ln w="38100">
            <a:solidFill>
              <a:srgbClr val="18068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155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5" grpId="0" animBg="1"/>
      <p:bldP spid="39" grpId="0" animBg="1"/>
      <p:bldP spid="40" grpId="0" animBg="1"/>
      <p:bldP spid="2" grpId="0" animBg="1"/>
      <p:bldP spid="56" grpId="0" animBg="1"/>
      <p:bldP spid="46" grpId="0" animBg="1"/>
      <p:bldP spid="9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Linea">
            <a:extLst>
              <a:ext uri="{FF2B5EF4-FFF2-40B4-BE49-F238E27FC236}">
                <a16:creationId xmlns:a16="http://schemas.microsoft.com/office/drawing/2014/main" id="{15332598-B018-4F60-B3E3-81E6F3D2EFB3}"/>
              </a:ext>
            </a:extLst>
          </p:cNvPr>
          <p:cNvSpPr/>
          <p:nvPr/>
        </p:nvSpPr>
        <p:spPr>
          <a:xfrm rot="20859298">
            <a:off x="5641602" y="3170433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!!2CONTRAS">
            <a:extLst>
              <a:ext uri="{FF2B5EF4-FFF2-40B4-BE49-F238E27FC236}">
                <a16:creationId xmlns:a16="http://schemas.microsoft.com/office/drawing/2014/main" id="{823591EA-D571-40D3-8AB0-5FC19CE0DE59}"/>
              </a:ext>
            </a:extLst>
          </p:cNvPr>
          <p:cNvSpPr/>
          <p:nvPr/>
        </p:nvSpPr>
        <p:spPr>
          <a:xfrm rot="19512928">
            <a:off x="-1595630" y="-2116979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1B9A5-DDDD-4601-A917-364D04D8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6" y="522150"/>
            <a:ext cx="3203775" cy="951704"/>
          </a:xfrm>
        </p:spPr>
        <p:txBody>
          <a:bodyPr/>
          <a:lstStyle/>
          <a:p>
            <a:r>
              <a:rPr lang="en-GB" sz="3200" dirty="0"/>
              <a:t>Stock </a:t>
            </a:r>
            <a:br>
              <a:rPr lang="en-GB" sz="3200" dirty="0"/>
            </a:br>
            <a:r>
              <a:rPr lang="en-GB" sz="3200" dirty="0"/>
              <a:t>Connect</a:t>
            </a:r>
          </a:p>
        </p:txBody>
      </p:sp>
      <p:sp>
        <p:nvSpPr>
          <p:cNvPr id="139" name="TextBox 11">
            <a:extLst>
              <a:ext uri="{FF2B5EF4-FFF2-40B4-BE49-F238E27FC236}">
                <a16:creationId xmlns:a16="http://schemas.microsoft.com/office/drawing/2014/main" id="{5A0DB88A-BD65-4EE0-892D-2B98C337FF94}"/>
              </a:ext>
            </a:extLst>
          </p:cNvPr>
          <p:cNvSpPr txBox="1"/>
          <p:nvPr/>
        </p:nvSpPr>
        <p:spPr>
          <a:xfrm>
            <a:off x="8951958" y="6058222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SSE</a:t>
            </a:r>
            <a:endParaRPr lang="en-GB" sz="1200" dirty="0"/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9EF37FA4-75CF-497C-A2F3-82B899653235}"/>
              </a:ext>
            </a:extLst>
          </p:cNvPr>
          <p:cNvSpPr/>
          <p:nvPr/>
        </p:nvSpPr>
        <p:spPr>
          <a:xfrm>
            <a:off x="2667815" y="982898"/>
            <a:ext cx="8132889" cy="2502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D0F63EAE-DA00-4D78-840E-F5B008DCE6DC}"/>
              </a:ext>
            </a:extLst>
          </p:cNvPr>
          <p:cNvSpPr/>
          <p:nvPr/>
        </p:nvSpPr>
        <p:spPr>
          <a:xfrm>
            <a:off x="2675896" y="3444108"/>
            <a:ext cx="8124805" cy="2400108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5" name="134">
            <a:extLst>
              <a:ext uri="{FF2B5EF4-FFF2-40B4-BE49-F238E27FC236}">
                <a16:creationId xmlns:a16="http://schemas.microsoft.com/office/drawing/2014/main" id="{5C661EF7-4F97-41DB-A16A-590EFBCD00E1}"/>
              </a:ext>
            </a:extLst>
          </p:cNvPr>
          <p:cNvCxnSpPr>
            <a:cxnSpLocks/>
            <a:endCxn id="9" idx="0"/>
          </p:cNvCxnSpPr>
          <p:nvPr/>
        </p:nvCxnSpPr>
        <p:spPr>
          <a:xfrm flipH="1" flipV="1">
            <a:off x="2667815" y="3436013"/>
            <a:ext cx="8132886" cy="471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B1443726-4AE2-40BE-A7EB-2E0577F5A188}"/>
              </a:ext>
            </a:extLst>
          </p:cNvPr>
          <p:cNvCxnSpPr>
            <a:cxnSpLocks/>
          </p:cNvCxnSpPr>
          <p:nvPr/>
        </p:nvCxnSpPr>
        <p:spPr>
          <a:xfrm>
            <a:off x="5637933" y="1901114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39DF51DC-3BB0-4129-B2F2-2D6026935783}"/>
              </a:ext>
            </a:extLst>
          </p:cNvPr>
          <p:cNvCxnSpPr>
            <a:cxnSpLocks/>
          </p:cNvCxnSpPr>
          <p:nvPr/>
        </p:nvCxnSpPr>
        <p:spPr>
          <a:xfrm>
            <a:off x="7526767" y="1908539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o 7">
            <a:extLst>
              <a:ext uri="{FF2B5EF4-FFF2-40B4-BE49-F238E27FC236}">
                <a16:creationId xmlns:a16="http://schemas.microsoft.com/office/drawing/2014/main" id="{08922D78-2B98-4B75-AED0-BCE398EB0316}"/>
              </a:ext>
            </a:extLst>
          </p:cNvPr>
          <p:cNvSpPr/>
          <p:nvPr/>
        </p:nvSpPr>
        <p:spPr>
          <a:xfrm>
            <a:off x="2521327" y="3436013"/>
            <a:ext cx="292975" cy="2405233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angulo 6">
            <a:extLst>
              <a:ext uri="{FF2B5EF4-FFF2-40B4-BE49-F238E27FC236}">
                <a16:creationId xmlns:a16="http://schemas.microsoft.com/office/drawing/2014/main" id="{7126E686-D9F3-4263-A9BF-1C39B067E657}"/>
              </a:ext>
            </a:extLst>
          </p:cNvPr>
          <p:cNvSpPr/>
          <p:nvPr/>
        </p:nvSpPr>
        <p:spPr>
          <a:xfrm>
            <a:off x="2526220" y="975589"/>
            <a:ext cx="305279" cy="2463227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!!2Titulo">
            <a:extLst>
              <a:ext uri="{FF2B5EF4-FFF2-40B4-BE49-F238E27FC236}">
                <a16:creationId xmlns:a16="http://schemas.microsoft.com/office/drawing/2014/main" id="{FD1D22D3-1F42-4812-9E9D-EEEFC34E3C04}"/>
              </a:ext>
            </a:extLst>
          </p:cNvPr>
          <p:cNvSpPr txBox="1">
            <a:spLocks/>
          </p:cNvSpPr>
          <p:nvPr/>
        </p:nvSpPr>
        <p:spPr>
          <a:xfrm>
            <a:off x="2497029" y="1550582"/>
            <a:ext cx="292976" cy="1483944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MAINLAND</a:t>
            </a:r>
            <a:endParaRPr lang="en-GB" sz="1050" spc="-150" dirty="0">
              <a:solidFill>
                <a:srgbClr val="F3F3F3"/>
              </a:solidFill>
              <a:ea typeface="Arimo SemiBold" panose="020B0604020202020204" pitchFamily="34" charset="0"/>
              <a:cs typeface="Arimo SemiBold" panose="020B0604020202020204" pitchFamily="34" charset="0"/>
            </a:endParaRPr>
          </a:p>
        </p:txBody>
      </p:sp>
      <p:sp>
        <p:nvSpPr>
          <p:cNvPr id="12" name="!!2Titulo">
            <a:extLst>
              <a:ext uri="{FF2B5EF4-FFF2-40B4-BE49-F238E27FC236}">
                <a16:creationId xmlns:a16="http://schemas.microsoft.com/office/drawing/2014/main" id="{7B1D3266-8C62-4FCA-AE2C-B57087A6B395}"/>
              </a:ext>
            </a:extLst>
          </p:cNvPr>
          <p:cNvSpPr txBox="1">
            <a:spLocks/>
          </p:cNvSpPr>
          <p:nvPr/>
        </p:nvSpPr>
        <p:spPr>
          <a:xfrm>
            <a:off x="2497029" y="3797318"/>
            <a:ext cx="292976" cy="1543333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HONG KONG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BECC200-412A-4DE7-8E60-3A1A1EBF504C}"/>
              </a:ext>
            </a:extLst>
          </p:cNvPr>
          <p:cNvSpPr/>
          <p:nvPr/>
        </p:nvSpPr>
        <p:spPr>
          <a:xfrm>
            <a:off x="3169902" y="1211033"/>
            <a:ext cx="7112000" cy="43542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angulo 6">
            <a:extLst>
              <a:ext uri="{FF2B5EF4-FFF2-40B4-BE49-F238E27FC236}">
                <a16:creationId xmlns:a16="http://schemas.microsoft.com/office/drawing/2014/main" id="{89AC09AE-2A00-4E67-ABE3-500C441E9E3A}"/>
              </a:ext>
            </a:extLst>
          </p:cNvPr>
          <p:cNvSpPr/>
          <p:nvPr/>
        </p:nvSpPr>
        <p:spPr>
          <a:xfrm>
            <a:off x="5716621" y="1064848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!!2Titulo">
            <a:extLst>
              <a:ext uri="{FF2B5EF4-FFF2-40B4-BE49-F238E27FC236}">
                <a16:creationId xmlns:a16="http://schemas.microsoft.com/office/drawing/2014/main" id="{619C25C9-EF00-4309-8DAC-2240010681E4}"/>
              </a:ext>
            </a:extLst>
          </p:cNvPr>
          <p:cNvSpPr txBox="1">
            <a:spLocks/>
          </p:cNvSpPr>
          <p:nvPr/>
        </p:nvSpPr>
        <p:spPr>
          <a:xfrm>
            <a:off x="6232640" y="1057307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CSRC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14B945-55D4-47C1-BD81-6094B572008E}"/>
              </a:ext>
            </a:extLst>
          </p:cNvPr>
          <p:cNvSpPr/>
          <p:nvPr/>
        </p:nvSpPr>
        <p:spPr>
          <a:xfrm>
            <a:off x="5117419" y="1793477"/>
            <a:ext cx="2938463" cy="201987"/>
          </a:xfrm>
          <a:prstGeom prst="ellipse">
            <a:avLst/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!!2Titulo">
            <a:extLst>
              <a:ext uri="{FF2B5EF4-FFF2-40B4-BE49-F238E27FC236}">
                <a16:creationId xmlns:a16="http://schemas.microsoft.com/office/drawing/2014/main" id="{53D03886-2BE7-48AA-82B7-5F811BDBD734}"/>
              </a:ext>
            </a:extLst>
          </p:cNvPr>
          <p:cNvSpPr txBox="1">
            <a:spLocks/>
          </p:cNvSpPr>
          <p:nvPr/>
        </p:nvSpPr>
        <p:spPr>
          <a:xfrm>
            <a:off x="5356518" y="1793477"/>
            <a:ext cx="2460265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SSE/SZSE Members &amp; </a:t>
            </a:r>
            <a:r>
              <a:rPr lang="en-GB" sz="700" b="1" dirty="0" err="1">
                <a:solidFill>
                  <a:schemeClr val="bg1"/>
                </a:solidFill>
                <a:latin typeface="+mn-lt"/>
              </a:rPr>
              <a:t>ChinaClear</a:t>
            </a:r>
            <a:r>
              <a:rPr lang="en-GB" sz="700" b="1" dirty="0">
                <a:solidFill>
                  <a:schemeClr val="bg1"/>
                </a:solidFill>
                <a:latin typeface="+mn-lt"/>
              </a:rPr>
              <a:t> Participants </a:t>
            </a:r>
          </a:p>
        </p:txBody>
      </p:sp>
      <p:sp>
        <p:nvSpPr>
          <p:cNvPr id="24" name="Rectangulo 5">
            <a:extLst>
              <a:ext uri="{FF2B5EF4-FFF2-40B4-BE49-F238E27FC236}">
                <a16:creationId xmlns:a16="http://schemas.microsoft.com/office/drawing/2014/main" id="{70B78869-BB74-4D98-852E-CA0D924FD407}"/>
              </a:ext>
            </a:extLst>
          </p:cNvPr>
          <p:cNvSpPr/>
          <p:nvPr/>
        </p:nvSpPr>
        <p:spPr>
          <a:xfrm>
            <a:off x="4966700" y="20653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angulo 4">
            <a:extLst>
              <a:ext uri="{FF2B5EF4-FFF2-40B4-BE49-F238E27FC236}">
                <a16:creationId xmlns:a16="http://schemas.microsoft.com/office/drawing/2014/main" id="{C720F781-4B15-4AEA-B54B-54842B2BC22D}"/>
              </a:ext>
            </a:extLst>
          </p:cNvPr>
          <p:cNvSpPr/>
          <p:nvPr/>
        </p:nvSpPr>
        <p:spPr>
          <a:xfrm>
            <a:off x="6766214" y="20625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angulo 3">
            <a:extLst>
              <a:ext uri="{FF2B5EF4-FFF2-40B4-BE49-F238E27FC236}">
                <a16:creationId xmlns:a16="http://schemas.microsoft.com/office/drawing/2014/main" id="{7761D8AC-540B-49F3-A910-7649E5CF35CF}"/>
              </a:ext>
            </a:extLst>
          </p:cNvPr>
          <p:cNvSpPr/>
          <p:nvPr/>
        </p:nvSpPr>
        <p:spPr>
          <a:xfrm>
            <a:off x="4967697" y="2313690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Rectangulo 4">
            <a:extLst>
              <a:ext uri="{FF2B5EF4-FFF2-40B4-BE49-F238E27FC236}">
                <a16:creationId xmlns:a16="http://schemas.microsoft.com/office/drawing/2014/main" id="{4EAD2E12-1926-496F-B5B5-50CE2EB0B7B2}"/>
              </a:ext>
            </a:extLst>
          </p:cNvPr>
          <p:cNvSpPr/>
          <p:nvPr/>
        </p:nvSpPr>
        <p:spPr>
          <a:xfrm>
            <a:off x="6765218" y="23136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!!2Titulo">
            <a:extLst>
              <a:ext uri="{FF2B5EF4-FFF2-40B4-BE49-F238E27FC236}">
                <a16:creationId xmlns:a16="http://schemas.microsoft.com/office/drawing/2014/main" id="{EDA545A7-3609-4CD0-8466-E7FDC1F0C6AD}"/>
              </a:ext>
            </a:extLst>
          </p:cNvPr>
          <p:cNvSpPr txBox="1">
            <a:spLocks/>
          </p:cNvSpPr>
          <p:nvPr/>
        </p:nvSpPr>
        <p:spPr>
          <a:xfrm>
            <a:off x="7135767" y="2046370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 err="1">
                <a:solidFill>
                  <a:schemeClr val="bg1"/>
                </a:solidFill>
                <a:latin typeface="+mn-lt"/>
              </a:rPr>
              <a:t>ChinaClear</a:t>
            </a:r>
            <a:r>
              <a:rPr lang="en-GB" sz="700" b="1" dirty="0">
                <a:solidFill>
                  <a:schemeClr val="bg1"/>
                </a:solidFill>
                <a:latin typeface="+mn-lt"/>
              </a:rPr>
              <a:t> SZ</a:t>
            </a:r>
          </a:p>
        </p:txBody>
      </p:sp>
      <p:sp>
        <p:nvSpPr>
          <p:cNvPr id="28" name="!!2Titulo">
            <a:extLst>
              <a:ext uri="{FF2B5EF4-FFF2-40B4-BE49-F238E27FC236}">
                <a16:creationId xmlns:a16="http://schemas.microsoft.com/office/drawing/2014/main" id="{188BB9B2-927A-45A0-ABBB-EAD208322BFC}"/>
              </a:ext>
            </a:extLst>
          </p:cNvPr>
          <p:cNvSpPr txBox="1">
            <a:spLocks/>
          </p:cNvSpPr>
          <p:nvPr/>
        </p:nvSpPr>
        <p:spPr>
          <a:xfrm>
            <a:off x="5240963" y="2043006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 err="1">
                <a:solidFill>
                  <a:schemeClr val="bg1"/>
                </a:solidFill>
                <a:latin typeface="+mn-lt"/>
              </a:rPr>
              <a:t>ChinaClear</a:t>
            </a:r>
            <a:r>
              <a:rPr lang="en-GB" sz="700" b="1" dirty="0">
                <a:solidFill>
                  <a:schemeClr val="bg1"/>
                </a:solidFill>
                <a:latin typeface="+mn-lt"/>
              </a:rPr>
              <a:t> SH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624E688-9160-4735-818D-361EE8583942}"/>
              </a:ext>
            </a:extLst>
          </p:cNvPr>
          <p:cNvGrpSpPr/>
          <p:nvPr/>
        </p:nvGrpSpPr>
        <p:grpSpPr>
          <a:xfrm>
            <a:off x="5240963" y="2307020"/>
            <a:ext cx="2691374" cy="173507"/>
            <a:chOff x="5797147" y="2300276"/>
            <a:chExt cx="2691374" cy="173507"/>
          </a:xfrm>
        </p:grpSpPr>
        <p:sp>
          <p:nvSpPr>
            <p:cNvPr id="31" name="!!2Titulo">
              <a:extLst>
                <a:ext uri="{FF2B5EF4-FFF2-40B4-BE49-F238E27FC236}">
                  <a16:creationId xmlns:a16="http://schemas.microsoft.com/office/drawing/2014/main" id="{E2A865C0-2BFE-4FDC-9E84-68EBA8907317}"/>
                </a:ext>
              </a:extLst>
            </p:cNvPr>
            <p:cNvSpPr txBox="1">
              <a:spLocks/>
            </p:cNvSpPr>
            <p:nvPr/>
          </p:nvSpPr>
          <p:spPr>
            <a:xfrm>
              <a:off x="5797147" y="2300276"/>
              <a:ext cx="86574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SSE</a:t>
              </a:r>
            </a:p>
          </p:txBody>
        </p:sp>
        <p:sp>
          <p:nvSpPr>
            <p:cNvPr id="30" name="!!2Titulo">
              <a:extLst>
                <a:ext uri="{FF2B5EF4-FFF2-40B4-BE49-F238E27FC236}">
                  <a16:creationId xmlns:a16="http://schemas.microsoft.com/office/drawing/2014/main" id="{B2C3BFE0-C89F-4747-8960-D20B9AB12EAE}"/>
                </a:ext>
              </a:extLst>
            </p:cNvPr>
            <p:cNvSpPr txBox="1">
              <a:spLocks/>
            </p:cNvSpPr>
            <p:nvPr/>
          </p:nvSpPr>
          <p:spPr>
            <a:xfrm>
              <a:off x="7691951" y="2303640"/>
              <a:ext cx="79657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SZSE</a:t>
              </a:r>
            </a:p>
          </p:txBody>
        </p:sp>
      </p:grpSp>
      <p:sp>
        <p:nvSpPr>
          <p:cNvPr id="33" name="Rectangulo 11">
            <a:extLst>
              <a:ext uri="{FF2B5EF4-FFF2-40B4-BE49-F238E27FC236}">
                <a16:creationId xmlns:a16="http://schemas.microsoft.com/office/drawing/2014/main" id="{18B48B39-3B1E-457C-B3CE-F1A990D503A1}"/>
              </a:ext>
            </a:extLst>
          </p:cNvPr>
          <p:cNvSpPr/>
          <p:nvPr/>
        </p:nvSpPr>
        <p:spPr>
          <a:xfrm>
            <a:off x="5062730" y="279479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angulo 10">
            <a:extLst>
              <a:ext uri="{FF2B5EF4-FFF2-40B4-BE49-F238E27FC236}">
                <a16:creationId xmlns:a16="http://schemas.microsoft.com/office/drawing/2014/main" id="{793A1617-B258-4679-AD49-20F671D1C137}"/>
              </a:ext>
            </a:extLst>
          </p:cNvPr>
          <p:cNvSpPr/>
          <p:nvPr/>
        </p:nvSpPr>
        <p:spPr>
          <a:xfrm>
            <a:off x="6867803" y="2791460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angulo 9">
            <a:extLst>
              <a:ext uri="{FF2B5EF4-FFF2-40B4-BE49-F238E27FC236}">
                <a16:creationId xmlns:a16="http://schemas.microsoft.com/office/drawing/2014/main" id="{6FE990A2-ED37-4C12-81B5-6BFCC2FD4911}"/>
              </a:ext>
            </a:extLst>
          </p:cNvPr>
          <p:cNvSpPr/>
          <p:nvPr/>
        </p:nvSpPr>
        <p:spPr>
          <a:xfrm>
            <a:off x="4963921" y="26236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angulo 8">
            <a:extLst>
              <a:ext uri="{FF2B5EF4-FFF2-40B4-BE49-F238E27FC236}">
                <a16:creationId xmlns:a16="http://schemas.microsoft.com/office/drawing/2014/main" id="{F569EC77-1177-4223-8353-FF29031E961B}"/>
              </a:ext>
            </a:extLst>
          </p:cNvPr>
          <p:cNvSpPr/>
          <p:nvPr/>
        </p:nvSpPr>
        <p:spPr>
          <a:xfrm>
            <a:off x="6768994" y="262033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!!2Titulo">
            <a:extLst>
              <a:ext uri="{FF2B5EF4-FFF2-40B4-BE49-F238E27FC236}">
                <a16:creationId xmlns:a16="http://schemas.microsoft.com/office/drawing/2014/main" id="{B1385CA9-7E88-4127-92B5-4E16CFA47ADF}"/>
              </a:ext>
            </a:extLst>
          </p:cNvPr>
          <p:cNvSpPr txBox="1">
            <a:spLocks/>
          </p:cNvSpPr>
          <p:nvPr/>
        </p:nvSpPr>
        <p:spPr>
          <a:xfrm>
            <a:off x="5261599" y="277141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8" name="!!2Titulo">
            <a:extLst>
              <a:ext uri="{FF2B5EF4-FFF2-40B4-BE49-F238E27FC236}">
                <a16:creationId xmlns:a16="http://schemas.microsoft.com/office/drawing/2014/main" id="{DD9E06CB-26FF-4BDD-8EF4-9A2D480014BF}"/>
              </a:ext>
            </a:extLst>
          </p:cNvPr>
          <p:cNvSpPr txBox="1">
            <a:spLocks/>
          </p:cNvSpPr>
          <p:nvPr/>
        </p:nvSpPr>
        <p:spPr>
          <a:xfrm>
            <a:off x="7066672" y="2768075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5" name="!!2Titulo">
            <a:extLst>
              <a:ext uri="{FF2B5EF4-FFF2-40B4-BE49-F238E27FC236}">
                <a16:creationId xmlns:a16="http://schemas.microsoft.com/office/drawing/2014/main" id="{30A3C462-B7E8-492A-8B06-F11D1922A2D6}"/>
              </a:ext>
            </a:extLst>
          </p:cNvPr>
          <p:cNvSpPr txBox="1">
            <a:spLocks/>
          </p:cNvSpPr>
          <p:nvPr/>
        </p:nvSpPr>
        <p:spPr>
          <a:xfrm>
            <a:off x="5261599" y="261254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SH A Shares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A7B46080-6144-49F1-B98E-41C74636A55C}"/>
              </a:ext>
            </a:extLst>
          </p:cNvPr>
          <p:cNvSpPr txBox="1">
            <a:spLocks/>
          </p:cNvSpPr>
          <p:nvPr/>
        </p:nvSpPr>
        <p:spPr>
          <a:xfrm>
            <a:off x="7066672" y="260920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SZ A Shares</a:t>
            </a:r>
          </a:p>
        </p:txBody>
      </p:sp>
      <p:sp>
        <p:nvSpPr>
          <p:cNvPr id="43" name="Rectangulo 12">
            <a:extLst>
              <a:ext uri="{FF2B5EF4-FFF2-40B4-BE49-F238E27FC236}">
                <a16:creationId xmlns:a16="http://schemas.microsoft.com/office/drawing/2014/main" id="{49C32DCD-76AC-48AD-B381-F2FEF3E72C8B}"/>
              </a:ext>
            </a:extLst>
          </p:cNvPr>
          <p:cNvSpPr/>
          <p:nvPr/>
        </p:nvSpPr>
        <p:spPr>
          <a:xfrm>
            <a:off x="4038806" y="3686030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!!2Titulo">
            <a:extLst>
              <a:ext uri="{FF2B5EF4-FFF2-40B4-BE49-F238E27FC236}">
                <a16:creationId xmlns:a16="http://schemas.microsoft.com/office/drawing/2014/main" id="{9DE3B640-329D-4614-AA91-E754E6F3FEE8}"/>
              </a:ext>
            </a:extLst>
          </p:cNvPr>
          <p:cNvSpPr txBox="1">
            <a:spLocks/>
          </p:cNvSpPr>
          <p:nvPr/>
        </p:nvSpPr>
        <p:spPr>
          <a:xfrm>
            <a:off x="4091658" y="3679360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 SPV</a:t>
            </a:r>
          </a:p>
        </p:txBody>
      </p:sp>
      <p:sp>
        <p:nvSpPr>
          <p:cNvPr id="56" name="Rectangulo 13">
            <a:extLst>
              <a:ext uri="{FF2B5EF4-FFF2-40B4-BE49-F238E27FC236}">
                <a16:creationId xmlns:a16="http://schemas.microsoft.com/office/drawing/2014/main" id="{4355A027-E3F1-44A7-9318-BC8325DD1E98}"/>
              </a:ext>
            </a:extLst>
          </p:cNvPr>
          <p:cNvSpPr/>
          <p:nvPr/>
        </p:nvSpPr>
        <p:spPr>
          <a:xfrm>
            <a:off x="5965266" y="386452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angulo 14">
            <a:extLst>
              <a:ext uri="{FF2B5EF4-FFF2-40B4-BE49-F238E27FC236}">
                <a16:creationId xmlns:a16="http://schemas.microsoft.com/office/drawing/2014/main" id="{B39D1892-9541-4FE4-86CD-7DAE319D8A1A}"/>
              </a:ext>
            </a:extLst>
          </p:cNvPr>
          <p:cNvSpPr/>
          <p:nvPr/>
        </p:nvSpPr>
        <p:spPr>
          <a:xfrm>
            <a:off x="5866457" y="38087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1F0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!!2Titulo">
            <a:extLst>
              <a:ext uri="{FF2B5EF4-FFF2-40B4-BE49-F238E27FC236}">
                <a16:creationId xmlns:a16="http://schemas.microsoft.com/office/drawing/2014/main" id="{00E1A822-8038-458C-B961-32B49C0E08FB}"/>
              </a:ext>
            </a:extLst>
          </p:cNvPr>
          <p:cNvSpPr txBox="1">
            <a:spLocks/>
          </p:cNvSpPr>
          <p:nvPr/>
        </p:nvSpPr>
        <p:spPr>
          <a:xfrm>
            <a:off x="6164135" y="3979027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HK Shares</a:t>
            </a:r>
          </a:p>
        </p:txBody>
      </p:sp>
      <p:sp>
        <p:nvSpPr>
          <p:cNvPr id="59" name="!!2Titulo">
            <a:extLst>
              <a:ext uri="{FF2B5EF4-FFF2-40B4-BE49-F238E27FC236}">
                <a16:creationId xmlns:a16="http://schemas.microsoft.com/office/drawing/2014/main" id="{7EACC17D-A0BC-478D-8A04-B8267936DC8E}"/>
              </a:ext>
            </a:extLst>
          </p:cNvPr>
          <p:cNvSpPr txBox="1">
            <a:spLocks/>
          </p:cNvSpPr>
          <p:nvPr/>
        </p:nvSpPr>
        <p:spPr>
          <a:xfrm>
            <a:off x="6135087" y="3820157"/>
            <a:ext cx="903127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Eligible Shares*</a:t>
            </a:r>
          </a:p>
        </p:txBody>
      </p:sp>
      <p:sp>
        <p:nvSpPr>
          <p:cNvPr id="66" name="Rectangulo 15">
            <a:extLst>
              <a:ext uri="{FF2B5EF4-FFF2-40B4-BE49-F238E27FC236}">
                <a16:creationId xmlns:a16="http://schemas.microsoft.com/office/drawing/2014/main" id="{79C7E21A-A3D0-455A-B976-5B487C378376}"/>
              </a:ext>
            </a:extLst>
          </p:cNvPr>
          <p:cNvSpPr/>
          <p:nvPr/>
        </p:nvSpPr>
        <p:spPr>
          <a:xfrm>
            <a:off x="5716621" y="5417474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F0C84"/>
              </a:solidFill>
            </a:endParaRPr>
          </a:p>
        </p:txBody>
      </p:sp>
      <p:sp>
        <p:nvSpPr>
          <p:cNvPr id="67" name="!!2Titulo">
            <a:extLst>
              <a:ext uri="{FF2B5EF4-FFF2-40B4-BE49-F238E27FC236}">
                <a16:creationId xmlns:a16="http://schemas.microsoft.com/office/drawing/2014/main" id="{98EA02CB-EABC-41D9-AEE8-CCC4B858237B}"/>
              </a:ext>
            </a:extLst>
          </p:cNvPr>
          <p:cNvSpPr txBox="1">
            <a:spLocks/>
          </p:cNvSpPr>
          <p:nvPr/>
        </p:nvSpPr>
        <p:spPr>
          <a:xfrm>
            <a:off x="6232640" y="5409933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SFC</a:t>
            </a:r>
          </a:p>
        </p:txBody>
      </p:sp>
      <p:sp>
        <p:nvSpPr>
          <p:cNvPr id="70" name="!!2Titulo">
            <a:extLst>
              <a:ext uri="{FF2B5EF4-FFF2-40B4-BE49-F238E27FC236}">
                <a16:creationId xmlns:a16="http://schemas.microsoft.com/office/drawing/2014/main" id="{DD9B4CC5-9E75-4627-94F2-2F4DC4009E1E}"/>
              </a:ext>
            </a:extLst>
          </p:cNvPr>
          <p:cNvSpPr txBox="1">
            <a:spLocks/>
          </p:cNvSpPr>
          <p:nvPr/>
        </p:nvSpPr>
        <p:spPr>
          <a:xfrm>
            <a:off x="3928791" y="3272652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pPr algn="ctr"/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1" name="!!2Titulo">
            <a:extLst>
              <a:ext uri="{FF2B5EF4-FFF2-40B4-BE49-F238E27FC236}">
                <a16:creationId xmlns:a16="http://schemas.microsoft.com/office/drawing/2014/main" id="{FF925226-7FEE-4A8B-BDE7-C639E6E0C11A}"/>
              </a:ext>
            </a:extLst>
          </p:cNvPr>
          <p:cNvSpPr txBox="1">
            <a:spLocks/>
          </p:cNvSpPr>
          <p:nvPr/>
        </p:nvSpPr>
        <p:spPr>
          <a:xfrm>
            <a:off x="8900871" y="3252770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5" name="!!2Titulo">
            <a:extLst>
              <a:ext uri="{FF2B5EF4-FFF2-40B4-BE49-F238E27FC236}">
                <a16:creationId xmlns:a16="http://schemas.microsoft.com/office/drawing/2014/main" id="{4FADFBB2-6CD2-4062-B3ED-DFC72A72CBBD}"/>
              </a:ext>
            </a:extLst>
          </p:cNvPr>
          <p:cNvSpPr txBox="1">
            <a:spLocks/>
          </p:cNvSpPr>
          <p:nvPr/>
        </p:nvSpPr>
        <p:spPr>
          <a:xfrm rot="16200000">
            <a:off x="9554176" y="283447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6" name="!!2Titulo">
            <a:extLst>
              <a:ext uri="{FF2B5EF4-FFF2-40B4-BE49-F238E27FC236}">
                <a16:creationId xmlns:a16="http://schemas.microsoft.com/office/drawing/2014/main" id="{626E9071-A004-4638-BEC0-0065F6C02392}"/>
              </a:ext>
            </a:extLst>
          </p:cNvPr>
          <p:cNvSpPr txBox="1">
            <a:spLocks/>
          </p:cNvSpPr>
          <p:nvPr/>
        </p:nvSpPr>
        <p:spPr>
          <a:xfrm rot="16200000">
            <a:off x="3127818" y="389340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7" name="!!2Titulo">
            <a:extLst>
              <a:ext uri="{FF2B5EF4-FFF2-40B4-BE49-F238E27FC236}">
                <a16:creationId xmlns:a16="http://schemas.microsoft.com/office/drawing/2014/main" id="{895A3E61-86BF-4E9F-AE8A-FF60BADD4A99}"/>
              </a:ext>
            </a:extLst>
          </p:cNvPr>
          <p:cNvSpPr txBox="1">
            <a:spLocks/>
          </p:cNvSpPr>
          <p:nvPr/>
        </p:nvSpPr>
        <p:spPr>
          <a:xfrm rot="16200000">
            <a:off x="2445660" y="3301387"/>
            <a:ext cx="1299059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Regulatory    Cooperation</a:t>
            </a:r>
          </a:p>
        </p:txBody>
      </p:sp>
      <p:sp>
        <p:nvSpPr>
          <p:cNvPr id="78" name="!!2Titulo">
            <a:extLst>
              <a:ext uri="{FF2B5EF4-FFF2-40B4-BE49-F238E27FC236}">
                <a16:creationId xmlns:a16="http://schemas.microsoft.com/office/drawing/2014/main" id="{340DD4AE-28BD-4791-AD7B-495E3478F59C}"/>
              </a:ext>
            </a:extLst>
          </p:cNvPr>
          <p:cNvSpPr txBox="1">
            <a:spLocks/>
          </p:cNvSpPr>
          <p:nvPr/>
        </p:nvSpPr>
        <p:spPr>
          <a:xfrm rot="5400000">
            <a:off x="9708712" y="3314473"/>
            <a:ext cx="1353036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Enforcement    Cooperation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83C1F2B3-C7DF-496C-9951-D0CB13CA7A87}"/>
              </a:ext>
            </a:extLst>
          </p:cNvPr>
          <p:cNvGrpSpPr/>
          <p:nvPr/>
        </p:nvGrpSpPr>
        <p:grpSpPr>
          <a:xfrm>
            <a:off x="5304085" y="3347600"/>
            <a:ext cx="182586" cy="182587"/>
            <a:chOff x="4806292" y="3297709"/>
            <a:chExt cx="191322" cy="191323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2E018924-4899-42C8-ACA2-DBE7922BF719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96B5A6A6-0EF2-4A95-A92B-0FB1B616CEC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E604D12A-1B85-4368-A016-04647D9161A9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5C23CFDA-A3E8-48E8-989F-B6A3E174DCC1}"/>
              </a:ext>
            </a:extLst>
          </p:cNvPr>
          <p:cNvGrpSpPr/>
          <p:nvPr/>
        </p:nvGrpSpPr>
        <p:grpSpPr>
          <a:xfrm>
            <a:off x="4424928" y="3347599"/>
            <a:ext cx="182586" cy="182587"/>
            <a:chOff x="4806292" y="3297709"/>
            <a:chExt cx="191322" cy="191323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1CDC0444-CDB8-47BB-ADDA-51419946537B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A0D2C431-27C7-404D-A9FC-74CA4E1194A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E9F47300-AB0C-4E1D-8D02-2986319F6746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6FCE6820-223D-4C0C-A09F-F157364FB722}"/>
              </a:ext>
            </a:extLst>
          </p:cNvPr>
          <p:cNvGrpSpPr/>
          <p:nvPr/>
        </p:nvGrpSpPr>
        <p:grpSpPr>
          <a:xfrm>
            <a:off x="7702105" y="3352562"/>
            <a:ext cx="182586" cy="182587"/>
            <a:chOff x="4806292" y="3297709"/>
            <a:chExt cx="191322" cy="191323"/>
          </a:xfrm>
        </p:grpSpPr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0D9B9BAD-45F4-44BF-B066-34224A428880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91CD1130-C438-4D07-A18A-E4796E96D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F6C032D2-94B2-4454-9101-C125FDF0E194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BCA731F0-D1C6-4880-8227-2A8FE6299CCE}"/>
              </a:ext>
            </a:extLst>
          </p:cNvPr>
          <p:cNvGrpSpPr/>
          <p:nvPr/>
        </p:nvGrpSpPr>
        <p:grpSpPr>
          <a:xfrm>
            <a:off x="8552591" y="3341623"/>
            <a:ext cx="182586" cy="182587"/>
            <a:chOff x="4806292" y="3297709"/>
            <a:chExt cx="191322" cy="191323"/>
          </a:xfrm>
        </p:grpSpPr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EA284939-B388-4D7E-8EA3-2AA7E02226E4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FD9B4DFF-D6E8-44DC-9CDC-497AB35B4B3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21B7C7DB-B5DD-4B25-AE52-97145811E01E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Conector: angular 104">
            <a:extLst>
              <a:ext uri="{FF2B5EF4-FFF2-40B4-BE49-F238E27FC236}">
                <a16:creationId xmlns:a16="http://schemas.microsoft.com/office/drawing/2014/main" id="{49D0C290-140D-4540-B968-EEFC82DD512A}"/>
              </a:ext>
            </a:extLst>
          </p:cNvPr>
          <p:cNvCxnSpPr>
            <a:stCxn id="26" idx="3"/>
          </p:cNvCxnSpPr>
          <p:nvPr/>
        </p:nvCxnSpPr>
        <p:spPr>
          <a:xfrm flipH="1">
            <a:off x="7315313" y="2147661"/>
            <a:ext cx="891287" cy="2503726"/>
          </a:xfrm>
          <a:prstGeom prst="bentConnector4">
            <a:avLst>
              <a:gd name="adj1" fmla="val -175401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: angular 108">
            <a:extLst>
              <a:ext uri="{FF2B5EF4-FFF2-40B4-BE49-F238E27FC236}">
                <a16:creationId xmlns:a16="http://schemas.microsoft.com/office/drawing/2014/main" id="{AEF739F1-019C-4062-92F4-33C33A1FF7D5}"/>
              </a:ext>
            </a:extLst>
          </p:cNvPr>
          <p:cNvCxnSpPr>
            <a:cxnSpLocks/>
          </p:cNvCxnSpPr>
          <p:nvPr/>
        </p:nvCxnSpPr>
        <p:spPr>
          <a:xfrm>
            <a:off x="4968963" y="2152557"/>
            <a:ext cx="891287" cy="2503726"/>
          </a:xfrm>
          <a:prstGeom prst="bentConnector4">
            <a:avLst>
              <a:gd name="adj1" fmla="val -144788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: angular 111">
            <a:extLst>
              <a:ext uri="{FF2B5EF4-FFF2-40B4-BE49-F238E27FC236}">
                <a16:creationId xmlns:a16="http://schemas.microsoft.com/office/drawing/2014/main" id="{F2E0A215-0F99-4C6D-88D6-20D1DBDB4B3B}"/>
              </a:ext>
            </a:extLst>
          </p:cNvPr>
          <p:cNvCxnSpPr>
            <a:stCxn id="27" idx="3"/>
            <a:endCxn id="57" idx="3"/>
          </p:cNvCxnSpPr>
          <p:nvPr/>
        </p:nvCxnSpPr>
        <p:spPr>
          <a:xfrm flipH="1">
            <a:off x="7306843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: angular 113">
            <a:extLst>
              <a:ext uri="{FF2B5EF4-FFF2-40B4-BE49-F238E27FC236}">
                <a16:creationId xmlns:a16="http://schemas.microsoft.com/office/drawing/2014/main" id="{03CE0BD0-6B55-453A-9B61-D9F5BAE39EC7}"/>
              </a:ext>
            </a:extLst>
          </p:cNvPr>
          <p:cNvCxnSpPr>
            <a:cxnSpLocks/>
          </p:cNvCxnSpPr>
          <p:nvPr/>
        </p:nvCxnSpPr>
        <p:spPr>
          <a:xfrm>
            <a:off x="4957570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: angular 115">
            <a:extLst>
              <a:ext uri="{FF2B5EF4-FFF2-40B4-BE49-F238E27FC236}">
                <a16:creationId xmlns:a16="http://schemas.microsoft.com/office/drawing/2014/main" id="{ED496D2F-C2E0-4B18-8BF1-3E5B847DB85F}"/>
              </a:ext>
            </a:extLst>
          </p:cNvPr>
          <p:cNvCxnSpPr>
            <a:stCxn id="50" idx="3"/>
          </p:cNvCxnSpPr>
          <p:nvPr/>
        </p:nvCxnSpPr>
        <p:spPr>
          <a:xfrm flipV="1">
            <a:off x="7306843" y="299926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: angular 116">
            <a:extLst>
              <a:ext uri="{FF2B5EF4-FFF2-40B4-BE49-F238E27FC236}">
                <a16:creationId xmlns:a16="http://schemas.microsoft.com/office/drawing/2014/main" id="{287BEDF6-3ED0-48C0-933E-6A54323B9BA2}"/>
              </a:ext>
            </a:extLst>
          </p:cNvPr>
          <p:cNvCxnSpPr>
            <a:cxnSpLocks/>
          </p:cNvCxnSpPr>
          <p:nvPr/>
        </p:nvCxnSpPr>
        <p:spPr>
          <a:xfrm flipH="1" flipV="1">
            <a:off x="5394656" y="301402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47534EF0-CC1D-4DE9-A658-717F9A7A0808}"/>
              </a:ext>
            </a:extLst>
          </p:cNvPr>
          <p:cNvCxnSpPr>
            <a:cxnSpLocks/>
          </p:cNvCxnSpPr>
          <p:nvPr/>
        </p:nvCxnSpPr>
        <p:spPr>
          <a:xfrm>
            <a:off x="6553943" y="1642509"/>
            <a:ext cx="0" cy="179164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8DFC7740-8ED4-48D2-9134-6A7E1AD8170F}"/>
              </a:ext>
            </a:extLst>
          </p:cNvPr>
          <p:cNvCxnSpPr>
            <a:cxnSpLocks/>
          </p:cNvCxnSpPr>
          <p:nvPr/>
        </p:nvCxnSpPr>
        <p:spPr>
          <a:xfrm>
            <a:off x="6593717" y="4191483"/>
            <a:ext cx="0" cy="1085835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o 15">
            <a:extLst>
              <a:ext uri="{FF2B5EF4-FFF2-40B4-BE49-F238E27FC236}">
                <a16:creationId xmlns:a16="http://schemas.microsoft.com/office/drawing/2014/main" id="{482FDA36-A97A-4AFA-9BD1-FAA0FC7E34B8}"/>
              </a:ext>
            </a:extLst>
          </p:cNvPr>
          <p:cNvSpPr/>
          <p:nvPr/>
        </p:nvSpPr>
        <p:spPr>
          <a:xfrm>
            <a:off x="4959751" y="1464568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!!2Titulo">
            <a:extLst>
              <a:ext uri="{FF2B5EF4-FFF2-40B4-BE49-F238E27FC236}">
                <a16:creationId xmlns:a16="http://schemas.microsoft.com/office/drawing/2014/main" id="{ED5A6750-91D4-4B17-A22C-DD349D5F50DF}"/>
              </a:ext>
            </a:extLst>
          </p:cNvPr>
          <p:cNvSpPr txBox="1">
            <a:spLocks/>
          </p:cNvSpPr>
          <p:nvPr/>
        </p:nvSpPr>
        <p:spPr>
          <a:xfrm>
            <a:off x="5857987" y="1454620"/>
            <a:ext cx="1457326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67108E"/>
                </a:solidFill>
                <a:latin typeface="+mn-lt"/>
              </a:rPr>
              <a:t>Mainland investors </a:t>
            </a:r>
          </a:p>
        </p:txBody>
      </p:sp>
      <p:sp>
        <p:nvSpPr>
          <p:cNvPr id="64" name="Rectangulo 16">
            <a:extLst>
              <a:ext uri="{FF2B5EF4-FFF2-40B4-BE49-F238E27FC236}">
                <a16:creationId xmlns:a16="http://schemas.microsoft.com/office/drawing/2014/main" id="{76ACE114-B50E-4BEC-947A-0FC5250C8392}"/>
              </a:ext>
            </a:extLst>
          </p:cNvPr>
          <p:cNvSpPr/>
          <p:nvPr/>
        </p:nvSpPr>
        <p:spPr>
          <a:xfrm>
            <a:off x="4966700" y="5124232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!!2Titulo">
            <a:extLst>
              <a:ext uri="{FF2B5EF4-FFF2-40B4-BE49-F238E27FC236}">
                <a16:creationId xmlns:a16="http://schemas.microsoft.com/office/drawing/2014/main" id="{02CB1C53-17C5-4CA4-97EE-9B0A5E5A859B}"/>
              </a:ext>
            </a:extLst>
          </p:cNvPr>
          <p:cNvSpPr txBox="1">
            <a:spLocks/>
          </p:cNvSpPr>
          <p:nvPr/>
        </p:nvSpPr>
        <p:spPr>
          <a:xfrm>
            <a:off x="5610727" y="5114284"/>
            <a:ext cx="1951847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1F0C84"/>
                </a:solidFill>
                <a:latin typeface="+mn-lt"/>
              </a:rPr>
              <a:t>HK &amp; Overseas Investors</a:t>
            </a:r>
            <a:r>
              <a:rPr lang="en-GB" sz="1100" b="1" dirty="0">
                <a:solidFill>
                  <a:srgbClr val="67108E"/>
                </a:solidFill>
                <a:latin typeface="+mn-lt"/>
              </a:rPr>
              <a:t> </a:t>
            </a:r>
          </a:p>
        </p:txBody>
      </p:sp>
      <p:sp>
        <p:nvSpPr>
          <p:cNvPr id="50" name="Rectangulo 17">
            <a:extLst>
              <a:ext uri="{FF2B5EF4-FFF2-40B4-BE49-F238E27FC236}">
                <a16:creationId xmlns:a16="http://schemas.microsoft.com/office/drawing/2014/main" id="{870CFBBB-3BFF-468C-887B-DDE4FE2D4DF6}"/>
              </a:ext>
            </a:extLst>
          </p:cNvPr>
          <p:cNvSpPr/>
          <p:nvPr/>
        </p:nvSpPr>
        <p:spPr>
          <a:xfrm>
            <a:off x="5866457" y="4288715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!!2Titulo">
            <a:extLst>
              <a:ext uri="{FF2B5EF4-FFF2-40B4-BE49-F238E27FC236}">
                <a16:creationId xmlns:a16="http://schemas.microsoft.com/office/drawing/2014/main" id="{DC4ACF2F-F700-427A-8864-03C2564DFCE6}"/>
              </a:ext>
            </a:extLst>
          </p:cNvPr>
          <p:cNvSpPr txBox="1">
            <a:spLocks/>
          </p:cNvSpPr>
          <p:nvPr/>
        </p:nvSpPr>
        <p:spPr>
          <a:xfrm>
            <a:off x="6153780" y="4285341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SEHK</a:t>
            </a:r>
          </a:p>
        </p:txBody>
      </p:sp>
      <p:sp>
        <p:nvSpPr>
          <p:cNvPr id="52" name="Rectangulo 18">
            <a:extLst>
              <a:ext uri="{FF2B5EF4-FFF2-40B4-BE49-F238E27FC236}">
                <a16:creationId xmlns:a16="http://schemas.microsoft.com/office/drawing/2014/main" id="{26C6C443-8650-42C2-9D9C-9C4EEBA2E26B}"/>
              </a:ext>
            </a:extLst>
          </p:cNvPr>
          <p:cNvSpPr/>
          <p:nvPr/>
        </p:nvSpPr>
        <p:spPr>
          <a:xfrm>
            <a:off x="5866457" y="45676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3" name="!!2Titulo">
            <a:extLst>
              <a:ext uri="{FF2B5EF4-FFF2-40B4-BE49-F238E27FC236}">
                <a16:creationId xmlns:a16="http://schemas.microsoft.com/office/drawing/2014/main" id="{AF46255D-5472-4099-8689-5DF1FCA16896}"/>
              </a:ext>
            </a:extLst>
          </p:cNvPr>
          <p:cNvSpPr txBox="1">
            <a:spLocks/>
          </p:cNvSpPr>
          <p:nvPr/>
        </p:nvSpPr>
        <p:spPr>
          <a:xfrm>
            <a:off x="6153780" y="4564258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HKSCC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17C160F1-03E9-4CE3-9D42-E2BA43C38CAE}"/>
              </a:ext>
            </a:extLst>
          </p:cNvPr>
          <p:cNvSpPr/>
          <p:nvPr/>
        </p:nvSpPr>
        <p:spPr>
          <a:xfrm>
            <a:off x="5269819" y="4835347"/>
            <a:ext cx="2938463" cy="201987"/>
          </a:xfrm>
          <a:prstGeom prst="ellipse">
            <a:avLst/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!!2Titulo">
            <a:extLst>
              <a:ext uri="{FF2B5EF4-FFF2-40B4-BE49-F238E27FC236}">
                <a16:creationId xmlns:a16="http://schemas.microsoft.com/office/drawing/2014/main" id="{9C1B904F-FCA0-4B09-B019-1955ABAC719C}"/>
              </a:ext>
            </a:extLst>
          </p:cNvPr>
          <p:cNvSpPr txBox="1">
            <a:spLocks/>
          </p:cNvSpPr>
          <p:nvPr/>
        </p:nvSpPr>
        <p:spPr>
          <a:xfrm>
            <a:off x="6287795" y="4835347"/>
            <a:ext cx="59771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EPs/CPs</a:t>
            </a:r>
          </a:p>
        </p:txBody>
      </p:sp>
      <p:sp>
        <p:nvSpPr>
          <p:cNvPr id="138" name="rec">
            <a:extLst>
              <a:ext uri="{FF2B5EF4-FFF2-40B4-BE49-F238E27FC236}">
                <a16:creationId xmlns:a16="http://schemas.microsoft.com/office/drawing/2014/main" id="{58AA82F8-A36D-4B57-BF98-B2F8C7069612}"/>
              </a:ext>
            </a:extLst>
          </p:cNvPr>
          <p:cNvSpPr/>
          <p:nvPr/>
        </p:nvSpPr>
        <p:spPr>
          <a:xfrm>
            <a:off x="8170838" y="3687797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7" name="SS">
            <a:extLst>
              <a:ext uri="{FF2B5EF4-FFF2-40B4-BE49-F238E27FC236}">
                <a16:creationId xmlns:a16="http://schemas.microsoft.com/office/drawing/2014/main" id="{52C0A5C9-DA5F-486A-893B-0401EE8371CA}"/>
              </a:ext>
            </a:extLst>
          </p:cNvPr>
          <p:cNvSpPr txBox="1">
            <a:spLocks/>
          </p:cNvSpPr>
          <p:nvPr/>
        </p:nvSpPr>
        <p:spPr>
          <a:xfrm>
            <a:off x="8230256" y="3682724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SZSE SPV</a:t>
            </a:r>
          </a:p>
        </p:txBody>
      </p: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01802A69-73B5-4A92-BD3A-AB74518E3B8D}"/>
              </a:ext>
            </a:extLst>
          </p:cNvPr>
          <p:cNvGrpSpPr/>
          <p:nvPr/>
        </p:nvGrpSpPr>
        <p:grpSpPr>
          <a:xfrm>
            <a:off x="4954951" y="3101928"/>
            <a:ext cx="3258598" cy="177502"/>
            <a:chOff x="5561585" y="3192718"/>
            <a:chExt cx="3258598" cy="177502"/>
          </a:xfrm>
        </p:grpSpPr>
        <p:sp>
          <p:nvSpPr>
            <p:cNvPr id="60" name="Rectangulo 2">
              <a:extLst>
                <a:ext uri="{FF2B5EF4-FFF2-40B4-BE49-F238E27FC236}">
                  <a16:creationId xmlns:a16="http://schemas.microsoft.com/office/drawing/2014/main" id="{B56FBC78-1F15-4137-996A-688D94EBD432}"/>
                </a:ext>
              </a:extLst>
            </p:cNvPr>
            <p:cNvSpPr/>
            <p:nvPr/>
          </p:nvSpPr>
          <p:spPr>
            <a:xfrm>
              <a:off x="5566385" y="3200076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1" name="!!2Titulo">
              <a:extLst>
                <a:ext uri="{FF2B5EF4-FFF2-40B4-BE49-F238E27FC236}">
                  <a16:creationId xmlns:a16="http://schemas.microsoft.com/office/drawing/2014/main" id="{8CC08833-7E01-4029-943B-B6D35DD2E206}"/>
                </a:ext>
              </a:extLst>
            </p:cNvPr>
            <p:cNvSpPr txBox="1">
              <a:spLocks/>
            </p:cNvSpPr>
            <p:nvPr/>
          </p:nvSpPr>
          <p:spPr>
            <a:xfrm>
              <a:off x="5561585" y="3196702"/>
              <a:ext cx="90303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SH SPV</a:t>
              </a:r>
            </a:p>
          </p:txBody>
        </p:sp>
        <p:sp>
          <p:nvSpPr>
            <p:cNvPr id="62" name="Rectangulo 1">
              <a:extLst>
                <a:ext uri="{FF2B5EF4-FFF2-40B4-BE49-F238E27FC236}">
                  <a16:creationId xmlns:a16="http://schemas.microsoft.com/office/drawing/2014/main" id="{D8FB1D31-4236-4E8F-9E19-EC9907FD2E65}"/>
                </a:ext>
              </a:extLst>
            </p:cNvPr>
            <p:cNvSpPr/>
            <p:nvPr/>
          </p:nvSpPr>
          <p:spPr>
            <a:xfrm>
              <a:off x="7741292" y="3196092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!!2Titulo">
              <a:extLst>
                <a:ext uri="{FF2B5EF4-FFF2-40B4-BE49-F238E27FC236}">
                  <a16:creationId xmlns:a16="http://schemas.microsoft.com/office/drawing/2014/main" id="{7B3BD1D4-9F48-485C-A324-8FC27E890347}"/>
                </a:ext>
              </a:extLst>
            </p:cNvPr>
            <p:cNvSpPr txBox="1">
              <a:spLocks/>
            </p:cNvSpPr>
            <p:nvPr/>
          </p:nvSpPr>
          <p:spPr>
            <a:xfrm>
              <a:off x="8015355" y="3192718"/>
              <a:ext cx="78644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SZ SPV</a:t>
              </a:r>
            </a:p>
          </p:txBody>
        </p:sp>
      </p:grpSp>
      <p:sp>
        <p:nvSpPr>
          <p:cNvPr id="143" name="!!2CONTRAS">
            <a:extLst>
              <a:ext uri="{FF2B5EF4-FFF2-40B4-BE49-F238E27FC236}">
                <a16:creationId xmlns:a16="http://schemas.microsoft.com/office/drawing/2014/main" id="{39144994-A1C8-473F-A9AD-33C8099DA44F}"/>
              </a:ext>
            </a:extLst>
          </p:cNvPr>
          <p:cNvSpPr/>
          <p:nvPr/>
        </p:nvSpPr>
        <p:spPr>
          <a:xfrm>
            <a:off x="11218867" y="5347622"/>
            <a:ext cx="511080" cy="511080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6" name="Gráfico 145" descr="Lupa">
            <a:extLst>
              <a:ext uri="{FF2B5EF4-FFF2-40B4-BE49-F238E27FC236}">
                <a16:creationId xmlns:a16="http://schemas.microsoft.com/office/drawing/2014/main" id="{3F03C4CB-E369-4A40-91F0-495E92B9C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7786" y="5456541"/>
            <a:ext cx="293242" cy="2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85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!!2CONTRAS">
            <a:extLst>
              <a:ext uri="{FF2B5EF4-FFF2-40B4-BE49-F238E27FC236}">
                <a16:creationId xmlns:a16="http://schemas.microsoft.com/office/drawing/2014/main" id="{1A8C81A3-16BB-4EDE-9A5D-7AF0192BCEE8}"/>
              </a:ext>
            </a:extLst>
          </p:cNvPr>
          <p:cNvSpPr/>
          <p:nvPr/>
        </p:nvSpPr>
        <p:spPr>
          <a:xfrm rot="19512928">
            <a:off x="-2199684" y="-1573133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!!Linea">
            <a:extLst>
              <a:ext uri="{FF2B5EF4-FFF2-40B4-BE49-F238E27FC236}">
                <a16:creationId xmlns:a16="http://schemas.microsoft.com/office/drawing/2014/main" id="{15332598-B018-4F60-B3E3-81E6F3D2EFB3}"/>
              </a:ext>
            </a:extLst>
          </p:cNvPr>
          <p:cNvSpPr/>
          <p:nvPr/>
        </p:nvSpPr>
        <p:spPr>
          <a:xfrm rot="20859298">
            <a:off x="5641602" y="3170433"/>
            <a:ext cx="9114760" cy="611516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1B9A5-DDDD-4601-A917-364D04D8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6" y="522150"/>
            <a:ext cx="3203775" cy="951704"/>
          </a:xfrm>
        </p:spPr>
        <p:txBody>
          <a:bodyPr/>
          <a:lstStyle/>
          <a:p>
            <a:r>
              <a:rPr lang="en-GB" sz="3200" dirty="0"/>
              <a:t>Stock </a:t>
            </a:r>
            <a:br>
              <a:rPr lang="en-GB" sz="3200" dirty="0"/>
            </a:br>
            <a:r>
              <a:rPr lang="en-GB" sz="3200" dirty="0"/>
              <a:t>Connect</a:t>
            </a:r>
          </a:p>
        </p:txBody>
      </p:sp>
      <p:sp>
        <p:nvSpPr>
          <p:cNvPr id="139" name="TextBox 11">
            <a:extLst>
              <a:ext uri="{FF2B5EF4-FFF2-40B4-BE49-F238E27FC236}">
                <a16:creationId xmlns:a16="http://schemas.microsoft.com/office/drawing/2014/main" id="{5A0DB88A-BD65-4EE0-892D-2B98C337FF94}"/>
              </a:ext>
            </a:extLst>
          </p:cNvPr>
          <p:cNvSpPr txBox="1"/>
          <p:nvPr/>
        </p:nvSpPr>
        <p:spPr>
          <a:xfrm>
            <a:off x="8951958" y="6058222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SSE</a:t>
            </a:r>
            <a:endParaRPr lang="en-GB" sz="1200" dirty="0"/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9EF37FA4-75CF-497C-A2F3-82B899653235}"/>
              </a:ext>
            </a:extLst>
          </p:cNvPr>
          <p:cNvSpPr/>
          <p:nvPr/>
        </p:nvSpPr>
        <p:spPr>
          <a:xfrm>
            <a:off x="2667815" y="982898"/>
            <a:ext cx="8132889" cy="2502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D0F63EAE-DA00-4D78-840E-F5B008DCE6DC}"/>
              </a:ext>
            </a:extLst>
          </p:cNvPr>
          <p:cNvSpPr/>
          <p:nvPr/>
        </p:nvSpPr>
        <p:spPr>
          <a:xfrm>
            <a:off x="2675896" y="3444108"/>
            <a:ext cx="8124805" cy="2400108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5" name="134">
            <a:extLst>
              <a:ext uri="{FF2B5EF4-FFF2-40B4-BE49-F238E27FC236}">
                <a16:creationId xmlns:a16="http://schemas.microsoft.com/office/drawing/2014/main" id="{5C661EF7-4F97-41DB-A16A-590EFBCD00E1}"/>
              </a:ext>
            </a:extLst>
          </p:cNvPr>
          <p:cNvCxnSpPr>
            <a:cxnSpLocks/>
            <a:endCxn id="9" idx="0"/>
          </p:cNvCxnSpPr>
          <p:nvPr/>
        </p:nvCxnSpPr>
        <p:spPr>
          <a:xfrm flipH="1" flipV="1">
            <a:off x="2667815" y="3436013"/>
            <a:ext cx="8132886" cy="471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B1443726-4AE2-40BE-A7EB-2E0577F5A188}"/>
              </a:ext>
            </a:extLst>
          </p:cNvPr>
          <p:cNvCxnSpPr>
            <a:cxnSpLocks/>
          </p:cNvCxnSpPr>
          <p:nvPr/>
        </p:nvCxnSpPr>
        <p:spPr>
          <a:xfrm>
            <a:off x="5637933" y="1901114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39DF51DC-3BB0-4129-B2F2-2D6026935783}"/>
              </a:ext>
            </a:extLst>
          </p:cNvPr>
          <p:cNvCxnSpPr>
            <a:cxnSpLocks/>
          </p:cNvCxnSpPr>
          <p:nvPr/>
        </p:nvCxnSpPr>
        <p:spPr>
          <a:xfrm>
            <a:off x="7526767" y="1908539"/>
            <a:ext cx="0" cy="719223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o 7">
            <a:extLst>
              <a:ext uri="{FF2B5EF4-FFF2-40B4-BE49-F238E27FC236}">
                <a16:creationId xmlns:a16="http://schemas.microsoft.com/office/drawing/2014/main" id="{08922D78-2B98-4B75-AED0-BCE398EB0316}"/>
              </a:ext>
            </a:extLst>
          </p:cNvPr>
          <p:cNvSpPr/>
          <p:nvPr/>
        </p:nvSpPr>
        <p:spPr>
          <a:xfrm>
            <a:off x="2521327" y="3436013"/>
            <a:ext cx="292975" cy="2405233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angulo 6">
            <a:extLst>
              <a:ext uri="{FF2B5EF4-FFF2-40B4-BE49-F238E27FC236}">
                <a16:creationId xmlns:a16="http://schemas.microsoft.com/office/drawing/2014/main" id="{7126E686-D9F3-4263-A9BF-1C39B067E657}"/>
              </a:ext>
            </a:extLst>
          </p:cNvPr>
          <p:cNvSpPr/>
          <p:nvPr/>
        </p:nvSpPr>
        <p:spPr>
          <a:xfrm>
            <a:off x="2526220" y="975589"/>
            <a:ext cx="305279" cy="2463227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!!2Titulo">
            <a:extLst>
              <a:ext uri="{FF2B5EF4-FFF2-40B4-BE49-F238E27FC236}">
                <a16:creationId xmlns:a16="http://schemas.microsoft.com/office/drawing/2014/main" id="{FD1D22D3-1F42-4812-9E9D-EEEFC34E3C04}"/>
              </a:ext>
            </a:extLst>
          </p:cNvPr>
          <p:cNvSpPr txBox="1">
            <a:spLocks/>
          </p:cNvSpPr>
          <p:nvPr/>
        </p:nvSpPr>
        <p:spPr>
          <a:xfrm>
            <a:off x="2497029" y="1550582"/>
            <a:ext cx="292976" cy="1483944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MAINLAND</a:t>
            </a:r>
            <a:endParaRPr lang="en-GB" sz="1050" spc="-150" dirty="0">
              <a:solidFill>
                <a:srgbClr val="F3F3F3"/>
              </a:solidFill>
              <a:ea typeface="Arimo SemiBold" panose="020B0604020202020204" pitchFamily="34" charset="0"/>
              <a:cs typeface="Arimo SemiBold" panose="020B0604020202020204" pitchFamily="34" charset="0"/>
            </a:endParaRPr>
          </a:p>
        </p:txBody>
      </p:sp>
      <p:sp>
        <p:nvSpPr>
          <p:cNvPr id="12" name="!!2Titulo">
            <a:extLst>
              <a:ext uri="{FF2B5EF4-FFF2-40B4-BE49-F238E27FC236}">
                <a16:creationId xmlns:a16="http://schemas.microsoft.com/office/drawing/2014/main" id="{7B1D3266-8C62-4FCA-AE2C-B57087A6B395}"/>
              </a:ext>
            </a:extLst>
          </p:cNvPr>
          <p:cNvSpPr txBox="1">
            <a:spLocks/>
          </p:cNvSpPr>
          <p:nvPr/>
        </p:nvSpPr>
        <p:spPr>
          <a:xfrm>
            <a:off x="2497029" y="3797318"/>
            <a:ext cx="292976" cy="1543333"/>
          </a:xfrm>
          <a:prstGeom prst="rect">
            <a:avLst/>
          </a:prstGeom>
        </p:spPr>
        <p:txBody>
          <a:bodyPr vert="wordArt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50" spc="-150" dirty="0">
                <a:solidFill>
                  <a:srgbClr val="F3F3F3"/>
                </a:solidFill>
                <a:ea typeface="Arimo SemiBold" panose="020B0604020202020204" pitchFamily="34" charset="0"/>
                <a:cs typeface="Arimo SemiBold" panose="020B0604020202020204" pitchFamily="34" charset="0"/>
              </a:rPr>
              <a:t>HONG KONG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BECC200-412A-4DE7-8E60-3A1A1EBF504C}"/>
              </a:ext>
            </a:extLst>
          </p:cNvPr>
          <p:cNvSpPr/>
          <p:nvPr/>
        </p:nvSpPr>
        <p:spPr>
          <a:xfrm>
            <a:off x="3169902" y="1211033"/>
            <a:ext cx="7112000" cy="43542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angulo 6">
            <a:extLst>
              <a:ext uri="{FF2B5EF4-FFF2-40B4-BE49-F238E27FC236}">
                <a16:creationId xmlns:a16="http://schemas.microsoft.com/office/drawing/2014/main" id="{89AC09AE-2A00-4E67-ABE3-500C441E9E3A}"/>
              </a:ext>
            </a:extLst>
          </p:cNvPr>
          <p:cNvSpPr/>
          <p:nvPr/>
        </p:nvSpPr>
        <p:spPr>
          <a:xfrm>
            <a:off x="5716621" y="1064848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!!2Titulo">
            <a:extLst>
              <a:ext uri="{FF2B5EF4-FFF2-40B4-BE49-F238E27FC236}">
                <a16:creationId xmlns:a16="http://schemas.microsoft.com/office/drawing/2014/main" id="{619C25C9-EF00-4309-8DAC-2240010681E4}"/>
              </a:ext>
            </a:extLst>
          </p:cNvPr>
          <p:cNvSpPr txBox="1">
            <a:spLocks/>
          </p:cNvSpPr>
          <p:nvPr/>
        </p:nvSpPr>
        <p:spPr>
          <a:xfrm>
            <a:off x="6232640" y="1057307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CSRC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14B945-55D4-47C1-BD81-6094B572008E}"/>
              </a:ext>
            </a:extLst>
          </p:cNvPr>
          <p:cNvSpPr/>
          <p:nvPr/>
        </p:nvSpPr>
        <p:spPr>
          <a:xfrm>
            <a:off x="5117419" y="1793477"/>
            <a:ext cx="2938463" cy="201987"/>
          </a:xfrm>
          <a:prstGeom prst="ellipse">
            <a:avLst/>
          </a:prstGeom>
          <a:solidFill>
            <a:srgbClr val="671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!!2Titulo">
            <a:extLst>
              <a:ext uri="{FF2B5EF4-FFF2-40B4-BE49-F238E27FC236}">
                <a16:creationId xmlns:a16="http://schemas.microsoft.com/office/drawing/2014/main" id="{53D03886-2BE7-48AA-82B7-5F811BDBD734}"/>
              </a:ext>
            </a:extLst>
          </p:cNvPr>
          <p:cNvSpPr txBox="1">
            <a:spLocks/>
          </p:cNvSpPr>
          <p:nvPr/>
        </p:nvSpPr>
        <p:spPr>
          <a:xfrm>
            <a:off x="5356518" y="1793477"/>
            <a:ext cx="2460265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SSE/SZSE Members &amp; </a:t>
            </a:r>
            <a:r>
              <a:rPr lang="en-GB" sz="700" b="1" dirty="0" err="1">
                <a:solidFill>
                  <a:schemeClr val="bg1"/>
                </a:solidFill>
                <a:latin typeface="+mn-lt"/>
              </a:rPr>
              <a:t>ChinaClear</a:t>
            </a:r>
            <a:r>
              <a:rPr lang="en-GB" sz="700" b="1" dirty="0">
                <a:solidFill>
                  <a:schemeClr val="bg1"/>
                </a:solidFill>
                <a:latin typeface="+mn-lt"/>
              </a:rPr>
              <a:t> Participants </a:t>
            </a:r>
          </a:p>
        </p:txBody>
      </p:sp>
      <p:sp>
        <p:nvSpPr>
          <p:cNvPr id="24" name="Rectangulo 5">
            <a:extLst>
              <a:ext uri="{FF2B5EF4-FFF2-40B4-BE49-F238E27FC236}">
                <a16:creationId xmlns:a16="http://schemas.microsoft.com/office/drawing/2014/main" id="{70B78869-BB74-4D98-852E-CA0D924FD407}"/>
              </a:ext>
            </a:extLst>
          </p:cNvPr>
          <p:cNvSpPr/>
          <p:nvPr/>
        </p:nvSpPr>
        <p:spPr>
          <a:xfrm>
            <a:off x="4966700" y="20653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angulo 4">
            <a:extLst>
              <a:ext uri="{FF2B5EF4-FFF2-40B4-BE49-F238E27FC236}">
                <a16:creationId xmlns:a16="http://schemas.microsoft.com/office/drawing/2014/main" id="{C720F781-4B15-4AEA-B54B-54842B2BC22D}"/>
              </a:ext>
            </a:extLst>
          </p:cNvPr>
          <p:cNvSpPr/>
          <p:nvPr/>
        </p:nvSpPr>
        <p:spPr>
          <a:xfrm>
            <a:off x="6766214" y="20625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angulo 3">
            <a:extLst>
              <a:ext uri="{FF2B5EF4-FFF2-40B4-BE49-F238E27FC236}">
                <a16:creationId xmlns:a16="http://schemas.microsoft.com/office/drawing/2014/main" id="{7761D8AC-540B-49F3-A910-7649E5CF35CF}"/>
              </a:ext>
            </a:extLst>
          </p:cNvPr>
          <p:cNvSpPr/>
          <p:nvPr/>
        </p:nvSpPr>
        <p:spPr>
          <a:xfrm>
            <a:off x="4967697" y="2313690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Rectangulo 4">
            <a:extLst>
              <a:ext uri="{FF2B5EF4-FFF2-40B4-BE49-F238E27FC236}">
                <a16:creationId xmlns:a16="http://schemas.microsoft.com/office/drawing/2014/main" id="{4EAD2E12-1926-496F-B5B5-50CE2EB0B7B2}"/>
              </a:ext>
            </a:extLst>
          </p:cNvPr>
          <p:cNvSpPr/>
          <p:nvPr/>
        </p:nvSpPr>
        <p:spPr>
          <a:xfrm>
            <a:off x="6765218" y="2313689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!!2Titulo">
            <a:extLst>
              <a:ext uri="{FF2B5EF4-FFF2-40B4-BE49-F238E27FC236}">
                <a16:creationId xmlns:a16="http://schemas.microsoft.com/office/drawing/2014/main" id="{EDA545A7-3609-4CD0-8466-E7FDC1F0C6AD}"/>
              </a:ext>
            </a:extLst>
          </p:cNvPr>
          <p:cNvSpPr txBox="1">
            <a:spLocks/>
          </p:cNvSpPr>
          <p:nvPr/>
        </p:nvSpPr>
        <p:spPr>
          <a:xfrm>
            <a:off x="7135767" y="2046370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 err="1">
                <a:solidFill>
                  <a:schemeClr val="bg1"/>
                </a:solidFill>
                <a:latin typeface="+mn-lt"/>
              </a:rPr>
              <a:t>ChinaClear</a:t>
            </a:r>
            <a:r>
              <a:rPr lang="en-GB" sz="700" b="1" dirty="0">
                <a:solidFill>
                  <a:schemeClr val="bg1"/>
                </a:solidFill>
                <a:latin typeface="+mn-lt"/>
              </a:rPr>
              <a:t> SZ</a:t>
            </a:r>
          </a:p>
        </p:txBody>
      </p:sp>
      <p:sp>
        <p:nvSpPr>
          <p:cNvPr id="28" name="!!2Titulo">
            <a:extLst>
              <a:ext uri="{FF2B5EF4-FFF2-40B4-BE49-F238E27FC236}">
                <a16:creationId xmlns:a16="http://schemas.microsoft.com/office/drawing/2014/main" id="{188BB9B2-927A-45A0-ABBB-EAD208322BFC}"/>
              </a:ext>
            </a:extLst>
          </p:cNvPr>
          <p:cNvSpPr txBox="1">
            <a:spLocks/>
          </p:cNvSpPr>
          <p:nvPr/>
        </p:nvSpPr>
        <p:spPr>
          <a:xfrm>
            <a:off x="5240963" y="2043006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 err="1">
                <a:solidFill>
                  <a:schemeClr val="bg1"/>
                </a:solidFill>
                <a:latin typeface="+mn-lt"/>
              </a:rPr>
              <a:t>ChinaClear</a:t>
            </a:r>
            <a:r>
              <a:rPr lang="en-GB" sz="700" b="1" dirty="0">
                <a:solidFill>
                  <a:schemeClr val="bg1"/>
                </a:solidFill>
                <a:latin typeface="+mn-lt"/>
              </a:rPr>
              <a:t> SH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624E688-9160-4735-818D-361EE8583942}"/>
              </a:ext>
            </a:extLst>
          </p:cNvPr>
          <p:cNvGrpSpPr/>
          <p:nvPr/>
        </p:nvGrpSpPr>
        <p:grpSpPr>
          <a:xfrm>
            <a:off x="5240963" y="2307020"/>
            <a:ext cx="2691374" cy="173507"/>
            <a:chOff x="5797147" y="2300276"/>
            <a:chExt cx="2691374" cy="173507"/>
          </a:xfrm>
        </p:grpSpPr>
        <p:sp>
          <p:nvSpPr>
            <p:cNvPr id="31" name="!!2Titulo">
              <a:extLst>
                <a:ext uri="{FF2B5EF4-FFF2-40B4-BE49-F238E27FC236}">
                  <a16:creationId xmlns:a16="http://schemas.microsoft.com/office/drawing/2014/main" id="{E2A865C0-2BFE-4FDC-9E84-68EBA8907317}"/>
                </a:ext>
              </a:extLst>
            </p:cNvPr>
            <p:cNvSpPr txBox="1">
              <a:spLocks/>
            </p:cNvSpPr>
            <p:nvPr/>
          </p:nvSpPr>
          <p:spPr>
            <a:xfrm>
              <a:off x="5797147" y="2300276"/>
              <a:ext cx="86574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SSE</a:t>
              </a:r>
            </a:p>
          </p:txBody>
        </p:sp>
        <p:sp>
          <p:nvSpPr>
            <p:cNvPr id="30" name="!!2Titulo">
              <a:extLst>
                <a:ext uri="{FF2B5EF4-FFF2-40B4-BE49-F238E27FC236}">
                  <a16:creationId xmlns:a16="http://schemas.microsoft.com/office/drawing/2014/main" id="{B2C3BFE0-C89F-4747-8960-D20B9AB12EAE}"/>
                </a:ext>
              </a:extLst>
            </p:cNvPr>
            <p:cNvSpPr txBox="1">
              <a:spLocks/>
            </p:cNvSpPr>
            <p:nvPr/>
          </p:nvSpPr>
          <p:spPr>
            <a:xfrm>
              <a:off x="7691951" y="2303640"/>
              <a:ext cx="796570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SZSE</a:t>
              </a:r>
            </a:p>
          </p:txBody>
        </p:sp>
      </p:grpSp>
      <p:sp>
        <p:nvSpPr>
          <p:cNvPr id="33" name="Rectangulo 11">
            <a:extLst>
              <a:ext uri="{FF2B5EF4-FFF2-40B4-BE49-F238E27FC236}">
                <a16:creationId xmlns:a16="http://schemas.microsoft.com/office/drawing/2014/main" id="{18B48B39-3B1E-457C-B3CE-F1A990D503A1}"/>
              </a:ext>
            </a:extLst>
          </p:cNvPr>
          <p:cNvSpPr/>
          <p:nvPr/>
        </p:nvSpPr>
        <p:spPr>
          <a:xfrm>
            <a:off x="5062730" y="279479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angulo 10">
            <a:extLst>
              <a:ext uri="{FF2B5EF4-FFF2-40B4-BE49-F238E27FC236}">
                <a16:creationId xmlns:a16="http://schemas.microsoft.com/office/drawing/2014/main" id="{793A1617-B258-4679-AD49-20F671D1C137}"/>
              </a:ext>
            </a:extLst>
          </p:cNvPr>
          <p:cNvSpPr/>
          <p:nvPr/>
        </p:nvSpPr>
        <p:spPr>
          <a:xfrm>
            <a:off x="6867803" y="2791460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angulo 9">
            <a:extLst>
              <a:ext uri="{FF2B5EF4-FFF2-40B4-BE49-F238E27FC236}">
                <a16:creationId xmlns:a16="http://schemas.microsoft.com/office/drawing/2014/main" id="{6FE990A2-ED37-4C12-81B5-6BFCC2FD4911}"/>
              </a:ext>
            </a:extLst>
          </p:cNvPr>
          <p:cNvSpPr/>
          <p:nvPr/>
        </p:nvSpPr>
        <p:spPr>
          <a:xfrm>
            <a:off x="4963921" y="26236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angulo 8">
            <a:extLst>
              <a:ext uri="{FF2B5EF4-FFF2-40B4-BE49-F238E27FC236}">
                <a16:creationId xmlns:a16="http://schemas.microsoft.com/office/drawing/2014/main" id="{F569EC77-1177-4223-8353-FF29031E961B}"/>
              </a:ext>
            </a:extLst>
          </p:cNvPr>
          <p:cNvSpPr/>
          <p:nvPr/>
        </p:nvSpPr>
        <p:spPr>
          <a:xfrm>
            <a:off x="6768994" y="262033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671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!!2Titulo">
            <a:extLst>
              <a:ext uri="{FF2B5EF4-FFF2-40B4-BE49-F238E27FC236}">
                <a16:creationId xmlns:a16="http://schemas.microsoft.com/office/drawing/2014/main" id="{B1385CA9-7E88-4127-92B5-4E16CFA47ADF}"/>
              </a:ext>
            </a:extLst>
          </p:cNvPr>
          <p:cNvSpPr txBox="1">
            <a:spLocks/>
          </p:cNvSpPr>
          <p:nvPr/>
        </p:nvSpPr>
        <p:spPr>
          <a:xfrm>
            <a:off x="5261599" y="277141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8" name="!!2Titulo">
            <a:extLst>
              <a:ext uri="{FF2B5EF4-FFF2-40B4-BE49-F238E27FC236}">
                <a16:creationId xmlns:a16="http://schemas.microsoft.com/office/drawing/2014/main" id="{DD9E06CB-26FF-4BDD-8EF4-9A2D480014BF}"/>
              </a:ext>
            </a:extLst>
          </p:cNvPr>
          <p:cNvSpPr txBox="1">
            <a:spLocks/>
          </p:cNvSpPr>
          <p:nvPr/>
        </p:nvSpPr>
        <p:spPr>
          <a:xfrm>
            <a:off x="7066672" y="2768075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Eligible Shares</a:t>
            </a:r>
          </a:p>
        </p:txBody>
      </p:sp>
      <p:sp>
        <p:nvSpPr>
          <p:cNvPr id="35" name="!!2Titulo">
            <a:extLst>
              <a:ext uri="{FF2B5EF4-FFF2-40B4-BE49-F238E27FC236}">
                <a16:creationId xmlns:a16="http://schemas.microsoft.com/office/drawing/2014/main" id="{30A3C462-B7E8-492A-8B06-F11D1922A2D6}"/>
              </a:ext>
            </a:extLst>
          </p:cNvPr>
          <p:cNvSpPr txBox="1">
            <a:spLocks/>
          </p:cNvSpPr>
          <p:nvPr/>
        </p:nvSpPr>
        <p:spPr>
          <a:xfrm>
            <a:off x="5261599" y="261254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SH A Shares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A7B46080-6144-49F1-B98E-41C74636A55C}"/>
              </a:ext>
            </a:extLst>
          </p:cNvPr>
          <p:cNvSpPr txBox="1">
            <a:spLocks/>
          </p:cNvSpPr>
          <p:nvPr/>
        </p:nvSpPr>
        <p:spPr>
          <a:xfrm>
            <a:off x="7066672" y="2609204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67108E"/>
                </a:solidFill>
                <a:latin typeface="+mn-lt"/>
              </a:rPr>
              <a:t>SZ A Shares</a:t>
            </a:r>
          </a:p>
        </p:txBody>
      </p:sp>
      <p:sp>
        <p:nvSpPr>
          <p:cNvPr id="43" name="Rectangulo 12">
            <a:extLst>
              <a:ext uri="{FF2B5EF4-FFF2-40B4-BE49-F238E27FC236}">
                <a16:creationId xmlns:a16="http://schemas.microsoft.com/office/drawing/2014/main" id="{49C32DCD-76AC-48AD-B381-F2FEF3E72C8B}"/>
              </a:ext>
            </a:extLst>
          </p:cNvPr>
          <p:cNvSpPr/>
          <p:nvPr/>
        </p:nvSpPr>
        <p:spPr>
          <a:xfrm>
            <a:off x="4038806" y="3686030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!!2Titulo">
            <a:extLst>
              <a:ext uri="{FF2B5EF4-FFF2-40B4-BE49-F238E27FC236}">
                <a16:creationId xmlns:a16="http://schemas.microsoft.com/office/drawing/2014/main" id="{9DE3B640-329D-4614-AA91-E754E6F3FEE8}"/>
              </a:ext>
            </a:extLst>
          </p:cNvPr>
          <p:cNvSpPr txBox="1">
            <a:spLocks/>
          </p:cNvSpPr>
          <p:nvPr/>
        </p:nvSpPr>
        <p:spPr>
          <a:xfrm>
            <a:off x="4091658" y="3679360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SSE SPV</a:t>
            </a:r>
          </a:p>
        </p:txBody>
      </p:sp>
      <p:sp>
        <p:nvSpPr>
          <p:cNvPr id="56" name="Rectangulo 13">
            <a:extLst>
              <a:ext uri="{FF2B5EF4-FFF2-40B4-BE49-F238E27FC236}">
                <a16:creationId xmlns:a16="http://schemas.microsoft.com/office/drawing/2014/main" id="{4355A027-E3F1-44A7-9318-BC8325DD1E98}"/>
              </a:ext>
            </a:extLst>
          </p:cNvPr>
          <p:cNvSpPr/>
          <p:nvPr/>
        </p:nvSpPr>
        <p:spPr>
          <a:xfrm>
            <a:off x="5965266" y="3864529"/>
            <a:ext cx="1242768" cy="13142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angulo 14">
            <a:extLst>
              <a:ext uri="{FF2B5EF4-FFF2-40B4-BE49-F238E27FC236}">
                <a16:creationId xmlns:a16="http://schemas.microsoft.com/office/drawing/2014/main" id="{B39D1892-9541-4FE4-86CD-7DAE319D8A1A}"/>
              </a:ext>
            </a:extLst>
          </p:cNvPr>
          <p:cNvSpPr/>
          <p:nvPr/>
        </p:nvSpPr>
        <p:spPr>
          <a:xfrm>
            <a:off x="5866457" y="3808777"/>
            <a:ext cx="1440386" cy="378925"/>
          </a:xfrm>
          <a:prstGeom prst="roundRect">
            <a:avLst>
              <a:gd name="adj" fmla="val 34563"/>
            </a:avLst>
          </a:prstGeom>
          <a:noFill/>
          <a:ln w="9525">
            <a:solidFill>
              <a:srgbClr val="1F0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!!2Titulo">
            <a:extLst>
              <a:ext uri="{FF2B5EF4-FFF2-40B4-BE49-F238E27FC236}">
                <a16:creationId xmlns:a16="http://schemas.microsoft.com/office/drawing/2014/main" id="{00E1A822-8038-458C-B961-32B49C0E08FB}"/>
              </a:ext>
            </a:extLst>
          </p:cNvPr>
          <p:cNvSpPr txBox="1">
            <a:spLocks/>
          </p:cNvSpPr>
          <p:nvPr/>
        </p:nvSpPr>
        <p:spPr>
          <a:xfrm>
            <a:off x="6164135" y="3979027"/>
            <a:ext cx="845030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HK Shares</a:t>
            </a:r>
          </a:p>
        </p:txBody>
      </p:sp>
      <p:sp>
        <p:nvSpPr>
          <p:cNvPr id="59" name="!!2Titulo">
            <a:extLst>
              <a:ext uri="{FF2B5EF4-FFF2-40B4-BE49-F238E27FC236}">
                <a16:creationId xmlns:a16="http://schemas.microsoft.com/office/drawing/2014/main" id="{7EACC17D-A0BC-478D-8A04-B8267936DC8E}"/>
              </a:ext>
            </a:extLst>
          </p:cNvPr>
          <p:cNvSpPr txBox="1">
            <a:spLocks/>
          </p:cNvSpPr>
          <p:nvPr/>
        </p:nvSpPr>
        <p:spPr>
          <a:xfrm>
            <a:off x="6135087" y="3820157"/>
            <a:ext cx="903127" cy="171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rgbClr val="1F0C84"/>
                </a:solidFill>
                <a:latin typeface="+mn-lt"/>
              </a:rPr>
              <a:t>Eligible Shares*</a:t>
            </a:r>
          </a:p>
        </p:txBody>
      </p:sp>
      <p:sp>
        <p:nvSpPr>
          <p:cNvPr id="66" name="Rectangulo 15">
            <a:extLst>
              <a:ext uri="{FF2B5EF4-FFF2-40B4-BE49-F238E27FC236}">
                <a16:creationId xmlns:a16="http://schemas.microsoft.com/office/drawing/2014/main" id="{79C7E21A-A3D0-455A-B976-5B487C378376}"/>
              </a:ext>
            </a:extLst>
          </p:cNvPr>
          <p:cNvSpPr/>
          <p:nvPr/>
        </p:nvSpPr>
        <p:spPr>
          <a:xfrm>
            <a:off x="5716621" y="5417474"/>
            <a:ext cx="1740058" cy="258935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1F0C84"/>
              </a:solidFill>
            </a:endParaRPr>
          </a:p>
        </p:txBody>
      </p:sp>
      <p:sp>
        <p:nvSpPr>
          <p:cNvPr id="67" name="!!2Titulo">
            <a:extLst>
              <a:ext uri="{FF2B5EF4-FFF2-40B4-BE49-F238E27FC236}">
                <a16:creationId xmlns:a16="http://schemas.microsoft.com/office/drawing/2014/main" id="{98EA02CB-EABC-41D9-AEE8-CCC4B858237B}"/>
              </a:ext>
            </a:extLst>
          </p:cNvPr>
          <p:cNvSpPr txBox="1">
            <a:spLocks/>
          </p:cNvSpPr>
          <p:nvPr/>
        </p:nvSpPr>
        <p:spPr>
          <a:xfrm>
            <a:off x="6232640" y="5409933"/>
            <a:ext cx="70802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solidFill>
                  <a:srgbClr val="F3F3F3"/>
                </a:solidFill>
                <a:latin typeface="+mn-lt"/>
              </a:rPr>
              <a:t>SFC</a:t>
            </a:r>
          </a:p>
        </p:txBody>
      </p:sp>
      <p:sp>
        <p:nvSpPr>
          <p:cNvPr id="70" name="!!2Titulo">
            <a:extLst>
              <a:ext uri="{FF2B5EF4-FFF2-40B4-BE49-F238E27FC236}">
                <a16:creationId xmlns:a16="http://schemas.microsoft.com/office/drawing/2014/main" id="{DD9B4CC5-9E75-4627-94F2-2F4DC4009E1E}"/>
              </a:ext>
            </a:extLst>
          </p:cNvPr>
          <p:cNvSpPr txBox="1">
            <a:spLocks/>
          </p:cNvSpPr>
          <p:nvPr/>
        </p:nvSpPr>
        <p:spPr>
          <a:xfrm>
            <a:off x="3928791" y="3272652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pPr algn="ctr"/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1" name="!!2Titulo">
            <a:extLst>
              <a:ext uri="{FF2B5EF4-FFF2-40B4-BE49-F238E27FC236}">
                <a16:creationId xmlns:a16="http://schemas.microsoft.com/office/drawing/2014/main" id="{FF925226-7FEE-4A8B-BDE7-C639E6E0C11A}"/>
              </a:ext>
            </a:extLst>
          </p:cNvPr>
          <p:cNvSpPr txBox="1">
            <a:spLocks/>
          </p:cNvSpPr>
          <p:nvPr/>
        </p:nvSpPr>
        <p:spPr>
          <a:xfrm>
            <a:off x="8900871" y="3252770"/>
            <a:ext cx="845030" cy="377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Order</a:t>
            </a:r>
          </a:p>
          <a:p>
            <a:endParaRPr lang="en-GB" sz="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Routing</a:t>
            </a:r>
          </a:p>
        </p:txBody>
      </p:sp>
      <p:sp>
        <p:nvSpPr>
          <p:cNvPr id="75" name="!!2Titulo">
            <a:extLst>
              <a:ext uri="{FF2B5EF4-FFF2-40B4-BE49-F238E27FC236}">
                <a16:creationId xmlns:a16="http://schemas.microsoft.com/office/drawing/2014/main" id="{4FADFBB2-6CD2-4062-B3ED-DFC72A72CBBD}"/>
              </a:ext>
            </a:extLst>
          </p:cNvPr>
          <p:cNvSpPr txBox="1">
            <a:spLocks/>
          </p:cNvSpPr>
          <p:nvPr/>
        </p:nvSpPr>
        <p:spPr>
          <a:xfrm rot="16200000">
            <a:off x="9554176" y="283447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6" name="!!2Titulo">
            <a:extLst>
              <a:ext uri="{FF2B5EF4-FFF2-40B4-BE49-F238E27FC236}">
                <a16:creationId xmlns:a16="http://schemas.microsoft.com/office/drawing/2014/main" id="{626E9071-A004-4638-BEC0-0065F6C02392}"/>
              </a:ext>
            </a:extLst>
          </p:cNvPr>
          <p:cNvSpPr txBox="1">
            <a:spLocks/>
          </p:cNvSpPr>
          <p:nvPr/>
        </p:nvSpPr>
        <p:spPr>
          <a:xfrm rot="16200000">
            <a:off x="3127818" y="3893404"/>
            <a:ext cx="845030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Clearing Link</a:t>
            </a:r>
          </a:p>
        </p:txBody>
      </p:sp>
      <p:sp>
        <p:nvSpPr>
          <p:cNvPr id="77" name="!!2Titulo">
            <a:extLst>
              <a:ext uri="{FF2B5EF4-FFF2-40B4-BE49-F238E27FC236}">
                <a16:creationId xmlns:a16="http://schemas.microsoft.com/office/drawing/2014/main" id="{895A3E61-86BF-4E9F-AE8A-FF60BADD4A99}"/>
              </a:ext>
            </a:extLst>
          </p:cNvPr>
          <p:cNvSpPr txBox="1">
            <a:spLocks/>
          </p:cNvSpPr>
          <p:nvPr/>
        </p:nvSpPr>
        <p:spPr>
          <a:xfrm rot="16200000">
            <a:off x="2445660" y="3301387"/>
            <a:ext cx="1299059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Regulatory    Cooperation</a:t>
            </a:r>
          </a:p>
        </p:txBody>
      </p:sp>
      <p:sp>
        <p:nvSpPr>
          <p:cNvPr id="78" name="!!2Titulo">
            <a:extLst>
              <a:ext uri="{FF2B5EF4-FFF2-40B4-BE49-F238E27FC236}">
                <a16:creationId xmlns:a16="http://schemas.microsoft.com/office/drawing/2014/main" id="{340DD4AE-28BD-4791-AD7B-495E3478F59C}"/>
              </a:ext>
            </a:extLst>
          </p:cNvPr>
          <p:cNvSpPr txBox="1">
            <a:spLocks/>
          </p:cNvSpPr>
          <p:nvPr/>
        </p:nvSpPr>
        <p:spPr>
          <a:xfrm rot="5400000">
            <a:off x="9708712" y="3314473"/>
            <a:ext cx="1353036" cy="224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Enforcement    Cooperation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83C1F2B3-C7DF-496C-9951-D0CB13CA7A87}"/>
              </a:ext>
            </a:extLst>
          </p:cNvPr>
          <p:cNvGrpSpPr/>
          <p:nvPr/>
        </p:nvGrpSpPr>
        <p:grpSpPr>
          <a:xfrm>
            <a:off x="5304085" y="3347600"/>
            <a:ext cx="182586" cy="182587"/>
            <a:chOff x="4806292" y="3297709"/>
            <a:chExt cx="191322" cy="191323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2E018924-4899-42C8-ACA2-DBE7922BF719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96B5A6A6-0EF2-4A95-A92B-0FB1B616CEC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E604D12A-1B85-4368-A016-04647D9161A9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5C23CFDA-A3E8-48E8-989F-B6A3E174DCC1}"/>
              </a:ext>
            </a:extLst>
          </p:cNvPr>
          <p:cNvGrpSpPr/>
          <p:nvPr/>
        </p:nvGrpSpPr>
        <p:grpSpPr>
          <a:xfrm>
            <a:off x="4424928" y="3347599"/>
            <a:ext cx="182586" cy="182587"/>
            <a:chOff x="4806292" y="3297709"/>
            <a:chExt cx="191322" cy="191323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1CDC0444-CDB8-47BB-ADDA-51419946537B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A0D2C431-27C7-404D-A9FC-74CA4E1194A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E9F47300-AB0C-4E1D-8D02-2986319F6746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6FCE6820-223D-4C0C-A09F-F157364FB722}"/>
              </a:ext>
            </a:extLst>
          </p:cNvPr>
          <p:cNvGrpSpPr/>
          <p:nvPr/>
        </p:nvGrpSpPr>
        <p:grpSpPr>
          <a:xfrm>
            <a:off x="7702105" y="3352562"/>
            <a:ext cx="182586" cy="182587"/>
            <a:chOff x="4806292" y="3297709"/>
            <a:chExt cx="191322" cy="191323"/>
          </a:xfrm>
        </p:grpSpPr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0D9B9BAD-45F4-44BF-B066-34224A428880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1F0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91CD1130-C438-4D07-A18A-E4796E96D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F6C032D2-94B2-4454-9101-C125FDF0E194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1F0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BCA731F0-D1C6-4880-8227-2A8FE6299CCE}"/>
              </a:ext>
            </a:extLst>
          </p:cNvPr>
          <p:cNvGrpSpPr/>
          <p:nvPr/>
        </p:nvGrpSpPr>
        <p:grpSpPr>
          <a:xfrm>
            <a:off x="8552591" y="3341623"/>
            <a:ext cx="182586" cy="182587"/>
            <a:chOff x="4806292" y="3297709"/>
            <a:chExt cx="191322" cy="191323"/>
          </a:xfrm>
        </p:grpSpPr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EA284939-B388-4D7E-8EA3-2AA7E02226E4}"/>
                </a:ext>
              </a:extLst>
            </p:cNvPr>
            <p:cNvSpPr/>
            <p:nvPr/>
          </p:nvSpPr>
          <p:spPr>
            <a:xfrm>
              <a:off x="4806292" y="3297710"/>
              <a:ext cx="191322" cy="191322"/>
            </a:xfrm>
            <a:prstGeom prst="ellipse">
              <a:avLst/>
            </a:prstGeom>
            <a:noFill/>
            <a:ln>
              <a:solidFill>
                <a:srgbClr val="671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FD9B4DFF-D6E8-44DC-9CDC-497AB35B4B31}"/>
                </a:ext>
              </a:extLst>
            </p:cNvPr>
            <p:cNvCxnSpPr>
              <a:cxnSpLocks/>
            </p:cNvCxnSpPr>
            <p:nvPr/>
          </p:nvCxnSpPr>
          <p:spPr>
            <a:xfrm>
              <a:off x="4876613" y="3302663"/>
              <a:ext cx="0" cy="186368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21B7C7DB-B5DD-4B25-AE52-97145811E01E}"/>
                </a:ext>
              </a:extLst>
            </p:cNvPr>
            <p:cNvCxnSpPr>
              <a:cxnSpLocks/>
            </p:cNvCxnSpPr>
            <p:nvPr/>
          </p:nvCxnSpPr>
          <p:spPr>
            <a:xfrm>
              <a:off x="4920543" y="3297709"/>
              <a:ext cx="0" cy="191322"/>
            </a:xfrm>
            <a:prstGeom prst="line">
              <a:avLst/>
            </a:prstGeom>
            <a:ln>
              <a:solidFill>
                <a:srgbClr val="671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Conector: angular 104">
            <a:extLst>
              <a:ext uri="{FF2B5EF4-FFF2-40B4-BE49-F238E27FC236}">
                <a16:creationId xmlns:a16="http://schemas.microsoft.com/office/drawing/2014/main" id="{49D0C290-140D-4540-B968-EEFC82DD512A}"/>
              </a:ext>
            </a:extLst>
          </p:cNvPr>
          <p:cNvCxnSpPr>
            <a:stCxn id="26" idx="3"/>
          </p:cNvCxnSpPr>
          <p:nvPr/>
        </p:nvCxnSpPr>
        <p:spPr>
          <a:xfrm flipH="1">
            <a:off x="7315313" y="2147661"/>
            <a:ext cx="891287" cy="2503726"/>
          </a:xfrm>
          <a:prstGeom prst="bentConnector4">
            <a:avLst>
              <a:gd name="adj1" fmla="val -175401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: angular 108">
            <a:extLst>
              <a:ext uri="{FF2B5EF4-FFF2-40B4-BE49-F238E27FC236}">
                <a16:creationId xmlns:a16="http://schemas.microsoft.com/office/drawing/2014/main" id="{AEF739F1-019C-4062-92F4-33C33A1FF7D5}"/>
              </a:ext>
            </a:extLst>
          </p:cNvPr>
          <p:cNvCxnSpPr>
            <a:cxnSpLocks/>
          </p:cNvCxnSpPr>
          <p:nvPr/>
        </p:nvCxnSpPr>
        <p:spPr>
          <a:xfrm>
            <a:off x="4968963" y="2152557"/>
            <a:ext cx="891287" cy="2503726"/>
          </a:xfrm>
          <a:prstGeom prst="bentConnector4">
            <a:avLst>
              <a:gd name="adj1" fmla="val -144788"/>
              <a:gd name="adj2" fmla="val 99707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: angular 111">
            <a:extLst>
              <a:ext uri="{FF2B5EF4-FFF2-40B4-BE49-F238E27FC236}">
                <a16:creationId xmlns:a16="http://schemas.microsoft.com/office/drawing/2014/main" id="{F2E0A215-0F99-4C6D-88D6-20D1DBDB4B3B}"/>
              </a:ext>
            </a:extLst>
          </p:cNvPr>
          <p:cNvCxnSpPr>
            <a:stCxn id="27" idx="3"/>
            <a:endCxn id="57" idx="3"/>
          </p:cNvCxnSpPr>
          <p:nvPr/>
        </p:nvCxnSpPr>
        <p:spPr>
          <a:xfrm flipH="1">
            <a:off x="7306843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: angular 113">
            <a:extLst>
              <a:ext uri="{FF2B5EF4-FFF2-40B4-BE49-F238E27FC236}">
                <a16:creationId xmlns:a16="http://schemas.microsoft.com/office/drawing/2014/main" id="{03CE0BD0-6B55-453A-9B61-D9F5BAE39EC7}"/>
              </a:ext>
            </a:extLst>
          </p:cNvPr>
          <p:cNvCxnSpPr>
            <a:cxnSpLocks/>
          </p:cNvCxnSpPr>
          <p:nvPr/>
        </p:nvCxnSpPr>
        <p:spPr>
          <a:xfrm>
            <a:off x="4957570" y="2398761"/>
            <a:ext cx="898761" cy="1599479"/>
          </a:xfrm>
          <a:prstGeom prst="bentConnector3">
            <a:avLst>
              <a:gd name="adj1" fmla="val -48913"/>
            </a:avLst>
          </a:prstGeom>
          <a:ln w="12700">
            <a:solidFill>
              <a:srgbClr val="67108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: angular 115">
            <a:extLst>
              <a:ext uri="{FF2B5EF4-FFF2-40B4-BE49-F238E27FC236}">
                <a16:creationId xmlns:a16="http://schemas.microsoft.com/office/drawing/2014/main" id="{ED496D2F-C2E0-4B18-8BF1-3E5B847DB85F}"/>
              </a:ext>
            </a:extLst>
          </p:cNvPr>
          <p:cNvCxnSpPr>
            <a:stCxn id="50" idx="3"/>
          </p:cNvCxnSpPr>
          <p:nvPr/>
        </p:nvCxnSpPr>
        <p:spPr>
          <a:xfrm flipV="1">
            <a:off x="7306843" y="299926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: angular 116">
            <a:extLst>
              <a:ext uri="{FF2B5EF4-FFF2-40B4-BE49-F238E27FC236}">
                <a16:creationId xmlns:a16="http://schemas.microsoft.com/office/drawing/2014/main" id="{287BEDF6-3ED0-48C0-933E-6A54323B9BA2}"/>
              </a:ext>
            </a:extLst>
          </p:cNvPr>
          <p:cNvCxnSpPr>
            <a:cxnSpLocks/>
          </p:cNvCxnSpPr>
          <p:nvPr/>
        </p:nvCxnSpPr>
        <p:spPr>
          <a:xfrm flipH="1" flipV="1">
            <a:off x="5394656" y="3014022"/>
            <a:ext cx="486555" cy="1374525"/>
          </a:xfrm>
          <a:prstGeom prst="bentConnector2">
            <a:avLst/>
          </a:prstGeom>
          <a:ln w="12700">
            <a:solidFill>
              <a:srgbClr val="1F0C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47534EF0-CC1D-4DE9-A658-717F9A7A0808}"/>
              </a:ext>
            </a:extLst>
          </p:cNvPr>
          <p:cNvCxnSpPr>
            <a:cxnSpLocks/>
          </p:cNvCxnSpPr>
          <p:nvPr/>
        </p:nvCxnSpPr>
        <p:spPr>
          <a:xfrm>
            <a:off x="6553943" y="1642509"/>
            <a:ext cx="0" cy="179164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8DFC7740-8ED4-48D2-9134-6A7E1AD8170F}"/>
              </a:ext>
            </a:extLst>
          </p:cNvPr>
          <p:cNvCxnSpPr>
            <a:cxnSpLocks/>
          </p:cNvCxnSpPr>
          <p:nvPr/>
        </p:nvCxnSpPr>
        <p:spPr>
          <a:xfrm>
            <a:off x="6593717" y="4191483"/>
            <a:ext cx="0" cy="1085835"/>
          </a:xfrm>
          <a:prstGeom prst="line">
            <a:avLst/>
          </a:prstGeom>
          <a:ln w="12700">
            <a:solidFill>
              <a:srgbClr val="1F0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o 15">
            <a:extLst>
              <a:ext uri="{FF2B5EF4-FFF2-40B4-BE49-F238E27FC236}">
                <a16:creationId xmlns:a16="http://schemas.microsoft.com/office/drawing/2014/main" id="{482FDA36-A97A-4AFA-9BD1-FAA0FC7E34B8}"/>
              </a:ext>
            </a:extLst>
          </p:cNvPr>
          <p:cNvSpPr/>
          <p:nvPr/>
        </p:nvSpPr>
        <p:spPr>
          <a:xfrm>
            <a:off x="4959751" y="1464568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!!2Titulo">
            <a:extLst>
              <a:ext uri="{FF2B5EF4-FFF2-40B4-BE49-F238E27FC236}">
                <a16:creationId xmlns:a16="http://schemas.microsoft.com/office/drawing/2014/main" id="{ED5A6750-91D4-4B17-A22C-DD349D5F50DF}"/>
              </a:ext>
            </a:extLst>
          </p:cNvPr>
          <p:cNvSpPr txBox="1">
            <a:spLocks/>
          </p:cNvSpPr>
          <p:nvPr/>
        </p:nvSpPr>
        <p:spPr>
          <a:xfrm>
            <a:off x="5857987" y="1454620"/>
            <a:ext cx="1457326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67108E"/>
                </a:solidFill>
                <a:latin typeface="+mn-lt"/>
              </a:rPr>
              <a:t>Mainland investors </a:t>
            </a:r>
          </a:p>
        </p:txBody>
      </p:sp>
      <p:sp>
        <p:nvSpPr>
          <p:cNvPr id="64" name="Rectangulo 16">
            <a:extLst>
              <a:ext uri="{FF2B5EF4-FFF2-40B4-BE49-F238E27FC236}">
                <a16:creationId xmlns:a16="http://schemas.microsoft.com/office/drawing/2014/main" id="{76ACE114-B50E-4BEC-947A-0FC5250C8392}"/>
              </a:ext>
            </a:extLst>
          </p:cNvPr>
          <p:cNvSpPr/>
          <p:nvPr/>
        </p:nvSpPr>
        <p:spPr>
          <a:xfrm>
            <a:off x="4966700" y="5124232"/>
            <a:ext cx="3253798" cy="20276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!!2Titulo">
            <a:extLst>
              <a:ext uri="{FF2B5EF4-FFF2-40B4-BE49-F238E27FC236}">
                <a16:creationId xmlns:a16="http://schemas.microsoft.com/office/drawing/2014/main" id="{02CB1C53-17C5-4CA4-97EE-9B0A5E5A859B}"/>
              </a:ext>
            </a:extLst>
          </p:cNvPr>
          <p:cNvSpPr txBox="1">
            <a:spLocks/>
          </p:cNvSpPr>
          <p:nvPr/>
        </p:nvSpPr>
        <p:spPr>
          <a:xfrm>
            <a:off x="5610727" y="5114284"/>
            <a:ext cx="1951847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solidFill>
                  <a:srgbClr val="1F0C84"/>
                </a:solidFill>
                <a:latin typeface="+mn-lt"/>
              </a:rPr>
              <a:t>HK &amp; Overseas Investors</a:t>
            </a:r>
            <a:r>
              <a:rPr lang="en-GB" sz="1100" b="1" dirty="0">
                <a:solidFill>
                  <a:srgbClr val="67108E"/>
                </a:solidFill>
                <a:latin typeface="+mn-lt"/>
              </a:rPr>
              <a:t> </a:t>
            </a:r>
          </a:p>
        </p:txBody>
      </p:sp>
      <p:sp>
        <p:nvSpPr>
          <p:cNvPr id="50" name="Rectangulo 17">
            <a:extLst>
              <a:ext uri="{FF2B5EF4-FFF2-40B4-BE49-F238E27FC236}">
                <a16:creationId xmlns:a16="http://schemas.microsoft.com/office/drawing/2014/main" id="{870CFBBB-3BFF-468C-887B-DDE4FE2D4DF6}"/>
              </a:ext>
            </a:extLst>
          </p:cNvPr>
          <p:cNvSpPr/>
          <p:nvPr/>
        </p:nvSpPr>
        <p:spPr>
          <a:xfrm>
            <a:off x="5866457" y="4288715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!!2Titulo">
            <a:extLst>
              <a:ext uri="{FF2B5EF4-FFF2-40B4-BE49-F238E27FC236}">
                <a16:creationId xmlns:a16="http://schemas.microsoft.com/office/drawing/2014/main" id="{DC4ACF2F-F700-427A-8864-03C2564DFCE6}"/>
              </a:ext>
            </a:extLst>
          </p:cNvPr>
          <p:cNvSpPr txBox="1">
            <a:spLocks/>
          </p:cNvSpPr>
          <p:nvPr/>
        </p:nvSpPr>
        <p:spPr>
          <a:xfrm>
            <a:off x="6153780" y="4285341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SEHK</a:t>
            </a:r>
          </a:p>
        </p:txBody>
      </p:sp>
      <p:sp>
        <p:nvSpPr>
          <p:cNvPr id="52" name="Rectangulo 18">
            <a:extLst>
              <a:ext uri="{FF2B5EF4-FFF2-40B4-BE49-F238E27FC236}">
                <a16:creationId xmlns:a16="http://schemas.microsoft.com/office/drawing/2014/main" id="{26C6C443-8650-42C2-9D9C-9C4EEBA2E26B}"/>
              </a:ext>
            </a:extLst>
          </p:cNvPr>
          <p:cNvSpPr/>
          <p:nvPr/>
        </p:nvSpPr>
        <p:spPr>
          <a:xfrm>
            <a:off x="5866457" y="4567632"/>
            <a:ext cx="1440386" cy="170144"/>
          </a:xfrm>
          <a:prstGeom prst="roundRect">
            <a:avLst>
              <a:gd name="adj" fmla="val 50000"/>
            </a:avLst>
          </a:prstGeom>
          <a:solidFill>
            <a:srgbClr val="1F0C8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3" name="!!2Titulo">
            <a:extLst>
              <a:ext uri="{FF2B5EF4-FFF2-40B4-BE49-F238E27FC236}">
                <a16:creationId xmlns:a16="http://schemas.microsoft.com/office/drawing/2014/main" id="{AF46255D-5472-4099-8689-5DF1FCA16896}"/>
              </a:ext>
            </a:extLst>
          </p:cNvPr>
          <p:cNvSpPr txBox="1">
            <a:spLocks/>
          </p:cNvSpPr>
          <p:nvPr/>
        </p:nvSpPr>
        <p:spPr>
          <a:xfrm>
            <a:off x="6153780" y="4564258"/>
            <a:ext cx="86574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HKSCC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17C160F1-03E9-4CE3-9D42-E2BA43C38CAE}"/>
              </a:ext>
            </a:extLst>
          </p:cNvPr>
          <p:cNvSpPr/>
          <p:nvPr/>
        </p:nvSpPr>
        <p:spPr>
          <a:xfrm>
            <a:off x="5269819" y="4835347"/>
            <a:ext cx="2938463" cy="201987"/>
          </a:xfrm>
          <a:prstGeom prst="ellipse">
            <a:avLst/>
          </a:prstGeom>
          <a:solidFill>
            <a:srgbClr val="1F0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!!2Titulo">
            <a:extLst>
              <a:ext uri="{FF2B5EF4-FFF2-40B4-BE49-F238E27FC236}">
                <a16:creationId xmlns:a16="http://schemas.microsoft.com/office/drawing/2014/main" id="{9C1B904F-FCA0-4B09-B019-1955ABAC719C}"/>
              </a:ext>
            </a:extLst>
          </p:cNvPr>
          <p:cNvSpPr txBox="1">
            <a:spLocks/>
          </p:cNvSpPr>
          <p:nvPr/>
        </p:nvSpPr>
        <p:spPr>
          <a:xfrm>
            <a:off x="6287795" y="4835347"/>
            <a:ext cx="597711" cy="252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EPs/CPs</a:t>
            </a:r>
          </a:p>
        </p:txBody>
      </p:sp>
      <p:sp>
        <p:nvSpPr>
          <p:cNvPr id="138" name="rec">
            <a:extLst>
              <a:ext uri="{FF2B5EF4-FFF2-40B4-BE49-F238E27FC236}">
                <a16:creationId xmlns:a16="http://schemas.microsoft.com/office/drawing/2014/main" id="{58AA82F8-A36D-4B57-BF98-B2F8C7069612}"/>
              </a:ext>
            </a:extLst>
          </p:cNvPr>
          <p:cNvSpPr/>
          <p:nvPr/>
        </p:nvSpPr>
        <p:spPr>
          <a:xfrm>
            <a:off x="8170838" y="3687797"/>
            <a:ext cx="971445" cy="170144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7" name="SS">
            <a:extLst>
              <a:ext uri="{FF2B5EF4-FFF2-40B4-BE49-F238E27FC236}">
                <a16:creationId xmlns:a16="http://schemas.microsoft.com/office/drawing/2014/main" id="{52C0A5C9-DA5F-486A-893B-0401EE8371CA}"/>
              </a:ext>
            </a:extLst>
          </p:cNvPr>
          <p:cNvSpPr txBox="1">
            <a:spLocks/>
          </p:cNvSpPr>
          <p:nvPr/>
        </p:nvSpPr>
        <p:spPr>
          <a:xfrm>
            <a:off x="8230256" y="3682724"/>
            <a:ext cx="796570" cy="170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00" b="1" dirty="0">
                <a:solidFill>
                  <a:schemeClr val="bg1"/>
                </a:solidFill>
                <a:latin typeface="+mn-lt"/>
              </a:rPr>
              <a:t>SZSE SPV</a:t>
            </a:r>
          </a:p>
        </p:txBody>
      </p: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01802A69-73B5-4A92-BD3A-AB74518E3B8D}"/>
              </a:ext>
            </a:extLst>
          </p:cNvPr>
          <p:cNvGrpSpPr/>
          <p:nvPr/>
        </p:nvGrpSpPr>
        <p:grpSpPr>
          <a:xfrm>
            <a:off x="4954951" y="3101928"/>
            <a:ext cx="3258598" cy="177502"/>
            <a:chOff x="5561585" y="3192718"/>
            <a:chExt cx="3258598" cy="177502"/>
          </a:xfrm>
        </p:grpSpPr>
        <p:sp>
          <p:nvSpPr>
            <p:cNvPr id="60" name="Rectangulo 2">
              <a:extLst>
                <a:ext uri="{FF2B5EF4-FFF2-40B4-BE49-F238E27FC236}">
                  <a16:creationId xmlns:a16="http://schemas.microsoft.com/office/drawing/2014/main" id="{B56FBC78-1F15-4137-996A-688D94EBD432}"/>
                </a:ext>
              </a:extLst>
            </p:cNvPr>
            <p:cNvSpPr/>
            <p:nvPr/>
          </p:nvSpPr>
          <p:spPr>
            <a:xfrm>
              <a:off x="5566385" y="3200076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1" name="!!2Titulo">
              <a:extLst>
                <a:ext uri="{FF2B5EF4-FFF2-40B4-BE49-F238E27FC236}">
                  <a16:creationId xmlns:a16="http://schemas.microsoft.com/office/drawing/2014/main" id="{8CC08833-7E01-4029-943B-B6D35DD2E206}"/>
                </a:ext>
              </a:extLst>
            </p:cNvPr>
            <p:cNvSpPr txBox="1">
              <a:spLocks/>
            </p:cNvSpPr>
            <p:nvPr/>
          </p:nvSpPr>
          <p:spPr>
            <a:xfrm>
              <a:off x="5561585" y="3196702"/>
              <a:ext cx="90303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SH SPV</a:t>
              </a:r>
            </a:p>
          </p:txBody>
        </p:sp>
        <p:sp>
          <p:nvSpPr>
            <p:cNvPr id="62" name="Rectangulo 1">
              <a:extLst>
                <a:ext uri="{FF2B5EF4-FFF2-40B4-BE49-F238E27FC236}">
                  <a16:creationId xmlns:a16="http://schemas.microsoft.com/office/drawing/2014/main" id="{D8FB1D31-4236-4E8F-9E19-EC9907FD2E65}"/>
                </a:ext>
              </a:extLst>
            </p:cNvPr>
            <p:cNvSpPr/>
            <p:nvPr/>
          </p:nvSpPr>
          <p:spPr>
            <a:xfrm>
              <a:off x="7741292" y="3196092"/>
              <a:ext cx="1078891" cy="170144"/>
            </a:xfrm>
            <a:prstGeom prst="roundRect">
              <a:avLst>
                <a:gd name="adj" fmla="val 50000"/>
              </a:avLst>
            </a:prstGeom>
            <a:solidFill>
              <a:srgbClr val="1F0C8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3" name="!!2Titulo">
              <a:extLst>
                <a:ext uri="{FF2B5EF4-FFF2-40B4-BE49-F238E27FC236}">
                  <a16:creationId xmlns:a16="http://schemas.microsoft.com/office/drawing/2014/main" id="{7B3BD1D4-9F48-485C-A324-8FC27E890347}"/>
                </a:ext>
              </a:extLst>
            </p:cNvPr>
            <p:cNvSpPr txBox="1">
              <a:spLocks/>
            </p:cNvSpPr>
            <p:nvPr/>
          </p:nvSpPr>
          <p:spPr>
            <a:xfrm>
              <a:off x="8015355" y="3192718"/>
              <a:ext cx="786445" cy="17014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GB" sz="700" b="1" dirty="0">
                  <a:solidFill>
                    <a:schemeClr val="bg1"/>
                  </a:solidFill>
                  <a:latin typeface="+mn-lt"/>
                </a:rPr>
                <a:t>SEHK SZ SPV</a:t>
              </a:r>
            </a:p>
          </p:txBody>
        </p:sp>
      </p:grpSp>
      <p:sp>
        <p:nvSpPr>
          <p:cNvPr id="101" name="fondo">
            <a:extLst>
              <a:ext uri="{FF2B5EF4-FFF2-40B4-BE49-F238E27FC236}">
                <a16:creationId xmlns:a16="http://schemas.microsoft.com/office/drawing/2014/main" id="{4F25F37B-CC93-4DAD-9DD8-F39E4E0A10AE}"/>
              </a:ext>
            </a:extLst>
          </p:cNvPr>
          <p:cNvSpPr/>
          <p:nvPr/>
        </p:nvSpPr>
        <p:spPr>
          <a:xfrm>
            <a:off x="2497029" y="-678496"/>
            <a:ext cx="9796002" cy="6763588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7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" name="!!2CONTRAS">
            <a:extLst>
              <a:ext uri="{FF2B5EF4-FFF2-40B4-BE49-F238E27FC236}">
                <a16:creationId xmlns:a16="http://schemas.microsoft.com/office/drawing/2014/main" id="{A26C8C1C-BD2D-4F9F-9CEC-A4539F62C614}"/>
              </a:ext>
            </a:extLst>
          </p:cNvPr>
          <p:cNvSpPr/>
          <p:nvPr/>
        </p:nvSpPr>
        <p:spPr>
          <a:xfrm>
            <a:off x="3655062" y="294036"/>
            <a:ext cx="5970788" cy="5970788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3" name="Content Placeholder 4">
            <a:extLst>
              <a:ext uri="{FF2B5EF4-FFF2-40B4-BE49-F238E27FC236}">
                <a16:creationId xmlns:a16="http://schemas.microsoft.com/office/drawing/2014/main" id="{E84B31E3-2271-47E0-A112-9D3544AC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788" y="2026759"/>
            <a:ext cx="4320128" cy="3215368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prstClr val="white"/>
                </a:solidFill>
              </a:rPr>
              <a:t>La alianza Stock </a:t>
            </a:r>
            <a:r>
              <a:rPr lang="es-ES" sz="1800" dirty="0" err="1">
                <a:solidFill>
                  <a:prstClr val="white"/>
                </a:solidFill>
              </a:rPr>
              <a:t>Connect</a:t>
            </a:r>
            <a:r>
              <a:rPr lang="es-ES" sz="1800" dirty="0">
                <a:solidFill>
                  <a:prstClr val="white"/>
                </a:solidFill>
              </a:rPr>
              <a:t> crea un único mercado de valores en China que se posiciona como uno de los mercados más grandes del mundo por capitalización de mercados y volumen diario de negociación.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prstClr val="white"/>
                </a:solidFill>
              </a:rPr>
              <a:t>Implementación y operación exitosa de la alianza debido a la cooperación y alineación de todos los actores involucrados (reguladores, bolsa de valores, depósitos centrales).</a:t>
            </a:r>
          </a:p>
        </p:txBody>
      </p:sp>
      <p:pic>
        <p:nvPicPr>
          <p:cNvPr id="104" name="Gráfico 103" descr="Lupa">
            <a:extLst>
              <a:ext uri="{FF2B5EF4-FFF2-40B4-BE49-F238E27FC236}">
                <a16:creationId xmlns:a16="http://schemas.microsoft.com/office/drawing/2014/main" id="{40FE2F86-2098-407F-B89E-2AA499D10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5575" y="841072"/>
            <a:ext cx="866843" cy="8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9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Europa">
            <a:extLst>
              <a:ext uri="{FF2B5EF4-FFF2-40B4-BE49-F238E27FC236}">
                <a16:creationId xmlns:a16="http://schemas.microsoft.com/office/drawing/2014/main" id="{97C97B38-41D1-4A62-B724-02F4594C2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0876" y="-827934"/>
            <a:ext cx="7847262" cy="7847262"/>
          </a:xfrm>
          <a:prstGeom prst="rect">
            <a:avLst/>
          </a:prstGeom>
        </p:spPr>
      </p:pic>
      <p:sp>
        <p:nvSpPr>
          <p:cNvPr id="6" name="!!Line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21061945">
            <a:off x="-3343008" y="-2853442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21229466">
            <a:off x="-2686588" y="-2496090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3178" y="3001580"/>
            <a:ext cx="3385645" cy="854841"/>
          </a:xfrm>
        </p:spPr>
        <p:txBody>
          <a:bodyPr/>
          <a:lstStyle/>
          <a:p>
            <a:r>
              <a:rPr lang="es-CO" dirty="0"/>
              <a:t>Europa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7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s-CO" sz="4400" dirty="0"/>
              <a:t>Euronext</a:t>
            </a:r>
            <a:r>
              <a:rPr lang="es-CO" dirty="0"/>
              <a:t> Modelo Federal</a:t>
            </a:r>
            <a:endParaRPr lang="en-GB" dirty="0"/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Los servicios </a:t>
            </a:r>
            <a:r>
              <a:rPr lang="es-CO" sz="1000" b="1" i="1" dirty="0"/>
              <a:t>post-negociación</a:t>
            </a:r>
            <a:r>
              <a:rPr lang="es-CO" sz="1000" dirty="0"/>
              <a:t> están a cargo de </a:t>
            </a:r>
            <a:r>
              <a:rPr lang="es-CO" sz="1000" b="1" i="1" dirty="0"/>
              <a:t>Euronext Securities y Euronext Clearing</a:t>
            </a:r>
            <a:r>
              <a:rPr lang="es-CO" sz="1000" dirty="0"/>
              <a:t>. Bajo Euronext Securities, Euronext ofrece soluciones de liquidación y custodia para empresas cotizadas.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990A6B0A-973B-4E2F-874E-64700525C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FA3F936-9215-47EE-B240-534F8D5DDCFE}"/>
              </a:ext>
            </a:extLst>
          </p:cNvPr>
          <p:cNvSpPr/>
          <p:nvPr/>
        </p:nvSpPr>
        <p:spPr>
          <a:xfrm>
            <a:off x="3676650" y="5725371"/>
            <a:ext cx="8896349" cy="1308962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60BAC9-9727-411B-B103-836A516A05BA}"/>
              </a:ext>
            </a:extLst>
          </p:cNvPr>
          <p:cNvSpPr/>
          <p:nvPr/>
        </p:nvSpPr>
        <p:spPr>
          <a:xfrm>
            <a:off x="-325464" y="-108489"/>
            <a:ext cx="12746063" cy="6318789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F3E465-D42B-454A-B4D6-6EAEAC7989A1}"/>
              </a:ext>
            </a:extLst>
          </p:cNvPr>
          <p:cNvSpPr/>
          <p:nvPr/>
        </p:nvSpPr>
        <p:spPr>
          <a:xfrm>
            <a:off x="7465017" y="5577491"/>
            <a:ext cx="5052446" cy="1456842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6AA6EB-1EF1-41EB-B167-CF2117D7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148545" y="-778196"/>
            <a:ext cx="7656394" cy="37940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0E161B-C74E-6363-B874-557F48385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69" y="4023589"/>
            <a:ext cx="8665070" cy="324961"/>
          </a:xfrm>
        </p:spPr>
        <p:txBody>
          <a:bodyPr/>
          <a:lstStyle/>
          <a:p>
            <a:r>
              <a:rPr lang="es-CO" sz="3600" dirty="0">
                <a:solidFill>
                  <a:srgbClr val="FCFCF7"/>
                </a:solidFill>
              </a:rPr>
              <a:t>Ana Giraldo, </a:t>
            </a:r>
            <a:r>
              <a:rPr lang="es-CO" sz="3600" dirty="0" err="1">
                <a:solidFill>
                  <a:srgbClr val="FCFCF7"/>
                </a:solidFill>
              </a:rPr>
              <a:t>Chief</a:t>
            </a:r>
            <a:r>
              <a:rPr lang="es-CO" sz="3600" dirty="0">
                <a:solidFill>
                  <a:srgbClr val="FCFCF7"/>
                </a:solidFill>
              </a:rPr>
              <a:t> Risk </a:t>
            </a:r>
            <a:r>
              <a:rPr lang="es-CO" sz="3600" dirty="0" err="1">
                <a:solidFill>
                  <a:srgbClr val="FCFCF7"/>
                </a:solidFill>
              </a:rPr>
              <a:t>Officer</a:t>
            </a:r>
            <a:endParaRPr lang="en-GB" sz="3600" dirty="0">
              <a:solidFill>
                <a:srgbClr val="FCFCF7"/>
              </a:solidFill>
            </a:endParaRPr>
          </a:p>
        </p:txBody>
      </p:sp>
      <p:pic>
        <p:nvPicPr>
          <p:cNvPr id="12" name="Imagen 17">
            <a:extLst>
              <a:ext uri="{FF2B5EF4-FFF2-40B4-BE49-F238E27FC236}">
                <a16:creationId xmlns:a16="http://schemas.microsoft.com/office/drawing/2014/main" id="{578EFF11-F201-408E-95B7-B9AD057C7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3" y="276331"/>
            <a:ext cx="4167979" cy="895244"/>
          </a:xfrm>
          <a:prstGeom prst="rect">
            <a:avLst/>
          </a:prstGeom>
        </p:spPr>
      </p:pic>
      <p:sp>
        <p:nvSpPr>
          <p:cNvPr id="13" name="!!Nombre">
            <a:extLst>
              <a:ext uri="{FF2B5EF4-FFF2-40B4-BE49-F238E27FC236}">
                <a16:creationId xmlns:a16="http://schemas.microsoft.com/office/drawing/2014/main" id="{20C8FC4C-A71C-464C-9B59-296F606147CB}"/>
              </a:ext>
            </a:extLst>
          </p:cNvPr>
          <p:cNvSpPr/>
          <p:nvPr/>
        </p:nvSpPr>
        <p:spPr>
          <a:xfrm>
            <a:off x="3177051" y="1859444"/>
            <a:ext cx="10111014" cy="605534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!!Linea">
            <a:extLst>
              <a:ext uri="{FF2B5EF4-FFF2-40B4-BE49-F238E27FC236}">
                <a16:creationId xmlns:a16="http://schemas.microsoft.com/office/drawing/2014/main" id="{63EC1485-D949-4E25-8C28-E4CA4D674499}"/>
              </a:ext>
            </a:extLst>
          </p:cNvPr>
          <p:cNvSpPr/>
          <p:nvPr/>
        </p:nvSpPr>
        <p:spPr>
          <a:xfrm>
            <a:off x="2676065" y="1359843"/>
            <a:ext cx="10897517" cy="652637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!!1Titulo">
            <a:extLst>
              <a:ext uri="{FF2B5EF4-FFF2-40B4-BE49-F238E27FC236}">
                <a16:creationId xmlns:a16="http://schemas.microsoft.com/office/drawing/2014/main" id="{1337C5FF-2F9D-9EDC-142A-646BFE4E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43" y="2692510"/>
            <a:ext cx="10356126" cy="942506"/>
          </a:xfrm>
        </p:spPr>
        <p:txBody>
          <a:bodyPr/>
          <a:lstStyle/>
          <a:p>
            <a:r>
              <a:rPr lang="es-CO" dirty="0">
                <a:solidFill>
                  <a:srgbClr val="FCFCF7"/>
                </a:solidFill>
              </a:rPr>
              <a:t>Integración Regional</a:t>
            </a:r>
            <a:endParaRPr lang="en-GB" dirty="0">
              <a:solidFill>
                <a:srgbClr val="FC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4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s-CO" sz="4400" dirty="0"/>
              <a:t>Euronext</a:t>
            </a:r>
            <a:r>
              <a:rPr lang="es-CO" dirty="0"/>
              <a:t> Modelo Federal</a:t>
            </a:r>
            <a:endParaRPr lang="en-GB" dirty="0"/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Los servicios </a:t>
            </a:r>
            <a:r>
              <a:rPr lang="es-CO" sz="1000" b="1" i="1" dirty="0"/>
              <a:t>post-negociación</a:t>
            </a:r>
            <a:r>
              <a:rPr lang="es-CO" sz="1000" dirty="0"/>
              <a:t> están a cargo de </a:t>
            </a:r>
            <a:r>
              <a:rPr lang="es-CO" sz="1000" b="1" i="1" dirty="0"/>
              <a:t>Euronext Securities y Euronext Clearing</a:t>
            </a:r>
            <a:r>
              <a:rPr lang="es-CO" sz="1000" dirty="0"/>
              <a:t>. Bajo Euronext Securities, Euronext ofrece soluciones de liquidación y custodia para empresas cotizadas.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06" name="Imagen 105">
            <a:extLst>
              <a:ext uri="{FF2B5EF4-FFF2-40B4-BE49-F238E27FC236}">
                <a16:creationId xmlns:a16="http://schemas.microsoft.com/office/drawing/2014/main" id="{1CCF7605-3D95-472C-BA11-396FB0DF45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30ECD81-A6EA-46EE-8099-05DF5823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s-CO" sz="4400" dirty="0"/>
              <a:t>Euronext</a:t>
            </a:r>
            <a:r>
              <a:rPr lang="es-CO" dirty="0"/>
              <a:t> Modelo Federal</a:t>
            </a:r>
            <a:endParaRPr lang="en-GB" dirty="0"/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Los servicios </a:t>
            </a:r>
            <a:r>
              <a:rPr lang="es-CO" sz="1000" b="1" i="1" dirty="0"/>
              <a:t>post-negociación</a:t>
            </a:r>
            <a:r>
              <a:rPr lang="es-CO" sz="1000" dirty="0"/>
              <a:t> están a cargo de </a:t>
            </a:r>
            <a:r>
              <a:rPr lang="es-CO" sz="1000" b="1" i="1" dirty="0"/>
              <a:t>Euronext Securities y Euronext Clearing</a:t>
            </a:r>
            <a:r>
              <a:rPr lang="es-CO" sz="1000" dirty="0"/>
              <a:t>. Bajo Euronext Securities, Euronext ofrece soluciones de liquidación y custodia para empresas cotizadas.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28BF96E-6B75-4FCF-9992-8DA461FF913E}"/>
              </a:ext>
            </a:extLst>
          </p:cNvPr>
          <p:cNvGrpSpPr/>
          <p:nvPr/>
        </p:nvGrpSpPr>
        <p:grpSpPr>
          <a:xfrm>
            <a:off x="6005622" y="1754034"/>
            <a:ext cx="1527382" cy="164212"/>
            <a:chOff x="2453861" y="4893808"/>
            <a:chExt cx="1527382" cy="164212"/>
          </a:xfrm>
        </p:grpSpPr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A90C1CF1-0C69-4D26-9F0E-2540BEF94FB3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1" name="!!2Titulo">
              <a:extLst>
                <a:ext uri="{FF2B5EF4-FFF2-40B4-BE49-F238E27FC236}">
                  <a16:creationId xmlns:a16="http://schemas.microsoft.com/office/drawing/2014/main" id="{C541992D-8FD3-425A-B458-90461AC93297}"/>
                </a:ext>
              </a:extLst>
            </p:cNvPr>
            <p:cNvSpPr txBox="1">
              <a:spLocks/>
            </p:cNvSpPr>
            <p:nvPr/>
          </p:nvSpPr>
          <p:spPr>
            <a:xfrm>
              <a:off x="2453861" y="489380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DUBLIN</a:t>
              </a: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1B0C1A60-9E0B-4595-B027-A960882D6FEA}"/>
              </a:ext>
            </a:extLst>
          </p:cNvPr>
          <p:cNvGrpSpPr/>
          <p:nvPr/>
        </p:nvGrpSpPr>
        <p:grpSpPr>
          <a:xfrm>
            <a:off x="7717723" y="1953326"/>
            <a:ext cx="1527382" cy="311260"/>
            <a:chOff x="2243315" y="4746760"/>
            <a:chExt cx="1527382" cy="311260"/>
          </a:xfrm>
        </p:grpSpPr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31706E7E-D85D-4394-BB17-BE1784B2210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4" name="!!2Titulo">
              <a:extLst>
                <a:ext uri="{FF2B5EF4-FFF2-40B4-BE49-F238E27FC236}">
                  <a16:creationId xmlns:a16="http://schemas.microsoft.com/office/drawing/2014/main" id="{B834B4DE-91A2-4538-934A-46E464B1661A}"/>
                </a:ext>
              </a:extLst>
            </p:cNvPr>
            <p:cNvSpPr txBox="1">
              <a:spLocks/>
            </p:cNvSpPr>
            <p:nvPr/>
          </p:nvSpPr>
          <p:spPr>
            <a:xfrm>
              <a:off x="2243315" y="4746760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AMSTERDAM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1CF09491-CED3-45F8-9511-2ECCBD91D768}"/>
              </a:ext>
            </a:extLst>
          </p:cNvPr>
          <p:cNvGrpSpPr/>
          <p:nvPr/>
        </p:nvGrpSpPr>
        <p:grpSpPr>
          <a:xfrm>
            <a:off x="8220968" y="2622988"/>
            <a:ext cx="1527382" cy="242465"/>
            <a:chOff x="2946086" y="4964126"/>
            <a:chExt cx="1527382" cy="242465"/>
          </a:xfrm>
        </p:grpSpPr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EE2432FC-D4B0-4FBD-8EB1-BEECE3992F6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7" name="!!2Titulo">
              <a:extLst>
                <a:ext uri="{FF2B5EF4-FFF2-40B4-BE49-F238E27FC236}">
                  <a16:creationId xmlns:a16="http://schemas.microsoft.com/office/drawing/2014/main" id="{1151C43F-014E-4456-8816-A252FBCC9953}"/>
                </a:ext>
              </a:extLst>
            </p:cNvPr>
            <p:cNvSpPr txBox="1">
              <a:spLocks/>
            </p:cNvSpPr>
            <p:nvPr/>
          </p:nvSpPr>
          <p:spPr>
            <a:xfrm>
              <a:off x="2946086" y="504638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BRUSSELS</a:t>
              </a: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D0F9E4C-15B0-472A-9042-1209301A799D}"/>
              </a:ext>
            </a:extLst>
          </p:cNvPr>
          <p:cNvGrpSpPr/>
          <p:nvPr/>
        </p:nvGrpSpPr>
        <p:grpSpPr>
          <a:xfrm>
            <a:off x="7782925" y="2960412"/>
            <a:ext cx="1527382" cy="255009"/>
            <a:chOff x="2791968" y="4964126"/>
            <a:chExt cx="1527382" cy="255009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D99FE1AB-3029-4D15-96C7-5019AD93CD34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0" name="!!2Titulo">
              <a:extLst>
                <a:ext uri="{FF2B5EF4-FFF2-40B4-BE49-F238E27FC236}">
                  <a16:creationId xmlns:a16="http://schemas.microsoft.com/office/drawing/2014/main" id="{A82395C9-62CA-4717-88B2-1F2034FADCD4}"/>
                </a:ext>
              </a:extLst>
            </p:cNvPr>
            <p:cNvSpPr txBox="1">
              <a:spLocks/>
            </p:cNvSpPr>
            <p:nvPr/>
          </p:nvSpPr>
          <p:spPr>
            <a:xfrm>
              <a:off x="2791968" y="505892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PARIS</a:t>
              </a:r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077D971-5162-4625-9A22-C7240AF3965A}"/>
              </a:ext>
            </a:extLst>
          </p:cNvPr>
          <p:cNvGrpSpPr/>
          <p:nvPr/>
        </p:nvGrpSpPr>
        <p:grpSpPr>
          <a:xfrm>
            <a:off x="5074986" y="5210482"/>
            <a:ext cx="1527382" cy="160207"/>
            <a:chOff x="2417692" y="4943989"/>
            <a:chExt cx="1527382" cy="160207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0ABCFE3F-BE61-4071-BDDE-20A93D96E39B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3" name="!!2Titulo">
              <a:extLst>
                <a:ext uri="{FF2B5EF4-FFF2-40B4-BE49-F238E27FC236}">
                  <a16:creationId xmlns:a16="http://schemas.microsoft.com/office/drawing/2014/main" id="{DF5ADC26-F726-4A80-A0B1-CAFEABB73501}"/>
                </a:ext>
              </a:extLst>
            </p:cNvPr>
            <p:cNvSpPr txBox="1">
              <a:spLocks/>
            </p:cNvSpPr>
            <p:nvPr/>
          </p:nvSpPr>
          <p:spPr>
            <a:xfrm>
              <a:off x="2417692" y="494398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LISBON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5BE05C6-CB71-42DC-8816-2850FD0479CC}"/>
              </a:ext>
            </a:extLst>
          </p:cNvPr>
          <p:cNvGrpSpPr/>
          <p:nvPr/>
        </p:nvGrpSpPr>
        <p:grpSpPr>
          <a:xfrm>
            <a:off x="8820939" y="3797209"/>
            <a:ext cx="848333" cy="268754"/>
            <a:chOff x="8820939" y="3797209"/>
            <a:chExt cx="848333" cy="268754"/>
          </a:xfrm>
        </p:grpSpPr>
        <p:sp>
          <p:nvSpPr>
            <p:cNvPr id="108" name="!!2Titulo">
              <a:extLst>
                <a:ext uri="{FF2B5EF4-FFF2-40B4-BE49-F238E27FC236}">
                  <a16:creationId xmlns:a16="http://schemas.microsoft.com/office/drawing/2014/main" id="{6ACC7C10-A75A-420D-BF73-C72008D214EA}"/>
                </a:ext>
              </a:extLst>
            </p:cNvPr>
            <p:cNvSpPr txBox="1">
              <a:spLocks/>
            </p:cNvSpPr>
            <p:nvPr/>
          </p:nvSpPr>
          <p:spPr>
            <a:xfrm>
              <a:off x="8820939" y="3905756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MILAN</a:t>
              </a: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84F4962B-E51D-4AD7-A3C2-3D0E6707F747}"/>
                </a:ext>
              </a:extLst>
            </p:cNvPr>
            <p:cNvSpPr/>
            <p:nvPr/>
          </p:nvSpPr>
          <p:spPr>
            <a:xfrm>
              <a:off x="9121201" y="3797209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33C0ADD-E29D-4FCE-ADDA-831D8940DF7E}"/>
              </a:ext>
            </a:extLst>
          </p:cNvPr>
          <p:cNvGrpSpPr/>
          <p:nvPr/>
        </p:nvGrpSpPr>
        <p:grpSpPr>
          <a:xfrm>
            <a:off x="2994368" y="5007393"/>
            <a:ext cx="1676808" cy="160207"/>
            <a:chOff x="3101578" y="4932083"/>
            <a:chExt cx="1676808" cy="160207"/>
          </a:xfrm>
        </p:grpSpPr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F77FA23-CE21-4A4E-9178-C8604C3F0F40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129" name="!!2Titulo">
              <a:extLst>
                <a:ext uri="{FF2B5EF4-FFF2-40B4-BE49-F238E27FC236}">
                  <a16:creationId xmlns:a16="http://schemas.microsoft.com/office/drawing/2014/main" id="{8E109A83-C765-4EB0-80FD-FB06E2836AF1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93208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7 Regulated Markets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4EEAB2-F2C7-4123-870C-9E7C432939AA}"/>
              </a:ext>
            </a:extLst>
          </p:cNvPr>
          <p:cNvGrpSpPr/>
          <p:nvPr/>
        </p:nvGrpSpPr>
        <p:grpSpPr>
          <a:xfrm>
            <a:off x="8927857" y="308776"/>
            <a:ext cx="567069" cy="321432"/>
            <a:chOff x="8927857" y="308776"/>
            <a:chExt cx="567069" cy="321432"/>
          </a:xfrm>
        </p:grpSpPr>
        <p:sp>
          <p:nvSpPr>
            <p:cNvPr id="103" name="!!2Titulo">
              <a:extLst>
                <a:ext uri="{FF2B5EF4-FFF2-40B4-BE49-F238E27FC236}">
                  <a16:creationId xmlns:a16="http://schemas.microsoft.com/office/drawing/2014/main" id="{59B7F642-F5EE-449A-81C0-F89B0449E9BD}"/>
                </a:ext>
              </a:extLst>
            </p:cNvPr>
            <p:cNvSpPr txBox="1">
              <a:spLocks/>
            </p:cNvSpPr>
            <p:nvPr/>
          </p:nvSpPr>
          <p:spPr>
            <a:xfrm>
              <a:off x="8927857" y="308776"/>
              <a:ext cx="567069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OSLO</a:t>
              </a: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2399E1A1-0990-4FE7-9624-C8F5964C44E0}"/>
                </a:ext>
              </a:extLst>
            </p:cNvPr>
            <p:cNvSpPr/>
            <p:nvPr/>
          </p:nvSpPr>
          <p:spPr>
            <a:xfrm>
              <a:off x="9155768" y="536314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42201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30ECD81-A6EA-46EE-8099-05DF5823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s-CO" sz="4400" dirty="0"/>
              <a:t>Euronext</a:t>
            </a:r>
            <a:r>
              <a:rPr lang="es-CO" dirty="0"/>
              <a:t> Modelo Federal</a:t>
            </a:r>
            <a:endParaRPr lang="en-GB" dirty="0"/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Los servicios </a:t>
            </a:r>
            <a:r>
              <a:rPr lang="es-CO" sz="1000" b="1" i="1" dirty="0"/>
              <a:t>post-negociación</a:t>
            </a:r>
            <a:r>
              <a:rPr lang="es-CO" sz="1000" dirty="0"/>
              <a:t> están a cargo de </a:t>
            </a:r>
            <a:r>
              <a:rPr lang="es-CO" sz="1000" b="1" i="1" dirty="0"/>
              <a:t>Euronext Securities y Euronext Clearing</a:t>
            </a:r>
            <a:r>
              <a:rPr lang="es-CO" sz="1000" dirty="0"/>
              <a:t>. Bajo Euronext Securities, Euronext ofrece soluciones de liquidación y custodia para empresas cotizadas.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28BF96E-6B75-4FCF-9992-8DA461FF913E}"/>
              </a:ext>
            </a:extLst>
          </p:cNvPr>
          <p:cNvGrpSpPr/>
          <p:nvPr/>
        </p:nvGrpSpPr>
        <p:grpSpPr>
          <a:xfrm>
            <a:off x="6005622" y="1754034"/>
            <a:ext cx="1527382" cy="164212"/>
            <a:chOff x="2453861" y="4893808"/>
            <a:chExt cx="1527382" cy="164212"/>
          </a:xfrm>
        </p:grpSpPr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A90C1CF1-0C69-4D26-9F0E-2540BEF94FB3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1" name="!!2Titulo">
              <a:extLst>
                <a:ext uri="{FF2B5EF4-FFF2-40B4-BE49-F238E27FC236}">
                  <a16:creationId xmlns:a16="http://schemas.microsoft.com/office/drawing/2014/main" id="{C541992D-8FD3-425A-B458-90461AC93297}"/>
                </a:ext>
              </a:extLst>
            </p:cNvPr>
            <p:cNvSpPr txBox="1">
              <a:spLocks/>
            </p:cNvSpPr>
            <p:nvPr/>
          </p:nvSpPr>
          <p:spPr>
            <a:xfrm>
              <a:off x="2453861" y="489380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DUBLIN</a:t>
              </a: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1B0C1A60-9E0B-4595-B027-A960882D6FEA}"/>
              </a:ext>
            </a:extLst>
          </p:cNvPr>
          <p:cNvGrpSpPr/>
          <p:nvPr/>
        </p:nvGrpSpPr>
        <p:grpSpPr>
          <a:xfrm>
            <a:off x="7717723" y="1953326"/>
            <a:ext cx="1527382" cy="311260"/>
            <a:chOff x="2243315" y="4746760"/>
            <a:chExt cx="1527382" cy="311260"/>
          </a:xfrm>
        </p:grpSpPr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31706E7E-D85D-4394-BB17-BE1784B2210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4" name="!!2Titulo">
              <a:extLst>
                <a:ext uri="{FF2B5EF4-FFF2-40B4-BE49-F238E27FC236}">
                  <a16:creationId xmlns:a16="http://schemas.microsoft.com/office/drawing/2014/main" id="{B834B4DE-91A2-4538-934A-46E464B1661A}"/>
                </a:ext>
              </a:extLst>
            </p:cNvPr>
            <p:cNvSpPr txBox="1">
              <a:spLocks/>
            </p:cNvSpPr>
            <p:nvPr/>
          </p:nvSpPr>
          <p:spPr>
            <a:xfrm>
              <a:off x="2243315" y="4746760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AMSTERDAM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1CF09491-CED3-45F8-9511-2ECCBD91D768}"/>
              </a:ext>
            </a:extLst>
          </p:cNvPr>
          <p:cNvGrpSpPr/>
          <p:nvPr/>
        </p:nvGrpSpPr>
        <p:grpSpPr>
          <a:xfrm>
            <a:off x="8220968" y="2622988"/>
            <a:ext cx="1527382" cy="242465"/>
            <a:chOff x="2946086" y="4964126"/>
            <a:chExt cx="1527382" cy="242465"/>
          </a:xfrm>
        </p:grpSpPr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EE2432FC-D4B0-4FBD-8EB1-BEECE3992F6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7" name="!!2Titulo">
              <a:extLst>
                <a:ext uri="{FF2B5EF4-FFF2-40B4-BE49-F238E27FC236}">
                  <a16:creationId xmlns:a16="http://schemas.microsoft.com/office/drawing/2014/main" id="{1151C43F-014E-4456-8816-A252FBCC9953}"/>
                </a:ext>
              </a:extLst>
            </p:cNvPr>
            <p:cNvSpPr txBox="1">
              <a:spLocks/>
            </p:cNvSpPr>
            <p:nvPr/>
          </p:nvSpPr>
          <p:spPr>
            <a:xfrm>
              <a:off x="2946086" y="504638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BRUSSELS</a:t>
              </a: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D0F9E4C-15B0-472A-9042-1209301A799D}"/>
              </a:ext>
            </a:extLst>
          </p:cNvPr>
          <p:cNvGrpSpPr/>
          <p:nvPr/>
        </p:nvGrpSpPr>
        <p:grpSpPr>
          <a:xfrm>
            <a:off x="7782925" y="2960412"/>
            <a:ext cx="1527382" cy="255009"/>
            <a:chOff x="2791968" y="4964126"/>
            <a:chExt cx="1527382" cy="255009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D99FE1AB-3029-4D15-96C7-5019AD93CD34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0" name="!!2Titulo">
              <a:extLst>
                <a:ext uri="{FF2B5EF4-FFF2-40B4-BE49-F238E27FC236}">
                  <a16:creationId xmlns:a16="http://schemas.microsoft.com/office/drawing/2014/main" id="{A82395C9-62CA-4717-88B2-1F2034FADCD4}"/>
                </a:ext>
              </a:extLst>
            </p:cNvPr>
            <p:cNvSpPr txBox="1">
              <a:spLocks/>
            </p:cNvSpPr>
            <p:nvPr/>
          </p:nvSpPr>
          <p:spPr>
            <a:xfrm>
              <a:off x="2791968" y="505892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PARIS</a:t>
              </a:r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077D971-5162-4625-9A22-C7240AF3965A}"/>
              </a:ext>
            </a:extLst>
          </p:cNvPr>
          <p:cNvGrpSpPr/>
          <p:nvPr/>
        </p:nvGrpSpPr>
        <p:grpSpPr>
          <a:xfrm>
            <a:off x="5074986" y="5210482"/>
            <a:ext cx="1527382" cy="160207"/>
            <a:chOff x="2417692" y="4943989"/>
            <a:chExt cx="1527382" cy="160207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0ABCFE3F-BE61-4071-BDDE-20A93D96E39B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3" name="!!2Titulo">
              <a:extLst>
                <a:ext uri="{FF2B5EF4-FFF2-40B4-BE49-F238E27FC236}">
                  <a16:creationId xmlns:a16="http://schemas.microsoft.com/office/drawing/2014/main" id="{DF5ADC26-F726-4A80-A0B1-CAFEABB73501}"/>
                </a:ext>
              </a:extLst>
            </p:cNvPr>
            <p:cNvSpPr txBox="1">
              <a:spLocks/>
            </p:cNvSpPr>
            <p:nvPr/>
          </p:nvSpPr>
          <p:spPr>
            <a:xfrm>
              <a:off x="2417692" y="494398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LISBON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5BE05C6-CB71-42DC-8816-2850FD0479CC}"/>
              </a:ext>
            </a:extLst>
          </p:cNvPr>
          <p:cNvGrpSpPr/>
          <p:nvPr/>
        </p:nvGrpSpPr>
        <p:grpSpPr>
          <a:xfrm>
            <a:off x="8820939" y="3797209"/>
            <a:ext cx="848333" cy="268754"/>
            <a:chOff x="8820939" y="3797209"/>
            <a:chExt cx="848333" cy="268754"/>
          </a:xfrm>
        </p:grpSpPr>
        <p:sp>
          <p:nvSpPr>
            <p:cNvPr id="108" name="!!2Titulo">
              <a:extLst>
                <a:ext uri="{FF2B5EF4-FFF2-40B4-BE49-F238E27FC236}">
                  <a16:creationId xmlns:a16="http://schemas.microsoft.com/office/drawing/2014/main" id="{6ACC7C10-A75A-420D-BF73-C72008D214EA}"/>
                </a:ext>
              </a:extLst>
            </p:cNvPr>
            <p:cNvSpPr txBox="1">
              <a:spLocks/>
            </p:cNvSpPr>
            <p:nvPr/>
          </p:nvSpPr>
          <p:spPr>
            <a:xfrm>
              <a:off x="8820939" y="3905756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MILAN</a:t>
              </a: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84F4962B-E51D-4AD7-A3C2-3D0E6707F747}"/>
                </a:ext>
              </a:extLst>
            </p:cNvPr>
            <p:cNvSpPr/>
            <p:nvPr/>
          </p:nvSpPr>
          <p:spPr>
            <a:xfrm>
              <a:off x="9121201" y="3797209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33C0ADD-E29D-4FCE-ADDA-831D8940DF7E}"/>
              </a:ext>
            </a:extLst>
          </p:cNvPr>
          <p:cNvGrpSpPr/>
          <p:nvPr/>
        </p:nvGrpSpPr>
        <p:grpSpPr>
          <a:xfrm>
            <a:off x="2994368" y="5007393"/>
            <a:ext cx="1676808" cy="160207"/>
            <a:chOff x="3101578" y="4932083"/>
            <a:chExt cx="1676808" cy="160207"/>
          </a:xfrm>
        </p:grpSpPr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F77FA23-CE21-4A4E-9178-C8604C3F0F40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129" name="!!2Titulo">
              <a:extLst>
                <a:ext uri="{FF2B5EF4-FFF2-40B4-BE49-F238E27FC236}">
                  <a16:creationId xmlns:a16="http://schemas.microsoft.com/office/drawing/2014/main" id="{8E109A83-C765-4EB0-80FD-FB06E2836AF1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93208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7 Regulated Markets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4EEAB2-F2C7-4123-870C-9E7C432939AA}"/>
              </a:ext>
            </a:extLst>
          </p:cNvPr>
          <p:cNvGrpSpPr/>
          <p:nvPr/>
        </p:nvGrpSpPr>
        <p:grpSpPr>
          <a:xfrm>
            <a:off x="8927857" y="308776"/>
            <a:ext cx="567069" cy="321432"/>
            <a:chOff x="8927857" y="308776"/>
            <a:chExt cx="567069" cy="321432"/>
          </a:xfrm>
        </p:grpSpPr>
        <p:sp>
          <p:nvSpPr>
            <p:cNvPr id="103" name="!!2Titulo">
              <a:extLst>
                <a:ext uri="{FF2B5EF4-FFF2-40B4-BE49-F238E27FC236}">
                  <a16:creationId xmlns:a16="http://schemas.microsoft.com/office/drawing/2014/main" id="{59B7F642-F5EE-449A-81C0-F89B0449E9BD}"/>
                </a:ext>
              </a:extLst>
            </p:cNvPr>
            <p:cNvSpPr txBox="1">
              <a:spLocks/>
            </p:cNvSpPr>
            <p:nvPr/>
          </p:nvSpPr>
          <p:spPr>
            <a:xfrm>
              <a:off x="8927857" y="308776"/>
              <a:ext cx="567069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OSLO</a:t>
              </a: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2399E1A1-0990-4FE7-9624-C8F5964C44E0}"/>
                </a:ext>
              </a:extLst>
            </p:cNvPr>
            <p:cNvSpPr/>
            <p:nvPr/>
          </p:nvSpPr>
          <p:spPr>
            <a:xfrm>
              <a:off x="9155768" y="536314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7DE4ADA6-5028-424A-8C46-59A584E159EE}"/>
              </a:ext>
            </a:extLst>
          </p:cNvPr>
          <p:cNvGrpSpPr/>
          <p:nvPr/>
        </p:nvGrpSpPr>
        <p:grpSpPr>
          <a:xfrm>
            <a:off x="2974460" y="5238690"/>
            <a:ext cx="2138916" cy="160207"/>
            <a:chOff x="3083272" y="4725133"/>
            <a:chExt cx="2138916" cy="160207"/>
          </a:xfrm>
        </p:grpSpPr>
        <p:sp>
          <p:nvSpPr>
            <p:cNvPr id="172" name="Triángulo isósceles 171">
              <a:extLst>
                <a:ext uri="{FF2B5EF4-FFF2-40B4-BE49-F238E27FC236}">
                  <a16:creationId xmlns:a16="http://schemas.microsoft.com/office/drawing/2014/main" id="{1812AB21-B397-40B5-AF73-AF4B5B9026CE}"/>
                </a:ext>
              </a:extLst>
            </p:cNvPr>
            <p:cNvSpPr/>
            <p:nvPr/>
          </p:nvSpPr>
          <p:spPr>
            <a:xfrm>
              <a:off x="3083272" y="4747772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173" name="!!2Titulo">
              <a:extLst>
                <a:ext uri="{FF2B5EF4-FFF2-40B4-BE49-F238E27FC236}">
                  <a16:creationId xmlns:a16="http://schemas.microsoft.com/office/drawing/2014/main" id="{8DD2F06D-95F4-4F7B-B3BD-231786483C8E}"/>
                </a:ext>
              </a:extLst>
            </p:cNvPr>
            <p:cNvSpPr txBox="1">
              <a:spLocks/>
            </p:cNvSpPr>
            <p:nvPr/>
          </p:nvSpPr>
          <p:spPr>
            <a:xfrm>
              <a:off x="3251003" y="4725133"/>
              <a:ext cx="197118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Central Securities Depositories</a:t>
              </a:r>
            </a:p>
          </p:txBody>
        </p:sp>
      </p:grpSp>
      <p:sp>
        <p:nvSpPr>
          <p:cNvPr id="175" name="Triángulo isósceles 174">
            <a:extLst>
              <a:ext uri="{FF2B5EF4-FFF2-40B4-BE49-F238E27FC236}">
                <a16:creationId xmlns:a16="http://schemas.microsoft.com/office/drawing/2014/main" id="{3CC75B36-FC17-45C4-9F3D-0A99D9F09A67}"/>
              </a:ext>
            </a:extLst>
          </p:cNvPr>
          <p:cNvSpPr/>
          <p:nvPr/>
        </p:nvSpPr>
        <p:spPr>
          <a:xfrm>
            <a:off x="9286855" y="526883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8" name="Triángulo isósceles 177">
            <a:extLst>
              <a:ext uri="{FF2B5EF4-FFF2-40B4-BE49-F238E27FC236}">
                <a16:creationId xmlns:a16="http://schemas.microsoft.com/office/drawing/2014/main" id="{19E9605B-A1E6-4FB2-9AF1-EDD2FB5AC703}"/>
              </a:ext>
            </a:extLst>
          </p:cNvPr>
          <p:cNvSpPr/>
          <p:nvPr/>
        </p:nvSpPr>
        <p:spPr>
          <a:xfrm>
            <a:off x="9333015" y="1484450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1" name="Triángulo isósceles 180">
            <a:extLst>
              <a:ext uri="{FF2B5EF4-FFF2-40B4-BE49-F238E27FC236}">
                <a16:creationId xmlns:a16="http://schemas.microsoft.com/office/drawing/2014/main" id="{BEC7B0E9-4E5B-43F3-B8DE-0BDC92AA87AC}"/>
              </a:ext>
            </a:extLst>
          </p:cNvPr>
          <p:cNvSpPr/>
          <p:nvPr/>
        </p:nvSpPr>
        <p:spPr>
          <a:xfrm>
            <a:off x="9257719" y="3793572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151AAAD4-BA7D-43DF-9BCC-6A847C288911}"/>
              </a:ext>
            </a:extLst>
          </p:cNvPr>
          <p:cNvGrpSpPr/>
          <p:nvPr/>
        </p:nvGrpSpPr>
        <p:grpSpPr>
          <a:xfrm>
            <a:off x="5322440" y="4512675"/>
            <a:ext cx="848333" cy="160207"/>
            <a:chOff x="2430838" y="4382882"/>
            <a:chExt cx="848333" cy="160207"/>
          </a:xfrm>
        </p:grpSpPr>
        <p:sp>
          <p:nvSpPr>
            <p:cNvPr id="184" name="Triángulo isósceles 183">
              <a:extLst>
                <a:ext uri="{FF2B5EF4-FFF2-40B4-BE49-F238E27FC236}">
                  <a16:creationId xmlns:a16="http://schemas.microsoft.com/office/drawing/2014/main" id="{B9FED7E2-1CEA-4229-A885-F51C81E60984}"/>
                </a:ext>
              </a:extLst>
            </p:cNvPr>
            <p:cNvSpPr/>
            <p:nvPr/>
          </p:nvSpPr>
          <p:spPr>
            <a:xfrm>
              <a:off x="3091449" y="4421523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5" name="!!2Titulo">
              <a:extLst>
                <a:ext uri="{FF2B5EF4-FFF2-40B4-BE49-F238E27FC236}">
                  <a16:creationId xmlns:a16="http://schemas.microsoft.com/office/drawing/2014/main" id="{69D5D944-3AD7-4BE5-9E97-66C46AA0095D}"/>
                </a:ext>
              </a:extLst>
            </p:cNvPr>
            <p:cNvSpPr txBox="1">
              <a:spLocks/>
            </p:cNvSpPr>
            <p:nvPr/>
          </p:nvSpPr>
          <p:spPr>
            <a:xfrm>
              <a:off x="2430838" y="4382882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PORTO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14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8" grpId="0" animBg="1"/>
      <p:bldP spid="1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upo 135">
            <a:extLst>
              <a:ext uri="{FF2B5EF4-FFF2-40B4-BE49-F238E27FC236}">
                <a16:creationId xmlns:a16="http://schemas.microsoft.com/office/drawing/2014/main" id="{95793435-9CEA-47F0-80B8-9801910B6600}"/>
              </a:ext>
            </a:extLst>
          </p:cNvPr>
          <p:cNvGrpSpPr/>
          <p:nvPr/>
        </p:nvGrpSpPr>
        <p:grpSpPr>
          <a:xfrm>
            <a:off x="2974460" y="5238690"/>
            <a:ext cx="2138916" cy="160207"/>
            <a:chOff x="3083272" y="4725133"/>
            <a:chExt cx="2138916" cy="160207"/>
          </a:xfrm>
        </p:grpSpPr>
        <p:sp>
          <p:nvSpPr>
            <p:cNvPr id="137" name="Triángulo isósceles 136">
              <a:extLst>
                <a:ext uri="{FF2B5EF4-FFF2-40B4-BE49-F238E27FC236}">
                  <a16:creationId xmlns:a16="http://schemas.microsoft.com/office/drawing/2014/main" id="{1EC1D85F-9BF6-4991-8943-2A10756AA291}"/>
                </a:ext>
              </a:extLst>
            </p:cNvPr>
            <p:cNvSpPr/>
            <p:nvPr/>
          </p:nvSpPr>
          <p:spPr>
            <a:xfrm>
              <a:off x="3083272" y="4747772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138" name="!!2Titulo">
              <a:extLst>
                <a:ext uri="{FF2B5EF4-FFF2-40B4-BE49-F238E27FC236}">
                  <a16:creationId xmlns:a16="http://schemas.microsoft.com/office/drawing/2014/main" id="{11671AA9-48C4-42E3-8CB3-B827C444F2BE}"/>
                </a:ext>
              </a:extLst>
            </p:cNvPr>
            <p:cNvSpPr txBox="1">
              <a:spLocks/>
            </p:cNvSpPr>
            <p:nvPr/>
          </p:nvSpPr>
          <p:spPr>
            <a:xfrm>
              <a:off x="3251003" y="4725133"/>
              <a:ext cx="197118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Central Securities Depositories</a:t>
              </a: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7F62F8F3-F407-4BDD-9E08-4B03A2AF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8" y="0"/>
            <a:ext cx="6975662" cy="6858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F9970E7-179B-43B9-A97E-2582E9E7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5" y="84076"/>
            <a:ext cx="1998624" cy="2807487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30ECD81-A6EA-46EE-8099-05DF5823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63" y="1075507"/>
            <a:ext cx="1461018" cy="1388181"/>
          </a:xfrm>
          <a:prstGeom prst="rect">
            <a:avLst/>
          </a:prstGeom>
        </p:spPr>
      </p:pic>
      <p:sp>
        <p:nvSpPr>
          <p:cNvPr id="97" name="!!2CONTRAS">
            <a:extLst>
              <a:ext uri="{FF2B5EF4-FFF2-40B4-BE49-F238E27FC236}">
                <a16:creationId xmlns:a16="http://schemas.microsoft.com/office/drawing/2014/main" id="{104B8508-38A2-4253-911D-7F3542BC56A1}"/>
              </a:ext>
            </a:extLst>
          </p:cNvPr>
          <p:cNvSpPr/>
          <p:nvPr/>
        </p:nvSpPr>
        <p:spPr>
          <a:xfrm rot="5573525">
            <a:off x="-2196002" y="-2919797"/>
            <a:ext cx="8348052" cy="5208911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>
                  <a:alpha val="17000"/>
                </a:srgbClr>
              </a:gs>
              <a:gs pos="95000">
                <a:srgbClr val="400FBD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39064-5C39-4EA1-8CA0-61BC6B8EF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5" y="2998183"/>
            <a:ext cx="2978340" cy="336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E5DEB90-CBCB-48B9-8C37-CCFFB1735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5" y="2292403"/>
            <a:ext cx="2544998" cy="2493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530A9-F8F6-6944-8F51-0AECCB31BFF5}"/>
              </a:ext>
            </a:extLst>
          </p:cNvPr>
          <p:cNvSpPr txBox="1"/>
          <p:nvPr/>
        </p:nvSpPr>
        <p:spPr>
          <a:xfrm>
            <a:off x="8855244" y="6344093"/>
            <a:ext cx="249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* Fuente: Euronext</a:t>
            </a:r>
            <a:endParaRPr lang="en-GB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FAB2DF-19BC-4A43-94AD-B077428B6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0" y="2292403"/>
            <a:ext cx="1203948" cy="7926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CDD9AF-3077-4341-BC2A-8892DE82E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51" y="3984587"/>
            <a:ext cx="1293922" cy="1718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19599-2622-4844-AB7A-E8083E22E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51" y="1768744"/>
            <a:ext cx="848333" cy="1071127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EA0B2A1E-870B-4CE7-8C3F-FCBF1C307F37}"/>
              </a:ext>
            </a:extLst>
          </p:cNvPr>
          <p:cNvGrpSpPr/>
          <p:nvPr/>
        </p:nvGrpSpPr>
        <p:grpSpPr>
          <a:xfrm>
            <a:off x="2944370" y="4516076"/>
            <a:ext cx="2047816" cy="160207"/>
            <a:chOff x="3048750" y="4516076"/>
            <a:chExt cx="2047816" cy="16020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F79CC2-28B4-4473-A7EE-169DD22E6564}"/>
                </a:ext>
              </a:extLst>
            </p:cNvPr>
            <p:cNvSpPr/>
            <p:nvPr/>
          </p:nvSpPr>
          <p:spPr>
            <a:xfrm>
              <a:off x="3048750" y="4551316"/>
              <a:ext cx="202254" cy="103926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9" name="!!2Titulo">
              <a:extLst>
                <a:ext uri="{FF2B5EF4-FFF2-40B4-BE49-F238E27FC236}">
                  <a16:creationId xmlns:a16="http://schemas.microsoft.com/office/drawing/2014/main" id="{C8357316-8B9C-4ED2-882F-B9775BE4A044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516076"/>
              <a:ext cx="184556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Euronext Historical Presence</a:t>
              </a:r>
            </a:p>
          </p:txBody>
        </p:sp>
      </p:grpSp>
      <p:sp>
        <p:nvSpPr>
          <p:cNvPr id="48" name="!!2Titulo">
            <a:extLst>
              <a:ext uri="{FF2B5EF4-FFF2-40B4-BE49-F238E27FC236}">
                <a16:creationId xmlns:a16="http://schemas.microsoft.com/office/drawing/2014/main" id="{7DD63573-BB7A-4B11-9E3B-F079F0137E35}"/>
              </a:ext>
            </a:extLst>
          </p:cNvPr>
          <p:cNvSpPr txBox="1">
            <a:spLocks/>
          </p:cNvSpPr>
          <p:nvPr/>
        </p:nvSpPr>
        <p:spPr>
          <a:xfrm>
            <a:off x="2842487" y="3178812"/>
            <a:ext cx="1308075" cy="16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OTHER OFFICES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F7A79-69C8-478E-9F72-E765EAD8B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9" y="-219018"/>
            <a:ext cx="1613830" cy="1376003"/>
          </a:xfrm>
          <a:prstGeom prst="rect">
            <a:avLst/>
          </a:prstGeom>
        </p:spPr>
      </p:pic>
      <p:sp>
        <p:nvSpPr>
          <p:cNvPr id="98" name="Title 2">
            <a:extLst>
              <a:ext uri="{FF2B5EF4-FFF2-40B4-BE49-F238E27FC236}">
                <a16:creationId xmlns:a16="http://schemas.microsoft.com/office/drawing/2014/main" id="{42E76F59-FCBB-482D-9A51-4B04D306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9" y="375407"/>
            <a:ext cx="3638186" cy="1325563"/>
          </a:xfrm>
        </p:spPr>
        <p:txBody>
          <a:bodyPr/>
          <a:lstStyle/>
          <a:p>
            <a:r>
              <a:rPr lang="es-CO" sz="4400" dirty="0"/>
              <a:t>Euronext</a:t>
            </a:r>
            <a:r>
              <a:rPr lang="es-CO" dirty="0"/>
              <a:t> Modelo Federal</a:t>
            </a:r>
            <a:endParaRPr lang="en-GB" dirty="0"/>
          </a:p>
        </p:txBody>
      </p:sp>
      <p:sp>
        <p:nvSpPr>
          <p:cNvPr id="99" name="TextBox 7">
            <a:extLst>
              <a:ext uri="{FF2B5EF4-FFF2-40B4-BE49-F238E27FC236}">
                <a16:creationId xmlns:a16="http://schemas.microsoft.com/office/drawing/2014/main" id="{B9B815AB-1015-435F-B7DE-31B629C95EE7}"/>
              </a:ext>
            </a:extLst>
          </p:cNvPr>
          <p:cNvSpPr txBox="1"/>
          <p:nvPr/>
        </p:nvSpPr>
        <p:spPr>
          <a:xfrm>
            <a:off x="507544" y="1759590"/>
            <a:ext cx="306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Los servicios </a:t>
            </a:r>
            <a:r>
              <a:rPr lang="es-CO" sz="1000" b="1" i="1" dirty="0"/>
              <a:t>post-negociación</a:t>
            </a:r>
            <a:r>
              <a:rPr lang="es-CO" sz="1000" dirty="0"/>
              <a:t> están a cargo de </a:t>
            </a:r>
            <a:r>
              <a:rPr lang="es-CO" sz="1000" b="1" i="1" dirty="0"/>
              <a:t>Euronext Securities y Euronext Clearing</a:t>
            </a:r>
            <a:r>
              <a:rPr lang="es-CO" sz="1000" dirty="0"/>
              <a:t>. Bajo Euronext Securities, Euronext ofrece soluciones de liquidación y custodia para empresas cotizadas.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9F29C4E-C194-4773-847B-E2B418D979D6}"/>
              </a:ext>
            </a:extLst>
          </p:cNvPr>
          <p:cNvGrpSpPr/>
          <p:nvPr/>
        </p:nvGrpSpPr>
        <p:grpSpPr>
          <a:xfrm>
            <a:off x="2982260" y="3408616"/>
            <a:ext cx="1167218" cy="830110"/>
            <a:chOff x="2982260" y="3408616"/>
            <a:chExt cx="1167218" cy="83011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AECE138-D348-445E-9B1E-88A949D410B5}"/>
                </a:ext>
              </a:extLst>
            </p:cNvPr>
            <p:cNvSpPr/>
            <p:nvPr/>
          </p:nvSpPr>
          <p:spPr>
            <a:xfrm>
              <a:off x="2983218" y="3433137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44" name="!!2Titulo">
              <a:extLst>
                <a:ext uri="{FF2B5EF4-FFF2-40B4-BE49-F238E27FC236}">
                  <a16:creationId xmlns:a16="http://schemas.microsoft.com/office/drawing/2014/main" id="{6234FE29-7A5E-4F16-A6E2-EB9B716AAE12}"/>
                </a:ext>
              </a:extLst>
            </p:cNvPr>
            <p:cNvSpPr txBox="1">
              <a:spLocks/>
            </p:cNvSpPr>
            <p:nvPr/>
          </p:nvSpPr>
          <p:spPr>
            <a:xfrm>
              <a:off x="3165223" y="3408616"/>
              <a:ext cx="92734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NEW YORK</a:t>
              </a:r>
            </a:p>
          </p:txBody>
        </p:sp>
        <p:sp>
          <p:nvSpPr>
            <p:cNvPr id="45" name="!!2Titulo">
              <a:extLst>
                <a:ext uri="{FF2B5EF4-FFF2-40B4-BE49-F238E27FC236}">
                  <a16:creationId xmlns:a16="http://schemas.microsoft.com/office/drawing/2014/main" id="{BBDF1503-FEBC-41B4-8088-8C41BCE3A77D}"/>
                </a:ext>
              </a:extLst>
            </p:cNvPr>
            <p:cNvSpPr txBox="1">
              <a:spLocks/>
            </p:cNvSpPr>
            <p:nvPr/>
          </p:nvSpPr>
          <p:spPr>
            <a:xfrm>
              <a:off x="3146624" y="3614309"/>
              <a:ext cx="98486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SINGAPORE</a:t>
              </a:r>
            </a:p>
          </p:txBody>
        </p:sp>
        <p:sp>
          <p:nvSpPr>
            <p:cNvPr id="46" name="!!2Titulo">
              <a:extLst>
                <a:ext uri="{FF2B5EF4-FFF2-40B4-BE49-F238E27FC236}">
                  <a16:creationId xmlns:a16="http://schemas.microsoft.com/office/drawing/2014/main" id="{66AAE858-329F-48DB-88FA-1BA11C5280BC}"/>
                </a:ext>
              </a:extLst>
            </p:cNvPr>
            <p:cNvSpPr txBox="1">
              <a:spLocks/>
            </p:cNvSpPr>
            <p:nvPr/>
          </p:nvSpPr>
          <p:spPr>
            <a:xfrm>
              <a:off x="3152505" y="3852917"/>
              <a:ext cx="78098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DELHI</a:t>
              </a:r>
            </a:p>
          </p:txBody>
        </p:sp>
        <p:sp>
          <p:nvSpPr>
            <p:cNvPr id="47" name="!!2Titulo">
              <a:extLst>
                <a:ext uri="{FF2B5EF4-FFF2-40B4-BE49-F238E27FC236}">
                  <a16:creationId xmlns:a16="http://schemas.microsoft.com/office/drawing/2014/main" id="{D5058217-02CD-4994-A438-09571BC62385}"/>
                </a:ext>
              </a:extLst>
            </p:cNvPr>
            <p:cNvSpPr txBox="1">
              <a:spLocks/>
            </p:cNvSpPr>
            <p:nvPr/>
          </p:nvSpPr>
          <p:spPr>
            <a:xfrm>
              <a:off x="3151968" y="4075279"/>
              <a:ext cx="997510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BANGALORE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080BC51-5F06-4A9C-B616-6D83B8360C1F}"/>
                </a:ext>
              </a:extLst>
            </p:cNvPr>
            <p:cNvSpPr/>
            <p:nvPr/>
          </p:nvSpPr>
          <p:spPr>
            <a:xfrm>
              <a:off x="2983218" y="3654144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5E728F4-EE16-4C70-A332-B50D1FD0F39B}"/>
                </a:ext>
              </a:extLst>
            </p:cNvPr>
            <p:cNvSpPr/>
            <p:nvPr/>
          </p:nvSpPr>
          <p:spPr>
            <a:xfrm>
              <a:off x="2982260" y="3891662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14AF99C-40D4-4ABA-A54A-865497C6F375}"/>
                </a:ext>
              </a:extLst>
            </p:cNvPr>
            <p:cNvSpPr/>
            <p:nvPr/>
          </p:nvSpPr>
          <p:spPr>
            <a:xfrm>
              <a:off x="2982260" y="4112253"/>
              <a:ext cx="126473" cy="126473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AC7FD-F069-4E8C-8CA5-6DF08FC8F8DA}"/>
              </a:ext>
            </a:extLst>
          </p:cNvPr>
          <p:cNvGrpSpPr/>
          <p:nvPr/>
        </p:nvGrpSpPr>
        <p:grpSpPr>
          <a:xfrm>
            <a:off x="2989951" y="4751214"/>
            <a:ext cx="770948" cy="163534"/>
            <a:chOff x="3098538" y="5265703"/>
            <a:chExt cx="770948" cy="163534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1C68932E-D2B2-4F98-8D35-3A5DC2D4A303}"/>
                </a:ext>
              </a:extLst>
            </p:cNvPr>
            <p:cNvSpPr/>
            <p:nvPr/>
          </p:nvSpPr>
          <p:spPr>
            <a:xfrm>
              <a:off x="3098538" y="533534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28" name="!!2Titulo">
              <a:extLst>
                <a:ext uri="{FF2B5EF4-FFF2-40B4-BE49-F238E27FC236}">
                  <a16:creationId xmlns:a16="http://schemas.microsoft.com/office/drawing/2014/main" id="{0252B4FA-C3FE-4CBF-87C5-4708DD48591B}"/>
                </a:ext>
              </a:extLst>
            </p:cNvPr>
            <p:cNvSpPr txBox="1">
              <a:spLocks/>
            </p:cNvSpPr>
            <p:nvPr/>
          </p:nvSpPr>
          <p:spPr>
            <a:xfrm>
              <a:off x="3253081" y="5265703"/>
              <a:ext cx="616405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Offices</a:t>
              </a:r>
            </a:p>
          </p:txBody>
        </p:sp>
      </p:grpSp>
      <p:pic>
        <p:nvPicPr>
          <p:cNvPr id="41" name="Marcador de contenido 7">
            <a:extLst>
              <a:ext uri="{FF2B5EF4-FFF2-40B4-BE49-F238E27FC236}">
                <a16:creationId xmlns:a16="http://schemas.microsoft.com/office/drawing/2014/main" id="{3591BABF-739A-40B9-8232-542C294C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7" y="-230378"/>
            <a:ext cx="1275187" cy="832357"/>
          </a:xfr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3F296F6-E1C6-466D-A1A2-13759C327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40" y="182774"/>
            <a:ext cx="1267681" cy="98183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A8337B5-AE71-4A2B-B014-439D6A86D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6" y="3787991"/>
            <a:ext cx="2811574" cy="220198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2D2957F-FB69-4210-AB71-87ABD39E8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23" y="1457674"/>
            <a:ext cx="1726058" cy="215445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58D717-DE07-4769-9F09-6D2794FFB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7" y="-236528"/>
            <a:ext cx="1620279" cy="213676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2F9FF1C-C785-4266-B4A3-A655D9CCD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07" y="835532"/>
            <a:ext cx="800123" cy="1111053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56CA7A4A-CD93-4488-8497-2FC5AB930646}"/>
              </a:ext>
            </a:extLst>
          </p:cNvPr>
          <p:cNvGrpSpPr/>
          <p:nvPr/>
        </p:nvGrpSpPr>
        <p:grpSpPr>
          <a:xfrm>
            <a:off x="7856214" y="309908"/>
            <a:ext cx="1527382" cy="160207"/>
            <a:chOff x="3266365" y="4806546"/>
            <a:chExt cx="1527382" cy="160207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ABCB7A4-13BC-476D-B459-84496933DA75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7" name="!!2Titulo">
              <a:extLst>
                <a:ext uri="{FF2B5EF4-FFF2-40B4-BE49-F238E27FC236}">
                  <a16:creationId xmlns:a16="http://schemas.microsoft.com/office/drawing/2014/main" id="{EC0EC8B1-808D-41F8-88B1-F52E560A3940}"/>
                </a:ext>
              </a:extLst>
            </p:cNvPr>
            <p:cNvSpPr txBox="1">
              <a:spLocks/>
            </p:cNvSpPr>
            <p:nvPr/>
          </p:nvSpPr>
          <p:spPr>
            <a:xfrm>
              <a:off x="3266365" y="4806546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BERGEN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C3B1E7B-7959-4ADD-B024-9A2F7A75CAC9}"/>
              </a:ext>
            </a:extLst>
          </p:cNvPr>
          <p:cNvGrpSpPr/>
          <p:nvPr/>
        </p:nvGrpSpPr>
        <p:grpSpPr>
          <a:xfrm>
            <a:off x="10199224" y="63605"/>
            <a:ext cx="1527382" cy="299755"/>
            <a:chOff x="3306208" y="4730322"/>
            <a:chExt cx="1527382" cy="29975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FF2F7C2-E2C2-40F6-A7AB-1BF99EA5D4A9}"/>
                </a:ext>
              </a:extLst>
            </p:cNvPr>
            <p:cNvSpPr/>
            <p:nvPr/>
          </p:nvSpPr>
          <p:spPr>
            <a:xfrm>
              <a:off x="3651937" y="49361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!!2Titulo">
              <a:extLst>
                <a:ext uri="{FF2B5EF4-FFF2-40B4-BE49-F238E27FC236}">
                  <a16:creationId xmlns:a16="http://schemas.microsoft.com/office/drawing/2014/main" id="{CF436AAE-CD84-48E4-8582-9FDDA1CA6077}"/>
                </a:ext>
              </a:extLst>
            </p:cNvPr>
            <p:cNvSpPr txBox="1">
              <a:spLocks/>
            </p:cNvSpPr>
            <p:nvPr/>
          </p:nvSpPr>
          <p:spPr>
            <a:xfrm>
              <a:off x="3306208" y="473032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ESPOO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7AF8875-F6C6-4E3B-8A1B-3623FC72B44C}"/>
              </a:ext>
            </a:extLst>
          </p:cNvPr>
          <p:cNvGrpSpPr/>
          <p:nvPr/>
        </p:nvGrpSpPr>
        <p:grpSpPr>
          <a:xfrm>
            <a:off x="9591890" y="382245"/>
            <a:ext cx="1527382" cy="313143"/>
            <a:chOff x="5160286" y="4106288"/>
            <a:chExt cx="1527382" cy="313143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A8F6023-475D-4251-BA16-B5EFDE598CC1}"/>
                </a:ext>
              </a:extLst>
            </p:cNvPr>
            <p:cNvSpPr/>
            <p:nvPr/>
          </p:nvSpPr>
          <p:spPr>
            <a:xfrm>
              <a:off x="5451619" y="432553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3" name="!!2Titulo">
              <a:extLst>
                <a:ext uri="{FF2B5EF4-FFF2-40B4-BE49-F238E27FC236}">
                  <a16:creationId xmlns:a16="http://schemas.microsoft.com/office/drawing/2014/main" id="{D9EEED09-9765-4EB4-8F7A-75CF9E3E992D}"/>
                </a:ext>
              </a:extLst>
            </p:cNvPr>
            <p:cNvSpPr txBox="1">
              <a:spLocks/>
            </p:cNvSpPr>
            <p:nvPr/>
          </p:nvSpPr>
          <p:spPr>
            <a:xfrm>
              <a:off x="5160286" y="410628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STOCKHOLM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98116C-1D87-4068-890C-23076431EE77}"/>
              </a:ext>
            </a:extLst>
          </p:cNvPr>
          <p:cNvGrpSpPr/>
          <p:nvPr/>
        </p:nvGrpSpPr>
        <p:grpSpPr>
          <a:xfrm>
            <a:off x="10878573" y="543051"/>
            <a:ext cx="1611724" cy="160207"/>
            <a:chOff x="3953844" y="4465252"/>
            <a:chExt cx="1611724" cy="160207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AF34F83-3EFA-4D85-8200-D7C683E569CB}"/>
                </a:ext>
              </a:extLst>
            </p:cNvPr>
            <p:cNvSpPr/>
            <p:nvPr/>
          </p:nvSpPr>
          <p:spPr>
            <a:xfrm>
              <a:off x="3953844" y="4518631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!!2Titulo">
              <a:extLst>
                <a:ext uri="{FF2B5EF4-FFF2-40B4-BE49-F238E27FC236}">
                  <a16:creationId xmlns:a16="http://schemas.microsoft.com/office/drawing/2014/main" id="{63667AEC-20C6-4EE5-8099-4B1866DA5213}"/>
                </a:ext>
              </a:extLst>
            </p:cNvPr>
            <p:cNvSpPr txBox="1">
              <a:spLocks/>
            </p:cNvSpPr>
            <p:nvPr/>
          </p:nvSpPr>
          <p:spPr>
            <a:xfrm>
              <a:off x="4038186" y="4465252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TALLINN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1A47516-D768-42F6-A170-648B93213C11}"/>
              </a:ext>
            </a:extLst>
          </p:cNvPr>
          <p:cNvGrpSpPr/>
          <p:nvPr/>
        </p:nvGrpSpPr>
        <p:grpSpPr>
          <a:xfrm>
            <a:off x="9352672" y="2136711"/>
            <a:ext cx="1527382" cy="275593"/>
            <a:chOff x="3781639" y="4685537"/>
            <a:chExt cx="1527382" cy="275593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FD68F9B-543E-4EA6-8897-2EC46792200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!!2Titulo">
              <a:extLst>
                <a:ext uri="{FF2B5EF4-FFF2-40B4-BE49-F238E27FC236}">
                  <a16:creationId xmlns:a16="http://schemas.microsoft.com/office/drawing/2014/main" id="{9E74A7C4-2F41-46FE-867B-BE1120E56BBE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BERLIN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F80CABB-412E-4981-A15B-8E15389C4CC1}"/>
              </a:ext>
            </a:extLst>
          </p:cNvPr>
          <p:cNvGrpSpPr/>
          <p:nvPr/>
        </p:nvGrpSpPr>
        <p:grpSpPr>
          <a:xfrm>
            <a:off x="8351119" y="2358692"/>
            <a:ext cx="1634664" cy="160207"/>
            <a:chOff x="4030056" y="4827479"/>
            <a:chExt cx="1634664" cy="16020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DC8BE35A-E3D7-4229-A4AE-8EB8ED428ECE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2" name="!!2Titulo">
              <a:extLst>
                <a:ext uri="{FF2B5EF4-FFF2-40B4-BE49-F238E27FC236}">
                  <a16:creationId xmlns:a16="http://schemas.microsoft.com/office/drawing/2014/main" id="{39032910-6526-426C-9CBA-207C819D1D38}"/>
                </a:ext>
              </a:extLst>
            </p:cNvPr>
            <p:cNvSpPr txBox="1">
              <a:spLocks/>
            </p:cNvSpPr>
            <p:nvPr/>
          </p:nvSpPr>
          <p:spPr>
            <a:xfrm>
              <a:off x="4137338" y="482747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ROTTERDAM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2E641BF-291F-4B03-AEB1-8F8875BD1588}"/>
              </a:ext>
            </a:extLst>
          </p:cNvPr>
          <p:cNvGrpSpPr/>
          <p:nvPr/>
        </p:nvGrpSpPr>
        <p:grpSpPr>
          <a:xfrm>
            <a:off x="7298908" y="2134390"/>
            <a:ext cx="1527382" cy="275593"/>
            <a:chOff x="3781639" y="4685537"/>
            <a:chExt cx="1527382" cy="27559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18D3094-2C5B-48A3-A3A8-65D18E1877CC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5" name="!!2Titulo">
              <a:extLst>
                <a:ext uri="{FF2B5EF4-FFF2-40B4-BE49-F238E27FC236}">
                  <a16:creationId xmlns:a16="http://schemas.microsoft.com/office/drawing/2014/main" id="{93252769-4288-42DB-98D1-D484001A3214}"/>
                </a:ext>
              </a:extLst>
            </p:cNvPr>
            <p:cNvSpPr txBox="1">
              <a:spLocks/>
            </p:cNvSpPr>
            <p:nvPr/>
          </p:nvSpPr>
          <p:spPr>
            <a:xfrm>
              <a:off x="3781639" y="468553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LONDON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62EDF1F-1D8E-4C2D-A482-10D511A974A4}"/>
              </a:ext>
            </a:extLst>
          </p:cNvPr>
          <p:cNvGrpSpPr/>
          <p:nvPr/>
        </p:nvGrpSpPr>
        <p:grpSpPr>
          <a:xfrm>
            <a:off x="9044287" y="2998183"/>
            <a:ext cx="1527382" cy="321072"/>
            <a:chOff x="3761408" y="4640058"/>
            <a:chExt cx="1527382" cy="321072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6FE82A3E-7AF2-4297-83C0-5DD23921806B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8" name="!!2Titulo">
              <a:extLst>
                <a:ext uri="{FF2B5EF4-FFF2-40B4-BE49-F238E27FC236}">
                  <a16:creationId xmlns:a16="http://schemas.microsoft.com/office/drawing/2014/main" id="{661494BB-22D0-4B8F-8BEE-C4DCB30A7F8E}"/>
                </a:ext>
              </a:extLst>
            </p:cNvPr>
            <p:cNvSpPr txBox="1">
              <a:spLocks/>
            </p:cNvSpPr>
            <p:nvPr/>
          </p:nvSpPr>
          <p:spPr>
            <a:xfrm>
              <a:off x="3761408" y="464005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MUNICH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C8ECCAB-3F9A-437C-92ED-21A591D2433C}"/>
              </a:ext>
            </a:extLst>
          </p:cNvPr>
          <p:cNvGrpSpPr/>
          <p:nvPr/>
        </p:nvGrpSpPr>
        <p:grpSpPr>
          <a:xfrm>
            <a:off x="6594386" y="4796660"/>
            <a:ext cx="1527382" cy="260700"/>
            <a:chOff x="3915347" y="4228404"/>
            <a:chExt cx="1527382" cy="2607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F8957504-0B41-4A34-9709-30454ACE6F50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!!2Titulo">
              <a:extLst>
                <a:ext uri="{FF2B5EF4-FFF2-40B4-BE49-F238E27FC236}">
                  <a16:creationId xmlns:a16="http://schemas.microsoft.com/office/drawing/2014/main" id="{AB6CE076-26C5-46A2-88CD-A0E8E9983F35}"/>
                </a:ext>
              </a:extLst>
            </p:cNvPr>
            <p:cNvSpPr txBox="1">
              <a:spLocks/>
            </p:cNvSpPr>
            <p:nvPr/>
          </p:nvSpPr>
          <p:spPr>
            <a:xfrm>
              <a:off x="3915347" y="4328897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MADRID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2B66629-3B81-4CCB-8BA5-DA82837FB79A}"/>
              </a:ext>
            </a:extLst>
          </p:cNvPr>
          <p:cNvGrpSpPr/>
          <p:nvPr/>
        </p:nvGrpSpPr>
        <p:grpSpPr>
          <a:xfrm>
            <a:off x="9739396" y="4864547"/>
            <a:ext cx="1527382" cy="278557"/>
            <a:chOff x="3880575" y="4228404"/>
            <a:chExt cx="1527382" cy="278557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A344C4AD-78AB-48A1-9ECA-A485986C08E5}"/>
                </a:ext>
              </a:extLst>
            </p:cNvPr>
            <p:cNvSpPr/>
            <p:nvPr/>
          </p:nvSpPr>
          <p:spPr>
            <a:xfrm>
              <a:off x="4228821" y="4228404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4" name="!!2Titulo">
              <a:extLst>
                <a:ext uri="{FF2B5EF4-FFF2-40B4-BE49-F238E27FC236}">
                  <a16:creationId xmlns:a16="http://schemas.microsoft.com/office/drawing/2014/main" id="{77C96C34-EF78-4079-B73C-67C254141351}"/>
                </a:ext>
              </a:extLst>
            </p:cNvPr>
            <p:cNvSpPr txBox="1">
              <a:spLocks/>
            </p:cNvSpPr>
            <p:nvPr/>
          </p:nvSpPr>
          <p:spPr>
            <a:xfrm>
              <a:off x="3880575" y="434675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ISERNIA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A7DE494-1E9A-4DDB-9536-9CCE0A0D0252}"/>
              </a:ext>
            </a:extLst>
          </p:cNvPr>
          <p:cNvGrpSpPr/>
          <p:nvPr/>
        </p:nvGrpSpPr>
        <p:grpSpPr>
          <a:xfrm>
            <a:off x="8652661" y="2003984"/>
            <a:ext cx="1608325" cy="160207"/>
            <a:chOff x="4030056" y="4830139"/>
            <a:chExt cx="1608325" cy="16020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C4F9B414-2221-4953-89BA-C6DE08F67DED}"/>
                </a:ext>
              </a:extLst>
            </p:cNvPr>
            <p:cNvSpPr/>
            <p:nvPr/>
          </p:nvSpPr>
          <p:spPr>
            <a:xfrm>
              <a:off x="4030056" y="4867236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0" name="!!2Titulo">
              <a:extLst>
                <a:ext uri="{FF2B5EF4-FFF2-40B4-BE49-F238E27FC236}">
                  <a16:creationId xmlns:a16="http://schemas.microsoft.com/office/drawing/2014/main" id="{05C20621-0F08-4976-8F7E-D5EB16822E37}"/>
                </a:ext>
              </a:extLst>
            </p:cNvPr>
            <p:cNvSpPr txBox="1">
              <a:spLocks/>
            </p:cNvSpPr>
            <p:nvPr/>
          </p:nvSpPr>
          <p:spPr>
            <a:xfrm>
              <a:off x="4110999" y="483013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ZWAAG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4A716-1209-4E9E-9340-4D31814B8263}"/>
              </a:ext>
            </a:extLst>
          </p:cNvPr>
          <p:cNvGrpSpPr/>
          <p:nvPr/>
        </p:nvGrpSpPr>
        <p:grpSpPr>
          <a:xfrm>
            <a:off x="9402176" y="1533607"/>
            <a:ext cx="1105864" cy="259492"/>
            <a:chOff x="9402176" y="1533607"/>
            <a:chExt cx="1105864" cy="259492"/>
          </a:xfrm>
        </p:grpSpPr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ACCA57C2-7A07-4F63-8861-D30908754C51}"/>
                </a:ext>
              </a:extLst>
            </p:cNvPr>
            <p:cNvSpPr txBox="1">
              <a:spLocks/>
            </p:cNvSpPr>
            <p:nvPr/>
          </p:nvSpPr>
          <p:spPr>
            <a:xfrm>
              <a:off x="9402176" y="1626109"/>
              <a:ext cx="1105864" cy="1669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COPENHAGEN</a:t>
              </a: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E17CABE-D343-412C-BDF7-391EA7422F1D}"/>
                </a:ext>
              </a:extLst>
            </p:cNvPr>
            <p:cNvSpPr/>
            <p:nvPr/>
          </p:nvSpPr>
          <p:spPr>
            <a:xfrm>
              <a:off x="9503447" y="1533607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C6DF1BC-A2D7-42E5-92F3-1FDF14D34982}"/>
              </a:ext>
            </a:extLst>
          </p:cNvPr>
          <p:cNvGrpSpPr/>
          <p:nvPr/>
        </p:nvGrpSpPr>
        <p:grpSpPr>
          <a:xfrm>
            <a:off x="10795450" y="97891"/>
            <a:ext cx="1527382" cy="291086"/>
            <a:chOff x="10795450" y="97891"/>
            <a:chExt cx="1527382" cy="291086"/>
          </a:xfrm>
        </p:grpSpPr>
        <p:sp>
          <p:nvSpPr>
            <p:cNvPr id="62" name="!!2Titulo">
              <a:extLst>
                <a:ext uri="{FF2B5EF4-FFF2-40B4-BE49-F238E27FC236}">
                  <a16:creationId xmlns:a16="http://schemas.microsoft.com/office/drawing/2014/main" id="{0B993428-58AE-43A2-AC98-70DE0C50967C}"/>
                </a:ext>
              </a:extLst>
            </p:cNvPr>
            <p:cNvSpPr txBox="1">
              <a:spLocks/>
            </p:cNvSpPr>
            <p:nvPr/>
          </p:nvSpPr>
          <p:spPr>
            <a:xfrm>
              <a:off x="10795450" y="97891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HELSINKI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2FCE707-B178-40FD-A5B1-0B38CF794E46}"/>
                </a:ext>
              </a:extLst>
            </p:cNvPr>
            <p:cNvSpPr/>
            <p:nvPr/>
          </p:nvSpPr>
          <p:spPr>
            <a:xfrm>
              <a:off x="10904856" y="295083"/>
              <a:ext cx="93894" cy="93894"/>
            </a:xfrm>
            <a:prstGeom prst="ellipse">
              <a:avLst/>
            </a:prstGeom>
            <a:solidFill>
              <a:srgbClr val="E1F4FD"/>
            </a:solidFill>
            <a:ln>
              <a:solidFill>
                <a:srgbClr val="096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28BF96E-6B75-4FCF-9992-8DA461FF913E}"/>
              </a:ext>
            </a:extLst>
          </p:cNvPr>
          <p:cNvGrpSpPr/>
          <p:nvPr/>
        </p:nvGrpSpPr>
        <p:grpSpPr>
          <a:xfrm>
            <a:off x="6005622" y="1754034"/>
            <a:ext cx="1527382" cy="164212"/>
            <a:chOff x="2453861" y="4893808"/>
            <a:chExt cx="1527382" cy="164212"/>
          </a:xfrm>
        </p:grpSpPr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A90C1CF1-0C69-4D26-9F0E-2540BEF94FB3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1" name="!!2Titulo">
              <a:extLst>
                <a:ext uri="{FF2B5EF4-FFF2-40B4-BE49-F238E27FC236}">
                  <a16:creationId xmlns:a16="http://schemas.microsoft.com/office/drawing/2014/main" id="{C541992D-8FD3-425A-B458-90461AC93297}"/>
                </a:ext>
              </a:extLst>
            </p:cNvPr>
            <p:cNvSpPr txBox="1">
              <a:spLocks/>
            </p:cNvSpPr>
            <p:nvPr/>
          </p:nvSpPr>
          <p:spPr>
            <a:xfrm>
              <a:off x="2453861" y="489380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DUBLIN</a:t>
              </a: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1B0C1A60-9E0B-4595-B027-A960882D6FEA}"/>
              </a:ext>
            </a:extLst>
          </p:cNvPr>
          <p:cNvGrpSpPr/>
          <p:nvPr/>
        </p:nvGrpSpPr>
        <p:grpSpPr>
          <a:xfrm>
            <a:off x="7717723" y="1953326"/>
            <a:ext cx="1527382" cy="311260"/>
            <a:chOff x="2243315" y="4746760"/>
            <a:chExt cx="1527382" cy="311260"/>
          </a:xfrm>
        </p:grpSpPr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31706E7E-D85D-4394-BB17-BE1784B2210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4" name="!!2Titulo">
              <a:extLst>
                <a:ext uri="{FF2B5EF4-FFF2-40B4-BE49-F238E27FC236}">
                  <a16:creationId xmlns:a16="http://schemas.microsoft.com/office/drawing/2014/main" id="{B834B4DE-91A2-4538-934A-46E464B1661A}"/>
                </a:ext>
              </a:extLst>
            </p:cNvPr>
            <p:cNvSpPr txBox="1">
              <a:spLocks/>
            </p:cNvSpPr>
            <p:nvPr/>
          </p:nvSpPr>
          <p:spPr>
            <a:xfrm>
              <a:off x="2243315" y="4746760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AMSTERDAM</a:t>
              </a: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1CF09491-CED3-45F8-9511-2ECCBD91D768}"/>
              </a:ext>
            </a:extLst>
          </p:cNvPr>
          <p:cNvGrpSpPr/>
          <p:nvPr/>
        </p:nvGrpSpPr>
        <p:grpSpPr>
          <a:xfrm>
            <a:off x="8220968" y="2622988"/>
            <a:ext cx="1527382" cy="242465"/>
            <a:chOff x="2946086" y="4964126"/>
            <a:chExt cx="1527382" cy="242465"/>
          </a:xfrm>
        </p:grpSpPr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EE2432FC-D4B0-4FBD-8EB1-BEECE3992F69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7" name="!!2Titulo">
              <a:extLst>
                <a:ext uri="{FF2B5EF4-FFF2-40B4-BE49-F238E27FC236}">
                  <a16:creationId xmlns:a16="http://schemas.microsoft.com/office/drawing/2014/main" id="{1151C43F-014E-4456-8816-A252FBCC9953}"/>
                </a:ext>
              </a:extLst>
            </p:cNvPr>
            <p:cNvSpPr txBox="1">
              <a:spLocks/>
            </p:cNvSpPr>
            <p:nvPr/>
          </p:nvSpPr>
          <p:spPr>
            <a:xfrm>
              <a:off x="2946086" y="5046384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BRUSSELS</a:t>
              </a: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D0F9E4C-15B0-472A-9042-1209301A799D}"/>
              </a:ext>
            </a:extLst>
          </p:cNvPr>
          <p:cNvGrpSpPr/>
          <p:nvPr/>
        </p:nvGrpSpPr>
        <p:grpSpPr>
          <a:xfrm>
            <a:off x="7782925" y="2960412"/>
            <a:ext cx="1527382" cy="255009"/>
            <a:chOff x="2791968" y="4964126"/>
            <a:chExt cx="1527382" cy="255009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D99FE1AB-3029-4D15-96C7-5019AD93CD34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0" name="!!2Titulo">
              <a:extLst>
                <a:ext uri="{FF2B5EF4-FFF2-40B4-BE49-F238E27FC236}">
                  <a16:creationId xmlns:a16="http://schemas.microsoft.com/office/drawing/2014/main" id="{A82395C9-62CA-4717-88B2-1F2034FADCD4}"/>
                </a:ext>
              </a:extLst>
            </p:cNvPr>
            <p:cNvSpPr txBox="1">
              <a:spLocks/>
            </p:cNvSpPr>
            <p:nvPr/>
          </p:nvSpPr>
          <p:spPr>
            <a:xfrm>
              <a:off x="2791968" y="5058928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PARIS</a:t>
              </a:r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077D971-5162-4625-9A22-C7240AF3965A}"/>
              </a:ext>
            </a:extLst>
          </p:cNvPr>
          <p:cNvGrpSpPr/>
          <p:nvPr/>
        </p:nvGrpSpPr>
        <p:grpSpPr>
          <a:xfrm>
            <a:off x="5074986" y="5210482"/>
            <a:ext cx="1527382" cy="160207"/>
            <a:chOff x="2417692" y="4943989"/>
            <a:chExt cx="1527382" cy="160207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0ABCFE3F-BE61-4071-BDDE-20A93D96E39B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3" name="!!2Titulo">
              <a:extLst>
                <a:ext uri="{FF2B5EF4-FFF2-40B4-BE49-F238E27FC236}">
                  <a16:creationId xmlns:a16="http://schemas.microsoft.com/office/drawing/2014/main" id="{DF5ADC26-F726-4A80-A0B1-CAFEABB73501}"/>
                </a:ext>
              </a:extLst>
            </p:cNvPr>
            <p:cNvSpPr txBox="1">
              <a:spLocks/>
            </p:cNvSpPr>
            <p:nvPr/>
          </p:nvSpPr>
          <p:spPr>
            <a:xfrm>
              <a:off x="2417692" y="494398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LISBON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5BE05C6-CB71-42DC-8816-2850FD0479CC}"/>
              </a:ext>
            </a:extLst>
          </p:cNvPr>
          <p:cNvGrpSpPr/>
          <p:nvPr/>
        </p:nvGrpSpPr>
        <p:grpSpPr>
          <a:xfrm>
            <a:off x="8820939" y="3797209"/>
            <a:ext cx="848333" cy="268754"/>
            <a:chOff x="8820939" y="3797209"/>
            <a:chExt cx="848333" cy="268754"/>
          </a:xfrm>
        </p:grpSpPr>
        <p:sp>
          <p:nvSpPr>
            <p:cNvPr id="108" name="!!2Titulo">
              <a:extLst>
                <a:ext uri="{FF2B5EF4-FFF2-40B4-BE49-F238E27FC236}">
                  <a16:creationId xmlns:a16="http://schemas.microsoft.com/office/drawing/2014/main" id="{6ACC7C10-A75A-420D-BF73-C72008D214EA}"/>
                </a:ext>
              </a:extLst>
            </p:cNvPr>
            <p:cNvSpPr txBox="1">
              <a:spLocks/>
            </p:cNvSpPr>
            <p:nvPr/>
          </p:nvSpPr>
          <p:spPr>
            <a:xfrm>
              <a:off x="8820939" y="3905756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MILAN</a:t>
              </a: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84F4962B-E51D-4AD7-A3C2-3D0E6707F747}"/>
                </a:ext>
              </a:extLst>
            </p:cNvPr>
            <p:cNvSpPr/>
            <p:nvPr/>
          </p:nvSpPr>
          <p:spPr>
            <a:xfrm>
              <a:off x="9121201" y="3797209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33C0ADD-E29D-4FCE-ADDA-831D8940DF7E}"/>
              </a:ext>
            </a:extLst>
          </p:cNvPr>
          <p:cNvGrpSpPr/>
          <p:nvPr/>
        </p:nvGrpSpPr>
        <p:grpSpPr>
          <a:xfrm>
            <a:off x="2994368" y="5007393"/>
            <a:ext cx="1676808" cy="160207"/>
            <a:chOff x="3101578" y="4932083"/>
            <a:chExt cx="1676808" cy="160207"/>
          </a:xfrm>
        </p:grpSpPr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F77FA23-CE21-4A4E-9178-C8604C3F0F40}"/>
                </a:ext>
              </a:extLst>
            </p:cNvPr>
            <p:cNvSpPr/>
            <p:nvPr/>
          </p:nvSpPr>
          <p:spPr>
            <a:xfrm>
              <a:off x="3101578" y="4964126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129" name="!!2Titulo">
              <a:extLst>
                <a:ext uri="{FF2B5EF4-FFF2-40B4-BE49-F238E27FC236}">
                  <a16:creationId xmlns:a16="http://schemas.microsoft.com/office/drawing/2014/main" id="{8E109A83-C765-4EB0-80FD-FB06E2836AF1}"/>
                </a:ext>
              </a:extLst>
            </p:cNvPr>
            <p:cNvSpPr txBox="1">
              <a:spLocks/>
            </p:cNvSpPr>
            <p:nvPr/>
          </p:nvSpPr>
          <p:spPr>
            <a:xfrm>
              <a:off x="3251004" y="493208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7 Regulated Markets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14EEAB2-F2C7-4123-870C-9E7C432939AA}"/>
              </a:ext>
            </a:extLst>
          </p:cNvPr>
          <p:cNvGrpSpPr/>
          <p:nvPr/>
        </p:nvGrpSpPr>
        <p:grpSpPr>
          <a:xfrm>
            <a:off x="8927857" y="308776"/>
            <a:ext cx="567069" cy="321432"/>
            <a:chOff x="8927857" y="308776"/>
            <a:chExt cx="567069" cy="321432"/>
          </a:xfrm>
        </p:grpSpPr>
        <p:sp>
          <p:nvSpPr>
            <p:cNvPr id="103" name="!!2Titulo">
              <a:extLst>
                <a:ext uri="{FF2B5EF4-FFF2-40B4-BE49-F238E27FC236}">
                  <a16:creationId xmlns:a16="http://schemas.microsoft.com/office/drawing/2014/main" id="{59B7F642-F5EE-449A-81C0-F89B0449E9BD}"/>
                </a:ext>
              </a:extLst>
            </p:cNvPr>
            <p:cNvSpPr txBox="1">
              <a:spLocks/>
            </p:cNvSpPr>
            <p:nvPr/>
          </p:nvSpPr>
          <p:spPr>
            <a:xfrm>
              <a:off x="8927857" y="308776"/>
              <a:ext cx="567069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OSLO</a:t>
              </a: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2399E1A1-0990-4FE7-9624-C8F5964C44E0}"/>
                </a:ext>
              </a:extLst>
            </p:cNvPr>
            <p:cNvSpPr/>
            <p:nvPr/>
          </p:nvSpPr>
          <p:spPr>
            <a:xfrm>
              <a:off x="9155768" y="536314"/>
              <a:ext cx="93894" cy="93894"/>
            </a:xfrm>
            <a:prstGeom prst="ellipse">
              <a:avLst/>
            </a:prstGeom>
            <a:solidFill>
              <a:srgbClr val="ACD36A"/>
            </a:solidFill>
            <a:ln>
              <a:solidFill>
                <a:srgbClr val="1A7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29595C3C-6F57-4B41-ADD3-6C536BC6AA0D}"/>
              </a:ext>
            </a:extLst>
          </p:cNvPr>
          <p:cNvGrpSpPr/>
          <p:nvPr/>
        </p:nvGrpSpPr>
        <p:grpSpPr>
          <a:xfrm>
            <a:off x="2989951" y="5440731"/>
            <a:ext cx="1674761" cy="160207"/>
            <a:chOff x="3104701" y="5455143"/>
            <a:chExt cx="1674761" cy="160207"/>
          </a:xfrm>
        </p:grpSpPr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10EB0501-C129-4A99-AC8D-D14E301B8BC1}"/>
                </a:ext>
              </a:extLst>
            </p:cNvPr>
            <p:cNvSpPr/>
            <p:nvPr/>
          </p:nvSpPr>
          <p:spPr>
            <a:xfrm>
              <a:off x="3104701" y="5514141"/>
              <a:ext cx="93895" cy="93895"/>
            </a:xfrm>
            <a:prstGeom prst="rect">
              <a:avLst/>
            </a:prstGeom>
            <a:solidFill>
              <a:srgbClr val="006864"/>
            </a:solidFill>
            <a:ln>
              <a:solidFill>
                <a:srgbClr val="C6E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133" name="!!2Titulo">
              <a:extLst>
                <a:ext uri="{FF2B5EF4-FFF2-40B4-BE49-F238E27FC236}">
                  <a16:creationId xmlns:a16="http://schemas.microsoft.com/office/drawing/2014/main" id="{527E1A13-E287-46E5-BC76-BA1E6144EE54}"/>
                </a:ext>
              </a:extLst>
            </p:cNvPr>
            <p:cNvSpPr txBox="1">
              <a:spLocks/>
            </p:cNvSpPr>
            <p:nvPr/>
          </p:nvSpPr>
          <p:spPr>
            <a:xfrm>
              <a:off x="3252080" y="5455143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9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Clearing House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9DFB575-3730-481F-9CE3-7D15D746DD33}"/>
              </a:ext>
            </a:extLst>
          </p:cNvPr>
          <p:cNvGrpSpPr/>
          <p:nvPr/>
        </p:nvGrpSpPr>
        <p:grpSpPr>
          <a:xfrm>
            <a:off x="9377090" y="4423559"/>
            <a:ext cx="1527382" cy="311642"/>
            <a:chOff x="9377090" y="4423559"/>
            <a:chExt cx="1527382" cy="311642"/>
          </a:xfrm>
        </p:grpSpPr>
        <p:sp>
          <p:nvSpPr>
            <p:cNvPr id="106" name="!!2Titulo">
              <a:extLst>
                <a:ext uri="{FF2B5EF4-FFF2-40B4-BE49-F238E27FC236}">
                  <a16:creationId xmlns:a16="http://schemas.microsoft.com/office/drawing/2014/main" id="{54B2CC44-9C64-4F27-86FB-FE70B99FE9D6}"/>
                </a:ext>
              </a:extLst>
            </p:cNvPr>
            <p:cNvSpPr txBox="1">
              <a:spLocks/>
            </p:cNvSpPr>
            <p:nvPr/>
          </p:nvSpPr>
          <p:spPr>
            <a:xfrm>
              <a:off x="9377090" y="4423559"/>
              <a:ext cx="1527382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ROME</a:t>
              </a:r>
              <a:endParaRPr lang="en-GB" sz="7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FFB44633-612A-4363-83CD-6D5727255CB7}"/>
                </a:ext>
              </a:extLst>
            </p:cNvPr>
            <p:cNvSpPr/>
            <p:nvPr/>
          </p:nvSpPr>
          <p:spPr>
            <a:xfrm>
              <a:off x="9640875" y="4641306"/>
              <a:ext cx="93895" cy="93895"/>
            </a:xfrm>
            <a:prstGeom prst="rect">
              <a:avLst/>
            </a:prstGeom>
            <a:solidFill>
              <a:srgbClr val="006864"/>
            </a:solidFill>
            <a:ln>
              <a:solidFill>
                <a:srgbClr val="C6E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9" name="Triángulo isósceles 138">
            <a:extLst>
              <a:ext uri="{FF2B5EF4-FFF2-40B4-BE49-F238E27FC236}">
                <a16:creationId xmlns:a16="http://schemas.microsoft.com/office/drawing/2014/main" id="{0F47FD0E-82A1-4D1D-AF91-10904C5F0790}"/>
              </a:ext>
            </a:extLst>
          </p:cNvPr>
          <p:cNvSpPr/>
          <p:nvPr/>
        </p:nvSpPr>
        <p:spPr>
          <a:xfrm>
            <a:off x="9286855" y="526883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0" name="Triángulo isósceles 139">
            <a:extLst>
              <a:ext uri="{FF2B5EF4-FFF2-40B4-BE49-F238E27FC236}">
                <a16:creationId xmlns:a16="http://schemas.microsoft.com/office/drawing/2014/main" id="{C2258359-FB42-41CD-AE65-F31666933FE6}"/>
              </a:ext>
            </a:extLst>
          </p:cNvPr>
          <p:cNvSpPr/>
          <p:nvPr/>
        </p:nvSpPr>
        <p:spPr>
          <a:xfrm>
            <a:off x="9333015" y="1484450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1" name="Triángulo isósceles 140">
            <a:extLst>
              <a:ext uri="{FF2B5EF4-FFF2-40B4-BE49-F238E27FC236}">
                <a16:creationId xmlns:a16="http://schemas.microsoft.com/office/drawing/2014/main" id="{C684D952-D6F8-4E61-9EFB-95F16552505D}"/>
              </a:ext>
            </a:extLst>
          </p:cNvPr>
          <p:cNvSpPr/>
          <p:nvPr/>
        </p:nvSpPr>
        <p:spPr>
          <a:xfrm>
            <a:off x="9257719" y="3793572"/>
            <a:ext cx="125877" cy="108515"/>
          </a:xfrm>
          <a:prstGeom prst="triangle">
            <a:avLst/>
          </a:prstGeom>
          <a:solidFill>
            <a:srgbClr val="00AA4F"/>
          </a:solidFill>
          <a:ln>
            <a:solidFill>
              <a:srgbClr val="0E7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C120B2F9-6AB7-435A-926F-06C86087BFD8}"/>
              </a:ext>
            </a:extLst>
          </p:cNvPr>
          <p:cNvGrpSpPr/>
          <p:nvPr/>
        </p:nvGrpSpPr>
        <p:grpSpPr>
          <a:xfrm>
            <a:off x="5322440" y="4512675"/>
            <a:ext cx="848333" cy="160207"/>
            <a:chOff x="2430838" y="4382882"/>
            <a:chExt cx="848333" cy="160207"/>
          </a:xfrm>
        </p:grpSpPr>
        <p:sp>
          <p:nvSpPr>
            <p:cNvPr id="143" name="Triángulo isósceles 142">
              <a:extLst>
                <a:ext uri="{FF2B5EF4-FFF2-40B4-BE49-F238E27FC236}">
                  <a16:creationId xmlns:a16="http://schemas.microsoft.com/office/drawing/2014/main" id="{17AABA21-A6AE-4B73-9D6F-BC39CDE97E7F}"/>
                </a:ext>
              </a:extLst>
            </p:cNvPr>
            <p:cNvSpPr/>
            <p:nvPr/>
          </p:nvSpPr>
          <p:spPr>
            <a:xfrm>
              <a:off x="3091449" y="4421523"/>
              <a:ext cx="125877" cy="108515"/>
            </a:xfrm>
            <a:prstGeom prst="triangle">
              <a:avLst/>
            </a:prstGeom>
            <a:solidFill>
              <a:srgbClr val="00AA4F"/>
            </a:solidFill>
            <a:ln>
              <a:solidFill>
                <a:srgbClr val="0E76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4" name="!!2Titulo">
              <a:extLst>
                <a:ext uri="{FF2B5EF4-FFF2-40B4-BE49-F238E27FC236}">
                  <a16:creationId xmlns:a16="http://schemas.microsoft.com/office/drawing/2014/main" id="{E08DD267-FFC3-420E-86C3-65347AD41679}"/>
                </a:ext>
              </a:extLst>
            </p:cNvPr>
            <p:cNvSpPr txBox="1">
              <a:spLocks/>
            </p:cNvSpPr>
            <p:nvPr/>
          </p:nvSpPr>
          <p:spPr>
            <a:xfrm>
              <a:off x="2430838" y="4382882"/>
              <a:ext cx="848333" cy="1602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PORTO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123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2CONTRAS">
            <a:extLst>
              <a:ext uri="{FF2B5EF4-FFF2-40B4-BE49-F238E27FC236}">
                <a16:creationId xmlns:a16="http://schemas.microsoft.com/office/drawing/2014/main" id="{6FE307A9-2DA1-48E9-AD52-D52DF2EE1905}"/>
              </a:ext>
            </a:extLst>
          </p:cNvPr>
          <p:cNvSpPr/>
          <p:nvPr/>
        </p:nvSpPr>
        <p:spPr>
          <a:xfrm rot="9722449">
            <a:off x="-445835" y="-1887765"/>
            <a:ext cx="4642672" cy="4642672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63BD416-51C6-409B-BED2-2C743D7E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FFA14-917B-CB15-1772-CD99B82DF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552" y="676530"/>
            <a:ext cx="3070060" cy="664131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Nasdaq CSD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EE46A61-9824-4927-AB97-C30FFEED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01" y="4840447"/>
            <a:ext cx="1798595" cy="9751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93B53B4-1F04-4E3A-B6EB-6259B3711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88" y="3749395"/>
            <a:ext cx="1889609" cy="10098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6682810-7221-4479-8923-010DC1A7B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02" y="4313249"/>
            <a:ext cx="1798595" cy="91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D8E5F5F-1968-4A4E-8775-2F5A1AD30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8" y="1551749"/>
            <a:ext cx="2112833" cy="152641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4EA1A5B-37BD-4F82-8AAB-9179BB6070EE}"/>
              </a:ext>
            </a:extLst>
          </p:cNvPr>
          <p:cNvSpPr txBox="1"/>
          <p:nvPr/>
        </p:nvSpPr>
        <p:spPr>
          <a:xfrm>
            <a:off x="2207592" y="22106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  <a:latin typeface="+mj-lt"/>
              </a:rPr>
              <a:t>ICELAND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5DEDF3C-1F32-4566-97EC-A0EFCC2D096B}"/>
              </a:ext>
            </a:extLst>
          </p:cNvPr>
          <p:cNvCxnSpPr>
            <a:cxnSpLocks/>
          </p:cNvCxnSpPr>
          <p:nvPr/>
        </p:nvCxnSpPr>
        <p:spPr>
          <a:xfrm flipH="1">
            <a:off x="1911998" y="2487611"/>
            <a:ext cx="1312215" cy="0"/>
          </a:xfrm>
          <a:prstGeom prst="line">
            <a:avLst/>
          </a:prstGeom>
          <a:ln w="12700">
            <a:solidFill>
              <a:srgbClr val="01016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21DD00F-E750-47EA-A8BE-3EFC04DC9CC9}"/>
              </a:ext>
            </a:extLst>
          </p:cNvPr>
          <p:cNvSpPr txBox="1"/>
          <p:nvPr/>
        </p:nvSpPr>
        <p:spPr>
          <a:xfrm>
            <a:off x="9578210" y="4036250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ESTONIA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8843196-35F1-48D6-9B79-9F0FBD181096}"/>
              </a:ext>
            </a:extLst>
          </p:cNvPr>
          <p:cNvCxnSpPr>
            <a:cxnSpLocks/>
          </p:cNvCxnSpPr>
          <p:nvPr/>
        </p:nvCxnSpPr>
        <p:spPr>
          <a:xfrm flipH="1">
            <a:off x="9282616" y="4313249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CE71018-CABB-4941-B2A7-7CAB59143D31}"/>
              </a:ext>
            </a:extLst>
          </p:cNvPr>
          <p:cNvSpPr txBox="1"/>
          <p:nvPr/>
        </p:nvSpPr>
        <p:spPr>
          <a:xfrm>
            <a:off x="9727554" y="4638975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LATVIA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204977B-B8A4-4FA0-917F-596B7F989B38}"/>
              </a:ext>
            </a:extLst>
          </p:cNvPr>
          <p:cNvCxnSpPr>
            <a:cxnSpLocks/>
          </p:cNvCxnSpPr>
          <p:nvPr/>
        </p:nvCxnSpPr>
        <p:spPr>
          <a:xfrm flipH="1">
            <a:off x="9431960" y="4915974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3AC5E71-6C49-42F3-A9A3-0B8F7927A245}"/>
              </a:ext>
            </a:extLst>
          </p:cNvPr>
          <p:cNvSpPr txBox="1"/>
          <p:nvPr/>
        </p:nvSpPr>
        <p:spPr>
          <a:xfrm>
            <a:off x="9431960" y="52741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LITHUANIA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77B1D46-E237-4B6A-8A38-FFF4B0A71DEC}"/>
              </a:ext>
            </a:extLst>
          </p:cNvPr>
          <p:cNvCxnSpPr>
            <a:cxnSpLocks/>
          </p:cNvCxnSpPr>
          <p:nvPr/>
        </p:nvCxnSpPr>
        <p:spPr>
          <a:xfrm flipH="1">
            <a:off x="9136366" y="5551111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63BD416-51C6-409B-BED2-2C743D7E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E46A61-9824-4927-AB97-C30FFEED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01" y="4840447"/>
            <a:ext cx="1798595" cy="9751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93B53B4-1F04-4E3A-B6EB-6259B3711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88" y="3749395"/>
            <a:ext cx="1889609" cy="10098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6682810-7221-4479-8923-010DC1A7B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02" y="4313249"/>
            <a:ext cx="1798595" cy="91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D8E5F5F-1968-4A4E-8775-2F5A1AD30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8" y="1551749"/>
            <a:ext cx="2112833" cy="152641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4EA1A5B-37BD-4F82-8AAB-9179BB6070EE}"/>
              </a:ext>
            </a:extLst>
          </p:cNvPr>
          <p:cNvSpPr txBox="1"/>
          <p:nvPr/>
        </p:nvSpPr>
        <p:spPr>
          <a:xfrm>
            <a:off x="2207592" y="22106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rgbClr val="002060"/>
                </a:solidFill>
                <a:latin typeface="+mj-lt"/>
              </a:rPr>
              <a:t>ICELAND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5DEDF3C-1F32-4566-97EC-A0EFCC2D096B}"/>
              </a:ext>
            </a:extLst>
          </p:cNvPr>
          <p:cNvCxnSpPr>
            <a:cxnSpLocks/>
          </p:cNvCxnSpPr>
          <p:nvPr/>
        </p:nvCxnSpPr>
        <p:spPr>
          <a:xfrm flipH="1">
            <a:off x="1911998" y="2487611"/>
            <a:ext cx="1312215" cy="0"/>
          </a:xfrm>
          <a:prstGeom prst="line">
            <a:avLst/>
          </a:prstGeom>
          <a:ln w="12700">
            <a:solidFill>
              <a:srgbClr val="01016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21DD00F-E750-47EA-A8BE-3EFC04DC9CC9}"/>
              </a:ext>
            </a:extLst>
          </p:cNvPr>
          <p:cNvSpPr txBox="1"/>
          <p:nvPr/>
        </p:nvSpPr>
        <p:spPr>
          <a:xfrm>
            <a:off x="9578210" y="4036250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ESRONIA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8843196-35F1-48D6-9B79-9F0FBD181096}"/>
              </a:ext>
            </a:extLst>
          </p:cNvPr>
          <p:cNvCxnSpPr>
            <a:cxnSpLocks/>
          </p:cNvCxnSpPr>
          <p:nvPr/>
        </p:nvCxnSpPr>
        <p:spPr>
          <a:xfrm flipH="1">
            <a:off x="9282616" y="4313249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CE71018-CABB-4941-B2A7-7CAB59143D31}"/>
              </a:ext>
            </a:extLst>
          </p:cNvPr>
          <p:cNvSpPr txBox="1"/>
          <p:nvPr/>
        </p:nvSpPr>
        <p:spPr>
          <a:xfrm>
            <a:off x="9727554" y="4638975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LATVIA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204977B-B8A4-4FA0-917F-596B7F989B38}"/>
              </a:ext>
            </a:extLst>
          </p:cNvPr>
          <p:cNvCxnSpPr>
            <a:cxnSpLocks/>
          </p:cNvCxnSpPr>
          <p:nvPr/>
        </p:nvCxnSpPr>
        <p:spPr>
          <a:xfrm flipH="1">
            <a:off x="9431960" y="4915974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3AC5E71-6C49-42F3-A9A3-0B8F7927A245}"/>
              </a:ext>
            </a:extLst>
          </p:cNvPr>
          <p:cNvSpPr txBox="1"/>
          <p:nvPr/>
        </p:nvSpPr>
        <p:spPr>
          <a:xfrm>
            <a:off x="9431960" y="5274112"/>
            <a:ext cx="1096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+mj-lt"/>
              </a:rPr>
              <a:t>LITHUANIA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77B1D46-E237-4B6A-8A38-FFF4B0A71DEC}"/>
              </a:ext>
            </a:extLst>
          </p:cNvPr>
          <p:cNvCxnSpPr>
            <a:cxnSpLocks/>
          </p:cNvCxnSpPr>
          <p:nvPr/>
        </p:nvCxnSpPr>
        <p:spPr>
          <a:xfrm flipH="1">
            <a:off x="9136366" y="5551111"/>
            <a:ext cx="1312215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7B1E39C-258B-43DC-8FB4-1A39C4EA1FC6}"/>
              </a:ext>
            </a:extLst>
          </p:cNvPr>
          <p:cNvSpPr/>
          <p:nvPr/>
        </p:nvSpPr>
        <p:spPr>
          <a:xfrm>
            <a:off x="-190500" y="-152400"/>
            <a:ext cx="12611100" cy="7143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7000"/>
                </a:schemeClr>
              </a:gs>
              <a:gs pos="95000">
                <a:schemeClr val="bg1">
                  <a:lumMod val="95000"/>
                  <a:alpha val="86000"/>
                </a:schemeClr>
              </a:gs>
            </a:gsLst>
            <a:lin ang="18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</a:t>
            </a:r>
          </a:p>
        </p:txBody>
      </p:sp>
      <p:sp>
        <p:nvSpPr>
          <p:cNvPr id="22" name="!!2CONTRAS">
            <a:extLst>
              <a:ext uri="{FF2B5EF4-FFF2-40B4-BE49-F238E27FC236}">
                <a16:creationId xmlns:a16="http://schemas.microsoft.com/office/drawing/2014/main" id="{3564158D-3BEE-47FE-8740-895379FCEEC8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9AC5D54-C785-4CD0-941E-63536BC48097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096000" y="1127697"/>
            <a:ext cx="0" cy="436281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ulo 5">
            <a:extLst>
              <a:ext uri="{FF2B5EF4-FFF2-40B4-BE49-F238E27FC236}">
                <a16:creationId xmlns:a16="http://schemas.microsoft.com/office/drawing/2014/main" id="{30599675-E70F-48CC-9D45-31F937DCD820}"/>
              </a:ext>
            </a:extLst>
          </p:cNvPr>
          <p:cNvSpPr/>
          <p:nvPr/>
        </p:nvSpPr>
        <p:spPr>
          <a:xfrm>
            <a:off x="5045575" y="635974"/>
            <a:ext cx="2100850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Rectangulo 5">
            <a:extLst>
              <a:ext uri="{FF2B5EF4-FFF2-40B4-BE49-F238E27FC236}">
                <a16:creationId xmlns:a16="http://schemas.microsoft.com/office/drawing/2014/main" id="{87B5CD42-5A84-4F43-8180-CA1ECC9E5D5A}"/>
              </a:ext>
            </a:extLst>
          </p:cNvPr>
          <p:cNvSpPr/>
          <p:nvPr/>
        </p:nvSpPr>
        <p:spPr>
          <a:xfrm>
            <a:off x="5164388" y="1314450"/>
            <a:ext cx="1863225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9EE9030-89F4-467C-A0A3-8F0E86CF37B0}"/>
              </a:ext>
            </a:extLst>
          </p:cNvPr>
          <p:cNvSpPr txBox="1">
            <a:spLocks/>
          </p:cNvSpPr>
          <p:nvPr/>
        </p:nvSpPr>
        <p:spPr>
          <a:xfrm>
            <a:off x="5409612" y="1395667"/>
            <a:ext cx="1357482" cy="418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Global, Inc 100%</a:t>
            </a:r>
          </a:p>
        </p:txBody>
      </p:sp>
      <p:sp>
        <p:nvSpPr>
          <p:cNvPr id="37" name="Rectangulo 5">
            <a:extLst>
              <a:ext uri="{FF2B5EF4-FFF2-40B4-BE49-F238E27FC236}">
                <a16:creationId xmlns:a16="http://schemas.microsoft.com/office/drawing/2014/main" id="{49F3A3E2-1F7F-4BA8-B317-A37438978076}"/>
              </a:ext>
            </a:extLst>
          </p:cNvPr>
          <p:cNvSpPr/>
          <p:nvPr/>
        </p:nvSpPr>
        <p:spPr>
          <a:xfrm>
            <a:off x="5164388" y="1992926"/>
            <a:ext cx="1863225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A552C05-3EE9-4B43-AC84-B6F9356078B1}"/>
              </a:ext>
            </a:extLst>
          </p:cNvPr>
          <p:cNvSpPr txBox="1">
            <a:spLocks/>
          </p:cNvSpPr>
          <p:nvPr/>
        </p:nvSpPr>
        <p:spPr>
          <a:xfrm>
            <a:off x="5146045" y="2073591"/>
            <a:ext cx="1899907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Holding Luxembourg </a:t>
            </a:r>
            <a:r>
              <a:rPr lang="en-GB" sz="900" dirty="0" err="1">
                <a:solidFill>
                  <a:schemeClr val="bg1"/>
                </a:solidFill>
              </a:rPr>
              <a:t>Sarl</a:t>
            </a:r>
            <a:r>
              <a:rPr lang="en-GB" sz="900" dirty="0">
                <a:solidFill>
                  <a:schemeClr val="bg1"/>
                </a:solidFill>
              </a:rPr>
              <a:t> 100%</a:t>
            </a:r>
          </a:p>
        </p:txBody>
      </p:sp>
      <p:sp>
        <p:nvSpPr>
          <p:cNvPr id="39" name="Rectangulo 5">
            <a:extLst>
              <a:ext uri="{FF2B5EF4-FFF2-40B4-BE49-F238E27FC236}">
                <a16:creationId xmlns:a16="http://schemas.microsoft.com/office/drawing/2014/main" id="{17E70D18-C378-4736-B696-AE70647B3F06}"/>
              </a:ext>
            </a:extLst>
          </p:cNvPr>
          <p:cNvSpPr/>
          <p:nvPr/>
        </p:nvSpPr>
        <p:spPr>
          <a:xfrm>
            <a:off x="5168566" y="2617675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13D427E-1639-45DB-9097-1B602EAA305A}"/>
              </a:ext>
            </a:extLst>
          </p:cNvPr>
          <p:cNvSpPr txBox="1">
            <a:spLocks/>
          </p:cNvSpPr>
          <p:nvPr/>
        </p:nvSpPr>
        <p:spPr>
          <a:xfrm>
            <a:off x="5146045" y="2680163"/>
            <a:ext cx="1899907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Holding AB                (via Finnish branch) 100%</a:t>
            </a:r>
          </a:p>
        </p:txBody>
      </p:sp>
      <p:sp>
        <p:nvSpPr>
          <p:cNvPr id="41" name="Rectangulo 5">
            <a:extLst>
              <a:ext uri="{FF2B5EF4-FFF2-40B4-BE49-F238E27FC236}">
                <a16:creationId xmlns:a16="http://schemas.microsoft.com/office/drawing/2014/main" id="{183D8AC7-9C73-4AE5-AE49-62FC2474DA6A}"/>
              </a:ext>
            </a:extLst>
          </p:cNvPr>
          <p:cNvSpPr/>
          <p:nvPr/>
        </p:nvSpPr>
        <p:spPr>
          <a:xfrm>
            <a:off x="5168566" y="3224248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B01104D-C802-46C4-82EB-D1C2481C720B}"/>
              </a:ext>
            </a:extLst>
          </p:cNvPr>
          <p:cNvSpPr txBox="1">
            <a:spLocks/>
          </p:cNvSpPr>
          <p:nvPr/>
        </p:nvSpPr>
        <p:spPr>
          <a:xfrm>
            <a:off x="5621022" y="3286736"/>
            <a:ext cx="949955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AB 100%</a:t>
            </a:r>
          </a:p>
        </p:txBody>
      </p:sp>
      <p:sp>
        <p:nvSpPr>
          <p:cNvPr id="43" name="Rectangulo 5">
            <a:extLst>
              <a:ext uri="{FF2B5EF4-FFF2-40B4-BE49-F238E27FC236}">
                <a16:creationId xmlns:a16="http://schemas.microsoft.com/office/drawing/2014/main" id="{0FCB455F-EDE8-4797-9F27-363630CBB4EC}"/>
              </a:ext>
            </a:extLst>
          </p:cNvPr>
          <p:cNvSpPr/>
          <p:nvPr/>
        </p:nvSpPr>
        <p:spPr>
          <a:xfrm>
            <a:off x="5168566" y="3863881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88CE0A56-7F44-46E5-98B2-7CF340789E9C}"/>
              </a:ext>
            </a:extLst>
          </p:cNvPr>
          <p:cNvSpPr txBox="1">
            <a:spLocks/>
          </p:cNvSpPr>
          <p:nvPr/>
        </p:nvSpPr>
        <p:spPr>
          <a:xfrm>
            <a:off x="5509793" y="3926369"/>
            <a:ext cx="1061184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Nordic Ltd100%</a:t>
            </a:r>
          </a:p>
        </p:txBody>
      </p:sp>
      <p:sp>
        <p:nvSpPr>
          <p:cNvPr id="45" name="Rectangulo 5">
            <a:extLst>
              <a:ext uri="{FF2B5EF4-FFF2-40B4-BE49-F238E27FC236}">
                <a16:creationId xmlns:a16="http://schemas.microsoft.com/office/drawing/2014/main" id="{92C12379-9AF9-4B0D-BFA4-38B656B72EB9}"/>
              </a:ext>
            </a:extLst>
          </p:cNvPr>
          <p:cNvSpPr/>
          <p:nvPr/>
        </p:nvSpPr>
        <p:spPr>
          <a:xfrm>
            <a:off x="5168566" y="4660305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631858D-2698-47C5-BA40-831B5B234749}"/>
              </a:ext>
            </a:extLst>
          </p:cNvPr>
          <p:cNvSpPr txBox="1">
            <a:spLocks/>
          </p:cNvSpPr>
          <p:nvPr/>
        </p:nvSpPr>
        <p:spPr>
          <a:xfrm>
            <a:off x="5505449" y="4788394"/>
            <a:ext cx="1061184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Nasdaq CSD SE</a:t>
            </a:r>
          </a:p>
        </p:txBody>
      </p:sp>
      <p:sp>
        <p:nvSpPr>
          <p:cNvPr id="47" name="Rectangulo 5">
            <a:extLst>
              <a:ext uri="{FF2B5EF4-FFF2-40B4-BE49-F238E27FC236}">
                <a16:creationId xmlns:a16="http://schemas.microsoft.com/office/drawing/2014/main" id="{AC4ED799-4150-49B5-9A5B-EB0F91E491A0}"/>
              </a:ext>
            </a:extLst>
          </p:cNvPr>
          <p:cNvSpPr/>
          <p:nvPr/>
        </p:nvSpPr>
        <p:spPr>
          <a:xfrm>
            <a:off x="2856895" y="4713878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502E60A-CE20-4FC8-B33B-031C3133DD5A}"/>
              </a:ext>
            </a:extLst>
          </p:cNvPr>
          <p:cNvSpPr txBox="1">
            <a:spLocks/>
          </p:cNvSpPr>
          <p:nvPr/>
        </p:nvSpPr>
        <p:spPr>
          <a:xfrm>
            <a:off x="3216298" y="4841967"/>
            <a:ext cx="1095351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Estonian branch</a:t>
            </a:r>
          </a:p>
        </p:txBody>
      </p:sp>
      <p:sp>
        <p:nvSpPr>
          <p:cNvPr id="49" name="Rectangulo 5">
            <a:extLst>
              <a:ext uri="{FF2B5EF4-FFF2-40B4-BE49-F238E27FC236}">
                <a16:creationId xmlns:a16="http://schemas.microsoft.com/office/drawing/2014/main" id="{B27A177A-18DB-4788-8F30-5E9FEE4664D1}"/>
              </a:ext>
            </a:extLst>
          </p:cNvPr>
          <p:cNvSpPr/>
          <p:nvPr/>
        </p:nvSpPr>
        <p:spPr>
          <a:xfrm>
            <a:off x="7502585" y="4713878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4955A7D1-81B8-4AF7-BDB5-6C483B60BC21}"/>
              </a:ext>
            </a:extLst>
          </p:cNvPr>
          <p:cNvSpPr txBox="1">
            <a:spLocks/>
          </p:cNvSpPr>
          <p:nvPr/>
        </p:nvSpPr>
        <p:spPr>
          <a:xfrm>
            <a:off x="7778618" y="4841967"/>
            <a:ext cx="1178721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Lithuanian branch</a:t>
            </a:r>
          </a:p>
        </p:txBody>
      </p:sp>
      <p:sp>
        <p:nvSpPr>
          <p:cNvPr id="51" name="Rectangulo 5">
            <a:extLst>
              <a:ext uri="{FF2B5EF4-FFF2-40B4-BE49-F238E27FC236}">
                <a16:creationId xmlns:a16="http://schemas.microsoft.com/office/drawing/2014/main" id="{3766963D-21CE-467A-BDF7-022B5F1FEC59}"/>
              </a:ext>
            </a:extLst>
          </p:cNvPr>
          <p:cNvSpPr/>
          <p:nvPr/>
        </p:nvSpPr>
        <p:spPr>
          <a:xfrm>
            <a:off x="5168566" y="5362425"/>
            <a:ext cx="1854869" cy="491723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F2B9B13-F853-4145-A044-120A28BCC8E8}"/>
              </a:ext>
            </a:extLst>
          </p:cNvPr>
          <p:cNvSpPr txBox="1">
            <a:spLocks/>
          </p:cNvSpPr>
          <p:nvPr/>
        </p:nvSpPr>
        <p:spPr>
          <a:xfrm>
            <a:off x="5497092" y="5490514"/>
            <a:ext cx="1119607" cy="491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bg1"/>
                </a:solidFill>
              </a:rPr>
              <a:t>Icelandic branch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74D61CF-A56F-4D7F-9E0D-0861A784FDF0}"/>
              </a:ext>
            </a:extLst>
          </p:cNvPr>
          <p:cNvCxnSpPr>
            <a:stCxn id="45" idx="1"/>
            <a:endCxn id="47" idx="3"/>
          </p:cNvCxnSpPr>
          <p:nvPr/>
        </p:nvCxnSpPr>
        <p:spPr>
          <a:xfrm flipH="1">
            <a:off x="4711764" y="4906167"/>
            <a:ext cx="456802" cy="5357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759F73A1-5BFD-4488-86DF-F12FDA3CBEF5}"/>
              </a:ext>
            </a:extLst>
          </p:cNvPr>
          <p:cNvCxnSpPr>
            <a:cxnSpLocks/>
            <a:stCxn id="45" idx="3"/>
            <a:endCxn id="49" idx="1"/>
          </p:cNvCxnSpPr>
          <p:nvPr/>
        </p:nvCxnSpPr>
        <p:spPr>
          <a:xfrm>
            <a:off x="7023435" y="4906167"/>
            <a:ext cx="479150" cy="5357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7FED656C-FD58-4846-A1CC-A76637A9E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9160" y="738315"/>
            <a:ext cx="1513679" cy="27489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Nasdaq CSD</a:t>
            </a:r>
          </a:p>
        </p:txBody>
      </p:sp>
    </p:spTree>
    <p:extLst>
      <p:ext uri="{BB962C8B-B14F-4D97-AF65-F5344CB8AC3E}">
        <p14:creationId xmlns:p14="http://schemas.microsoft.com/office/powerpoint/2010/main" val="598416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nilo silueta mapa Europa - TenVinilo">
            <a:extLst>
              <a:ext uri="{FF2B5EF4-FFF2-40B4-BE49-F238E27FC236}">
                <a16:creationId xmlns:a16="http://schemas.microsoft.com/office/drawing/2014/main" id="{F9AC632E-2B19-4EE9-A457-CAF5DAB4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50" y="-2030726"/>
            <a:ext cx="10339676" cy="90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7B1E39C-258B-43DC-8FB4-1A39C4EA1FC6}"/>
              </a:ext>
            </a:extLst>
          </p:cNvPr>
          <p:cNvSpPr/>
          <p:nvPr/>
        </p:nvSpPr>
        <p:spPr>
          <a:xfrm>
            <a:off x="-190500" y="-152400"/>
            <a:ext cx="12611100" cy="7143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7000"/>
                </a:schemeClr>
              </a:gs>
              <a:gs pos="95000">
                <a:schemeClr val="bg1">
                  <a:lumMod val="95000"/>
                  <a:alpha val="86000"/>
                </a:schemeClr>
              </a:gs>
            </a:gsLst>
            <a:lin ang="18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</a:t>
            </a:r>
          </a:p>
        </p:txBody>
      </p:sp>
      <p:sp>
        <p:nvSpPr>
          <p:cNvPr id="22" name="!!2CONTRAS">
            <a:extLst>
              <a:ext uri="{FF2B5EF4-FFF2-40B4-BE49-F238E27FC236}">
                <a16:creationId xmlns:a16="http://schemas.microsoft.com/office/drawing/2014/main" id="{3564158D-3BEE-47FE-8740-895379FCEEC8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Rectangulo 5">
            <a:extLst>
              <a:ext uri="{FF2B5EF4-FFF2-40B4-BE49-F238E27FC236}">
                <a16:creationId xmlns:a16="http://schemas.microsoft.com/office/drawing/2014/main" id="{D0EC02D1-8CAB-44E5-B039-94078CDAF2FB}"/>
              </a:ext>
            </a:extLst>
          </p:cNvPr>
          <p:cNvSpPr/>
          <p:nvPr/>
        </p:nvSpPr>
        <p:spPr>
          <a:xfrm>
            <a:off x="4495651" y="2481343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B01104D-C802-46C4-82EB-D1C2481C720B}"/>
              </a:ext>
            </a:extLst>
          </p:cNvPr>
          <p:cNvSpPr txBox="1">
            <a:spLocks/>
          </p:cNvSpPr>
          <p:nvPr/>
        </p:nvSpPr>
        <p:spPr>
          <a:xfrm>
            <a:off x="5100336" y="2579542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Link Up </a:t>
            </a:r>
            <a:r>
              <a:rPr lang="es-CO" sz="1200" dirty="0" err="1">
                <a:solidFill>
                  <a:schemeClr val="bg1"/>
                </a:solidFill>
              </a:rPr>
              <a:t>Markets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59" name="Rectangulo 5">
            <a:extLst>
              <a:ext uri="{FF2B5EF4-FFF2-40B4-BE49-F238E27FC236}">
                <a16:creationId xmlns:a16="http://schemas.microsoft.com/office/drawing/2014/main" id="{06DC3C77-7579-4A6A-ADFD-8558CC019C68}"/>
              </a:ext>
            </a:extLst>
          </p:cNvPr>
          <p:cNvSpPr/>
          <p:nvPr/>
        </p:nvSpPr>
        <p:spPr>
          <a:xfrm>
            <a:off x="4495652" y="3132504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394F3A11-3A62-40F6-9A3A-9189821F9FD5}"/>
              </a:ext>
            </a:extLst>
          </p:cNvPr>
          <p:cNvSpPr txBox="1">
            <a:spLocks/>
          </p:cNvSpPr>
          <p:nvPr/>
        </p:nvSpPr>
        <p:spPr>
          <a:xfrm>
            <a:off x="5100337" y="3230703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SEE Link</a:t>
            </a:r>
          </a:p>
        </p:txBody>
      </p:sp>
      <p:sp>
        <p:nvSpPr>
          <p:cNvPr id="61" name="Rectangulo 5">
            <a:extLst>
              <a:ext uri="{FF2B5EF4-FFF2-40B4-BE49-F238E27FC236}">
                <a16:creationId xmlns:a16="http://schemas.microsoft.com/office/drawing/2014/main" id="{B1087C4A-95DB-4C0A-B273-25A01D07A2D5}"/>
              </a:ext>
            </a:extLst>
          </p:cNvPr>
          <p:cNvSpPr/>
          <p:nvPr/>
        </p:nvSpPr>
        <p:spPr>
          <a:xfrm>
            <a:off x="4486690" y="3810900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047F0222-0D68-4C3B-BF56-4609906F6C73}"/>
              </a:ext>
            </a:extLst>
          </p:cNvPr>
          <p:cNvSpPr txBox="1">
            <a:spLocks/>
          </p:cNvSpPr>
          <p:nvPr/>
        </p:nvSpPr>
        <p:spPr>
          <a:xfrm>
            <a:off x="5091375" y="3909099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 err="1">
                <a:solidFill>
                  <a:schemeClr val="bg1"/>
                </a:solidFill>
              </a:rPr>
              <a:t>Euroclear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63" name="Rectangulo 5">
            <a:extLst>
              <a:ext uri="{FF2B5EF4-FFF2-40B4-BE49-F238E27FC236}">
                <a16:creationId xmlns:a16="http://schemas.microsoft.com/office/drawing/2014/main" id="{E8DB3196-55FC-4A29-810E-DA2FB154878E}"/>
              </a:ext>
            </a:extLst>
          </p:cNvPr>
          <p:cNvSpPr/>
          <p:nvPr/>
        </p:nvSpPr>
        <p:spPr>
          <a:xfrm>
            <a:off x="4500545" y="4473909"/>
            <a:ext cx="3200695" cy="442065"/>
          </a:xfrm>
          <a:prstGeom prst="roundRect">
            <a:avLst>
              <a:gd name="adj" fmla="val 50000"/>
            </a:avLst>
          </a:prstGeom>
          <a:solidFill>
            <a:srgbClr val="67108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78EE126F-4C4C-4D83-BE3A-CF37AF4B480F}"/>
              </a:ext>
            </a:extLst>
          </p:cNvPr>
          <p:cNvSpPr txBox="1">
            <a:spLocks/>
          </p:cNvSpPr>
          <p:nvPr/>
        </p:nvSpPr>
        <p:spPr>
          <a:xfrm>
            <a:off x="5105230" y="4572108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BME - SIX SIS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A84F094A-BC09-4452-AC5E-E7C84DBEB951}"/>
              </a:ext>
            </a:extLst>
          </p:cNvPr>
          <p:cNvSpPr txBox="1">
            <a:spLocks/>
          </p:cNvSpPr>
          <p:nvPr/>
        </p:nvSpPr>
        <p:spPr>
          <a:xfrm>
            <a:off x="4992361" y="1084199"/>
            <a:ext cx="2090340" cy="467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10166"/>
                </a:solidFill>
              </a:rPr>
              <a:t>OTROS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6DF6F64-9F92-4CC6-8463-7768D7E7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9" y="6164007"/>
            <a:ext cx="3882544" cy="3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84854A-D04A-4406-89D5-BE0ED7F76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34" y="49887"/>
            <a:ext cx="7528278" cy="6858000"/>
          </a:xfrm>
          <a:prstGeom prst="rect">
            <a:avLst/>
          </a:prstGeom>
        </p:spPr>
      </p:pic>
      <p:sp>
        <p:nvSpPr>
          <p:cNvPr id="6" name="!!Linea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21270542">
            <a:off x="5223887" y="3595117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21438063">
            <a:off x="6404009" y="3745052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178" y="3001580"/>
            <a:ext cx="4531272" cy="854841"/>
          </a:xfrm>
        </p:spPr>
        <p:txBody>
          <a:bodyPr/>
          <a:lstStyle/>
          <a:p>
            <a:r>
              <a:rPr lang="es-CO" dirty="0"/>
              <a:t>África/ME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39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6FDFA8-EA50-4529-B966-E5C9387C5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22" y="0"/>
            <a:ext cx="7528278" cy="6858000"/>
          </a:xfrm>
          <a:prstGeom prst="rect">
            <a:avLst/>
          </a:prstGeom>
        </p:spPr>
      </p:pic>
      <p:sp>
        <p:nvSpPr>
          <p:cNvPr id="7" name="!!1Titulo">
            <a:extLst>
              <a:ext uri="{FF2B5EF4-FFF2-40B4-BE49-F238E27FC236}">
                <a16:creationId xmlns:a16="http://schemas.microsoft.com/office/drawing/2014/main" id="{AB203F2E-685E-4191-8E89-2BAA24915968}"/>
              </a:ext>
            </a:extLst>
          </p:cNvPr>
          <p:cNvSpPr txBox="1">
            <a:spLocks/>
          </p:cNvSpPr>
          <p:nvPr/>
        </p:nvSpPr>
        <p:spPr>
          <a:xfrm>
            <a:off x="774407" y="2615970"/>
            <a:ext cx="2216443" cy="6164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WAEMU</a:t>
            </a:r>
            <a:endParaRPr lang="en-GB" sz="3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1A5BD29-1161-4CF9-84D8-528A0D0A61FB}"/>
              </a:ext>
            </a:extLst>
          </p:cNvPr>
          <p:cNvSpPr txBox="1">
            <a:spLocks/>
          </p:cNvSpPr>
          <p:nvPr/>
        </p:nvSpPr>
        <p:spPr>
          <a:xfrm>
            <a:off x="774407" y="3429000"/>
            <a:ext cx="3838035" cy="187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La </a:t>
            </a:r>
            <a:r>
              <a:rPr lang="es-CO" sz="1200" b="1" dirty="0"/>
              <a:t>Unión Económica y Monetaria de África Occidental</a:t>
            </a:r>
            <a:r>
              <a:rPr lang="en-GB" sz="1200" b="1" dirty="0"/>
              <a:t> </a:t>
            </a:r>
            <a:r>
              <a:rPr lang="en-GB" sz="1200" dirty="0"/>
              <a:t>(WAEMU, </a:t>
            </a:r>
            <a:r>
              <a:rPr lang="es-CO" sz="1200" dirty="0"/>
              <a:t>por sus siglas en inglés) está compuesta por </a:t>
            </a:r>
            <a:r>
              <a:rPr lang="es-CO" sz="1200" b="1" dirty="0"/>
              <a:t>ocho mercados </a:t>
            </a:r>
            <a:r>
              <a:rPr lang="es-CO" sz="1200" dirty="0"/>
              <a:t>que tienen una moneda común (XOF). Costa de Marfil actúa como eje central de la infraestructura del mercado de capitales de la Unión. Además, hay una bolsa (</a:t>
            </a:r>
            <a:r>
              <a:rPr lang="es-CO" sz="1200" b="1" dirty="0"/>
              <a:t>BRVM</a:t>
            </a:r>
            <a:r>
              <a:rPr lang="es-CO" sz="1200" dirty="0"/>
              <a:t>) y un depósito central de valores (</a:t>
            </a:r>
            <a:r>
              <a:rPr lang="es-CO" sz="1200" b="1" dirty="0"/>
              <a:t>DCBR</a:t>
            </a:r>
            <a:r>
              <a:rPr lang="es-CO" sz="1200" dirty="0"/>
              <a:t>) regionales ubicados en Abiyán.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CB4BF8-D404-411F-8DB2-4E4E3069B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01" y="3224483"/>
            <a:ext cx="912913" cy="14592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B965E1-5D53-4D68-8681-391BF7BA6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75" y="1200486"/>
            <a:ext cx="3366978" cy="27268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593D52-E540-4F03-8DA5-D0D6D8F85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69" y="1304115"/>
            <a:ext cx="2777372" cy="25678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62D826-B1B3-4662-AC69-2DF951D12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05" y="2590800"/>
            <a:ext cx="1330104" cy="8925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BC3D88-DDBB-4C5F-ACCC-7BE237964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79" y="2951919"/>
            <a:ext cx="1596738" cy="10274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2FC72B-3393-429E-A229-80F589AB0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4" y="3193087"/>
            <a:ext cx="708549" cy="4956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560EB1-D7E2-4133-8AB5-0E0BA60D0E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31" y="3534646"/>
            <a:ext cx="1363644" cy="13145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DBC07ED-8F31-4FB4-804E-BBAF793C3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81" y="3576366"/>
            <a:ext cx="509098" cy="97255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D410DFA-C371-421C-B7B5-99244288A175}"/>
              </a:ext>
            </a:extLst>
          </p:cNvPr>
          <p:cNvSpPr txBox="1"/>
          <p:nvPr/>
        </p:nvSpPr>
        <p:spPr>
          <a:xfrm>
            <a:off x="9940865" y="1491492"/>
            <a:ext cx="668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NIGER</a:t>
            </a: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F9425875-16F2-49DA-8CEA-C239BB55CCA0}"/>
              </a:ext>
            </a:extLst>
          </p:cNvPr>
          <p:cNvCxnSpPr>
            <a:cxnSpLocks/>
          </p:cNvCxnSpPr>
          <p:nvPr/>
        </p:nvCxnSpPr>
        <p:spPr>
          <a:xfrm rot="10800000">
            <a:off x="9969615" y="1768491"/>
            <a:ext cx="936974" cy="559324"/>
          </a:xfrm>
          <a:prstGeom prst="bentConnector3">
            <a:avLst>
              <a:gd name="adj1" fmla="val 1205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4A7075-603C-4E35-89D9-B4EEAADEB56E}"/>
              </a:ext>
            </a:extLst>
          </p:cNvPr>
          <p:cNvSpPr txBox="1"/>
          <p:nvPr/>
        </p:nvSpPr>
        <p:spPr>
          <a:xfrm>
            <a:off x="7790200" y="1640579"/>
            <a:ext cx="668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MALI</a:t>
            </a: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444875D2-A4D8-46B9-9E2E-2ABC97192C15}"/>
              </a:ext>
            </a:extLst>
          </p:cNvPr>
          <p:cNvCxnSpPr>
            <a:cxnSpLocks/>
          </p:cNvCxnSpPr>
          <p:nvPr/>
        </p:nvCxnSpPr>
        <p:spPr>
          <a:xfrm rot="10800000">
            <a:off x="7818951" y="1917578"/>
            <a:ext cx="1050573" cy="304128"/>
          </a:xfrm>
          <a:prstGeom prst="bentConnector3">
            <a:avLst>
              <a:gd name="adj1" fmla="val 1041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B392F6-E021-429E-B71F-40ACFBC45786}"/>
              </a:ext>
            </a:extLst>
          </p:cNvPr>
          <p:cNvSpPr txBox="1"/>
          <p:nvPr/>
        </p:nvSpPr>
        <p:spPr>
          <a:xfrm>
            <a:off x="5830794" y="2420843"/>
            <a:ext cx="9863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10166"/>
                </a:solidFill>
                <a:latin typeface="+mj-lt"/>
              </a:rPr>
              <a:t>SENEGAL</a:t>
            </a: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1C8CC14F-7EDF-47CA-8F32-33915DFB2FBB}"/>
              </a:ext>
            </a:extLst>
          </p:cNvPr>
          <p:cNvCxnSpPr>
            <a:cxnSpLocks/>
          </p:cNvCxnSpPr>
          <p:nvPr/>
        </p:nvCxnSpPr>
        <p:spPr>
          <a:xfrm rot="10800000">
            <a:off x="5906523" y="2704412"/>
            <a:ext cx="1050573" cy="304128"/>
          </a:xfrm>
          <a:prstGeom prst="bentConnector3">
            <a:avLst>
              <a:gd name="adj1" fmla="val 134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D9D8069-AB3D-4BD7-A319-2C5A5E353980}"/>
              </a:ext>
            </a:extLst>
          </p:cNvPr>
          <p:cNvSpPr txBox="1"/>
          <p:nvPr/>
        </p:nvSpPr>
        <p:spPr>
          <a:xfrm>
            <a:off x="5395271" y="3557446"/>
            <a:ext cx="1435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10166"/>
                </a:solidFill>
                <a:latin typeface="+mj-lt"/>
              </a:rPr>
              <a:t>GUINE-BISSAU</a:t>
            </a: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8876C30E-1F78-488D-872B-4D72041B54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95271" y="3452192"/>
            <a:ext cx="1688350" cy="415951"/>
          </a:xfrm>
          <a:prstGeom prst="bentConnector3">
            <a:avLst>
              <a:gd name="adj1" fmla="val 166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3633181-260A-4D8F-ACD5-CDE3FC98B2F5}"/>
              </a:ext>
            </a:extLst>
          </p:cNvPr>
          <p:cNvSpPr txBox="1"/>
          <p:nvPr/>
        </p:nvSpPr>
        <p:spPr>
          <a:xfrm>
            <a:off x="6558239" y="5031785"/>
            <a:ext cx="1595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10166"/>
                </a:solidFill>
                <a:latin typeface="+mj-lt"/>
              </a:rPr>
              <a:t>COSTA DE MARFIL</a:t>
            </a: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25483A1B-EE1F-439C-A3F3-8BD6EEF443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77765" y="4434100"/>
            <a:ext cx="1539945" cy="883527"/>
          </a:xfrm>
          <a:prstGeom prst="bentConnector3">
            <a:avLst>
              <a:gd name="adj1" fmla="val -101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F09BEEB-7F14-4F0A-99BE-34EBB80C4F43}"/>
              </a:ext>
            </a:extLst>
          </p:cNvPr>
          <p:cNvSpPr txBox="1"/>
          <p:nvPr/>
        </p:nvSpPr>
        <p:spPr>
          <a:xfrm>
            <a:off x="8911504" y="5035643"/>
            <a:ext cx="1363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10166"/>
                </a:solidFill>
                <a:latin typeface="+mj-lt"/>
              </a:rPr>
              <a:t>TOGO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E1565779-AFFC-48C2-B872-4699403463F2}"/>
              </a:ext>
            </a:extLst>
          </p:cNvPr>
          <p:cNvCxnSpPr>
            <a:cxnSpLocks/>
          </p:cNvCxnSpPr>
          <p:nvPr/>
        </p:nvCxnSpPr>
        <p:spPr>
          <a:xfrm rot="5400000">
            <a:off x="8825566" y="4475309"/>
            <a:ext cx="913597" cy="720435"/>
          </a:xfrm>
          <a:prstGeom prst="bentConnector3">
            <a:avLst>
              <a:gd name="adj1" fmla="val 100044"/>
            </a:avLst>
          </a:prstGeom>
          <a:ln>
            <a:solidFill>
              <a:srgbClr val="0101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99D8ED4-D120-4002-92B3-3096B7EA1B38}"/>
              </a:ext>
            </a:extLst>
          </p:cNvPr>
          <p:cNvSpPr txBox="1"/>
          <p:nvPr/>
        </p:nvSpPr>
        <p:spPr>
          <a:xfrm>
            <a:off x="10107479" y="3620979"/>
            <a:ext cx="1663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BURKINA FASO</a:t>
            </a: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33EFE7A6-7AF6-4EE3-8229-36C1F8C0F33F}"/>
              </a:ext>
            </a:extLst>
          </p:cNvPr>
          <p:cNvCxnSpPr>
            <a:cxnSpLocks/>
          </p:cNvCxnSpPr>
          <p:nvPr/>
        </p:nvCxnSpPr>
        <p:spPr>
          <a:xfrm>
            <a:off x="9597532" y="3532048"/>
            <a:ext cx="1927017" cy="365930"/>
          </a:xfrm>
          <a:prstGeom prst="bentConnector3">
            <a:avLst>
              <a:gd name="adj1" fmla="val 27757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CC584AC-24B5-4E27-9958-762975853F3C}"/>
              </a:ext>
            </a:extLst>
          </p:cNvPr>
          <p:cNvSpPr txBox="1"/>
          <p:nvPr/>
        </p:nvSpPr>
        <p:spPr>
          <a:xfrm>
            <a:off x="10254689" y="4261888"/>
            <a:ext cx="1663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BENIN</a:t>
            </a: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38DA940A-029B-4B9A-9954-0778A22F59B4}"/>
              </a:ext>
            </a:extLst>
          </p:cNvPr>
          <p:cNvCxnSpPr>
            <a:cxnSpLocks/>
          </p:cNvCxnSpPr>
          <p:nvPr/>
        </p:nvCxnSpPr>
        <p:spPr>
          <a:xfrm>
            <a:off x="9807208" y="4246203"/>
            <a:ext cx="1256436" cy="282654"/>
          </a:xfrm>
          <a:prstGeom prst="bentConnector3">
            <a:avLst>
              <a:gd name="adj1" fmla="val 34838"/>
            </a:avLst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!!LineaA">
            <a:extLst>
              <a:ext uri="{FF2B5EF4-FFF2-40B4-BE49-F238E27FC236}">
                <a16:creationId xmlns:a16="http://schemas.microsoft.com/office/drawing/2014/main" id="{7807A002-AE59-4DF7-A9D7-FEF4A941DFD0}"/>
              </a:ext>
            </a:extLst>
          </p:cNvPr>
          <p:cNvSpPr/>
          <p:nvPr/>
        </p:nvSpPr>
        <p:spPr>
          <a:xfrm rot="1226079">
            <a:off x="-2962167" y="475783"/>
            <a:ext cx="7836776" cy="476138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4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900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ipse 62">
            <a:extLst>
              <a:ext uri="{FF2B5EF4-FFF2-40B4-BE49-F238E27FC236}">
                <a16:creationId xmlns:a16="http://schemas.microsoft.com/office/drawing/2014/main" id="{2CDEE7AD-BF9C-4FC0-9A65-9789FA27B90D}"/>
              </a:ext>
            </a:extLst>
          </p:cNvPr>
          <p:cNvSpPr/>
          <p:nvPr/>
        </p:nvSpPr>
        <p:spPr>
          <a:xfrm>
            <a:off x="5258864" y="108303"/>
            <a:ext cx="1649376" cy="1649376"/>
          </a:xfrm>
          <a:prstGeom prst="ellipse">
            <a:avLst/>
          </a:prstGeom>
          <a:gradFill flip="none" rotWithShape="1">
            <a:gsLst>
              <a:gs pos="0">
                <a:srgbClr val="0CCBE7">
                  <a:alpha val="39000"/>
                </a:srgbClr>
              </a:gs>
              <a:gs pos="100000">
                <a:schemeClr val="bg1">
                  <a:alpha val="0"/>
                </a:schemeClr>
              </a:gs>
            </a:gsLst>
            <a:lin ang="7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4" name="CC">
            <a:extLst>
              <a:ext uri="{FF2B5EF4-FFF2-40B4-BE49-F238E27FC236}">
                <a16:creationId xmlns:a16="http://schemas.microsoft.com/office/drawing/2014/main" id="{89AFEB25-9D01-4EAA-9992-30C217FACFF8}"/>
              </a:ext>
            </a:extLst>
          </p:cNvPr>
          <p:cNvSpPr/>
          <p:nvPr/>
        </p:nvSpPr>
        <p:spPr>
          <a:xfrm>
            <a:off x="5439171" y="280748"/>
            <a:ext cx="1300146" cy="1300146"/>
          </a:xfrm>
          <a:prstGeom prst="ellipse">
            <a:avLst/>
          </a:prstGeom>
          <a:gradFill>
            <a:gsLst>
              <a:gs pos="51000">
                <a:srgbClr val="26A6FF"/>
              </a:gs>
              <a:gs pos="0">
                <a:srgbClr val="00FE9C"/>
              </a:gs>
              <a:gs pos="100000">
                <a:srgbClr val="667EFF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!!LineaA">
            <a:extLst>
              <a:ext uri="{FF2B5EF4-FFF2-40B4-BE49-F238E27FC236}">
                <a16:creationId xmlns:a16="http://schemas.microsoft.com/office/drawing/2014/main" id="{DBBF728F-5CD8-40A1-B196-4A935C9E7323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!!1Titulo">
            <a:extLst>
              <a:ext uri="{FF2B5EF4-FFF2-40B4-BE49-F238E27FC236}">
                <a16:creationId xmlns:a16="http://schemas.microsoft.com/office/drawing/2014/main" id="{A88A0541-D128-4991-91EB-16632C88E1D5}"/>
              </a:ext>
            </a:extLst>
          </p:cNvPr>
          <p:cNvSpPr txBox="1">
            <a:spLocks/>
          </p:cNvSpPr>
          <p:nvPr/>
        </p:nvSpPr>
        <p:spPr>
          <a:xfrm>
            <a:off x="774407" y="649659"/>
            <a:ext cx="4112903" cy="1068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 err="1"/>
              <a:t>Tabadul</a:t>
            </a:r>
            <a:r>
              <a:rPr lang="es-CO" sz="3600" dirty="0"/>
              <a:t> Exchange Hub</a:t>
            </a:r>
            <a:endParaRPr lang="en-GB" sz="36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032EC3-895B-4582-86E3-4F24B48FC7A2}"/>
              </a:ext>
            </a:extLst>
          </p:cNvPr>
          <p:cNvCxnSpPr>
            <a:cxnSpLocks/>
          </p:cNvCxnSpPr>
          <p:nvPr/>
        </p:nvCxnSpPr>
        <p:spPr>
          <a:xfrm flipV="1">
            <a:off x="6088627" y="2370232"/>
            <a:ext cx="0" cy="332767"/>
          </a:xfrm>
          <a:prstGeom prst="line">
            <a:avLst/>
          </a:prstGeom>
          <a:ln w="19050">
            <a:solidFill>
              <a:srgbClr val="0082D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4597F18D-F039-4339-A52E-F6CF129ED4AC}"/>
              </a:ext>
            </a:extLst>
          </p:cNvPr>
          <p:cNvGrpSpPr/>
          <p:nvPr/>
        </p:nvGrpSpPr>
        <p:grpSpPr>
          <a:xfrm>
            <a:off x="5168903" y="2805366"/>
            <a:ext cx="1829250" cy="578329"/>
            <a:chOff x="5168903" y="2656923"/>
            <a:chExt cx="1829250" cy="578329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2FF024-116D-4810-B923-2CE4076EDFC8}"/>
                </a:ext>
              </a:extLst>
            </p:cNvPr>
            <p:cNvSpPr/>
            <p:nvPr/>
          </p:nvSpPr>
          <p:spPr>
            <a:xfrm>
              <a:off x="5168903" y="2656923"/>
              <a:ext cx="1829250" cy="578329"/>
            </a:xfrm>
            <a:prstGeom prst="roundRect">
              <a:avLst>
                <a:gd name="adj" fmla="val 40118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!!2Titulo">
              <a:extLst>
                <a:ext uri="{FF2B5EF4-FFF2-40B4-BE49-F238E27FC236}">
                  <a16:creationId xmlns:a16="http://schemas.microsoft.com/office/drawing/2014/main" id="{EAD72F13-6AA3-4389-AC51-C8B313FA2C78}"/>
                </a:ext>
              </a:extLst>
            </p:cNvPr>
            <p:cNvSpPr txBox="1">
              <a:spLocks/>
            </p:cNvSpPr>
            <p:nvPr/>
          </p:nvSpPr>
          <p:spPr>
            <a:xfrm>
              <a:off x="5270047" y="2689489"/>
              <a:ext cx="1651905" cy="54227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600" dirty="0" err="1">
                  <a:solidFill>
                    <a:schemeClr val="bg1"/>
                  </a:solidFill>
                </a:rPr>
                <a:t>Tabadul</a:t>
              </a:r>
              <a:r>
                <a:rPr lang="en-GB" sz="1600" dirty="0">
                  <a:solidFill>
                    <a:schemeClr val="bg1"/>
                  </a:solidFill>
                </a:rPr>
                <a:t> Exchange Hub</a:t>
              </a:r>
            </a:p>
            <a:p>
              <a:pPr algn="ctr"/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020BACE-EE95-469C-A29E-39CB49E9D74F}"/>
              </a:ext>
            </a:extLst>
          </p:cNvPr>
          <p:cNvCxnSpPr>
            <a:cxnSpLocks/>
          </p:cNvCxnSpPr>
          <p:nvPr/>
        </p:nvCxnSpPr>
        <p:spPr>
          <a:xfrm flipV="1">
            <a:off x="6088627" y="3383695"/>
            <a:ext cx="0" cy="471627"/>
          </a:xfrm>
          <a:prstGeom prst="line">
            <a:avLst/>
          </a:prstGeom>
          <a:ln w="19050">
            <a:solidFill>
              <a:srgbClr val="0082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F887EF5-0F71-48F8-B059-7F4F8D101C14}"/>
              </a:ext>
            </a:extLst>
          </p:cNvPr>
          <p:cNvGrpSpPr/>
          <p:nvPr/>
        </p:nvGrpSpPr>
        <p:grpSpPr>
          <a:xfrm>
            <a:off x="3886449" y="3855321"/>
            <a:ext cx="4469314" cy="332767"/>
            <a:chOff x="3886449" y="3855321"/>
            <a:chExt cx="4469314" cy="332767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F0932E4A-E959-49E8-95D5-BA6ACBECB2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6449" y="3857843"/>
              <a:ext cx="2202179" cy="0"/>
            </a:xfrm>
            <a:prstGeom prst="line">
              <a:avLst/>
            </a:prstGeom>
            <a:ln w="19050">
              <a:solidFill>
                <a:srgbClr val="0082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75783AA4-19FF-487D-B6FE-58C83C569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627" y="3855321"/>
              <a:ext cx="2261260" cy="0"/>
            </a:xfrm>
            <a:prstGeom prst="line">
              <a:avLst/>
            </a:prstGeom>
            <a:ln w="19050">
              <a:solidFill>
                <a:srgbClr val="0082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5BBB626C-B7DA-471B-96B8-E22322C80E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6449" y="3855321"/>
              <a:ext cx="0" cy="332767"/>
            </a:xfrm>
            <a:prstGeom prst="line">
              <a:avLst/>
            </a:prstGeom>
            <a:ln w="19050">
              <a:solidFill>
                <a:srgbClr val="0082D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C85B8A6-B815-43ED-A374-0A98D89B9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8627" y="3855321"/>
              <a:ext cx="0" cy="332767"/>
            </a:xfrm>
            <a:prstGeom prst="line">
              <a:avLst/>
            </a:prstGeom>
            <a:ln w="19050">
              <a:solidFill>
                <a:srgbClr val="0082D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D21A342-7A0F-41DE-9428-AA52436CB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5763" y="3855321"/>
              <a:ext cx="0" cy="332767"/>
            </a:xfrm>
            <a:prstGeom prst="line">
              <a:avLst/>
            </a:prstGeom>
            <a:ln w="19050">
              <a:solidFill>
                <a:srgbClr val="0082D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EE1BF8B-9A74-4052-BB47-F1E587DF4EE9}"/>
              </a:ext>
            </a:extLst>
          </p:cNvPr>
          <p:cNvGrpSpPr/>
          <p:nvPr/>
        </p:nvGrpSpPr>
        <p:grpSpPr>
          <a:xfrm>
            <a:off x="3060497" y="4295338"/>
            <a:ext cx="1651905" cy="357258"/>
            <a:chOff x="3060497" y="4295338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A3054EC0-FAFA-4C59-95C7-C913A4134B47}"/>
                </a:ext>
              </a:extLst>
            </p:cNvPr>
            <p:cNvSpPr/>
            <p:nvPr/>
          </p:nvSpPr>
          <p:spPr>
            <a:xfrm>
              <a:off x="3060497" y="42953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21" name="!!2Titulo">
              <a:extLst>
                <a:ext uri="{FF2B5EF4-FFF2-40B4-BE49-F238E27FC236}">
                  <a16:creationId xmlns:a16="http://schemas.microsoft.com/office/drawing/2014/main" id="{402CA1F4-B276-41CE-B5BF-0AD1820F53CD}"/>
                </a:ext>
              </a:extLst>
            </p:cNvPr>
            <p:cNvSpPr txBox="1">
              <a:spLocks/>
            </p:cNvSpPr>
            <p:nvPr/>
          </p:nvSpPr>
          <p:spPr>
            <a:xfrm>
              <a:off x="3232108" y="4322351"/>
              <a:ext cx="1308683" cy="33024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ADX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B9C899C-0D98-41C4-9C8C-878A5355F3A3}"/>
              </a:ext>
            </a:extLst>
          </p:cNvPr>
          <p:cNvGrpSpPr/>
          <p:nvPr/>
        </p:nvGrpSpPr>
        <p:grpSpPr>
          <a:xfrm>
            <a:off x="5284793" y="4291629"/>
            <a:ext cx="1651905" cy="433062"/>
            <a:chOff x="5284793" y="4291629"/>
            <a:chExt cx="1651905" cy="4330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0162BED4-0FA7-4809-93B5-076780DAF451}"/>
                </a:ext>
              </a:extLst>
            </p:cNvPr>
            <p:cNvSpPr/>
            <p:nvPr/>
          </p:nvSpPr>
          <p:spPr>
            <a:xfrm>
              <a:off x="5284793" y="4291629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24" name="!!2Titulo">
              <a:extLst>
                <a:ext uri="{FF2B5EF4-FFF2-40B4-BE49-F238E27FC236}">
                  <a16:creationId xmlns:a16="http://schemas.microsoft.com/office/drawing/2014/main" id="{8C8A22EE-3907-4433-889D-A6465EF21377}"/>
                </a:ext>
              </a:extLst>
            </p:cNvPr>
            <p:cNvSpPr txBox="1">
              <a:spLocks/>
            </p:cNvSpPr>
            <p:nvPr/>
          </p:nvSpPr>
          <p:spPr>
            <a:xfrm>
              <a:off x="5453574" y="435158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BHB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832EDAD-E645-4E82-B6A7-9FC71B1E441E}"/>
              </a:ext>
            </a:extLst>
          </p:cNvPr>
          <p:cNvGrpSpPr/>
          <p:nvPr/>
        </p:nvGrpSpPr>
        <p:grpSpPr>
          <a:xfrm>
            <a:off x="7523934" y="4296763"/>
            <a:ext cx="1651905" cy="357258"/>
            <a:chOff x="7523934" y="4296763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4C5D33FB-F250-4BC0-9B88-51880DC5AE77}"/>
                </a:ext>
              </a:extLst>
            </p:cNvPr>
            <p:cNvSpPr/>
            <p:nvPr/>
          </p:nvSpPr>
          <p:spPr>
            <a:xfrm>
              <a:off x="7523934" y="4296763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27" name="!!2Titulo">
              <a:extLst>
                <a:ext uri="{FF2B5EF4-FFF2-40B4-BE49-F238E27FC236}">
                  <a16:creationId xmlns:a16="http://schemas.microsoft.com/office/drawing/2014/main" id="{99D8BFF9-2F2E-4315-B68C-EC1CF9B0373E}"/>
                </a:ext>
              </a:extLst>
            </p:cNvPr>
            <p:cNvSpPr txBox="1">
              <a:spLocks/>
            </p:cNvSpPr>
            <p:nvPr/>
          </p:nvSpPr>
          <p:spPr>
            <a:xfrm>
              <a:off x="7695545" y="4359376"/>
              <a:ext cx="1308683" cy="2235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MSX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D25FD2C-6AC7-4AC6-A3F5-B06D716B92C8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886450" y="4652595"/>
            <a:ext cx="0" cy="521261"/>
          </a:xfrm>
          <a:prstGeom prst="line">
            <a:avLst/>
          </a:prstGeom>
          <a:ln w="19050">
            <a:solidFill>
              <a:srgbClr val="0082D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B1CC0F6-26BB-4DB5-B5FF-22F6FAF1338C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110745" y="4648887"/>
            <a:ext cx="1" cy="524964"/>
          </a:xfrm>
          <a:prstGeom prst="line">
            <a:avLst/>
          </a:prstGeom>
          <a:ln w="19050">
            <a:solidFill>
              <a:srgbClr val="0082D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6B20939-634F-489F-BA25-7C0B6ED13D36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8349887" y="4654021"/>
            <a:ext cx="0" cy="519830"/>
          </a:xfrm>
          <a:prstGeom prst="line">
            <a:avLst/>
          </a:prstGeom>
          <a:ln w="19050">
            <a:solidFill>
              <a:srgbClr val="0082DA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471DA35-97CB-44B2-834C-B2EA6BFA1900}"/>
              </a:ext>
            </a:extLst>
          </p:cNvPr>
          <p:cNvGrpSpPr/>
          <p:nvPr/>
        </p:nvGrpSpPr>
        <p:grpSpPr>
          <a:xfrm>
            <a:off x="3060497" y="5226638"/>
            <a:ext cx="1651905" cy="404123"/>
            <a:chOff x="3060497" y="5226638"/>
            <a:chExt cx="1651905" cy="404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6CC69495-CF1E-483E-A5B3-EC1FFD298682}"/>
                </a:ext>
              </a:extLst>
            </p:cNvPr>
            <p:cNvSpPr/>
            <p:nvPr/>
          </p:nvSpPr>
          <p:spPr>
            <a:xfrm>
              <a:off x="3060497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33" name="!!2Titulo">
              <a:extLst>
                <a:ext uri="{FF2B5EF4-FFF2-40B4-BE49-F238E27FC236}">
                  <a16:creationId xmlns:a16="http://schemas.microsoft.com/office/drawing/2014/main" id="{548B7112-971D-45CD-B9E9-1EB25619229A}"/>
                </a:ext>
              </a:extLst>
            </p:cNvPr>
            <p:cNvSpPr txBox="1">
              <a:spLocks/>
            </p:cNvSpPr>
            <p:nvPr/>
          </p:nvSpPr>
          <p:spPr>
            <a:xfrm>
              <a:off x="3232108" y="525765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ADX CSD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8E29D68-D1E1-4F54-AAB3-4A8F12FE16C8}"/>
              </a:ext>
            </a:extLst>
          </p:cNvPr>
          <p:cNvGrpSpPr/>
          <p:nvPr/>
        </p:nvGrpSpPr>
        <p:grpSpPr>
          <a:xfrm>
            <a:off x="5314384" y="5238166"/>
            <a:ext cx="1651905" cy="414548"/>
            <a:chOff x="5314384" y="5238166"/>
            <a:chExt cx="1651905" cy="4145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3439E73B-B27C-4DAD-8514-08AC95D21F45}"/>
                </a:ext>
              </a:extLst>
            </p:cNvPr>
            <p:cNvSpPr/>
            <p:nvPr/>
          </p:nvSpPr>
          <p:spPr>
            <a:xfrm>
              <a:off x="5314384" y="5238166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36" name="!!2Titulo">
              <a:extLst>
                <a:ext uri="{FF2B5EF4-FFF2-40B4-BE49-F238E27FC236}">
                  <a16:creationId xmlns:a16="http://schemas.microsoft.com/office/drawing/2014/main" id="{B1927522-2EC6-48EE-8D8C-F6CE0A39D6B5}"/>
                </a:ext>
              </a:extLst>
            </p:cNvPr>
            <p:cNvSpPr txBox="1">
              <a:spLocks/>
            </p:cNvSpPr>
            <p:nvPr/>
          </p:nvSpPr>
          <p:spPr>
            <a:xfrm>
              <a:off x="5456403" y="5279605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 err="1">
                  <a:solidFill>
                    <a:schemeClr val="bg1"/>
                  </a:solidFill>
                  <a:latin typeface="+mn-lt"/>
                </a:rPr>
                <a:t>Bahrain</a:t>
              </a:r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 Clear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8321DA5F-B18E-4563-94F5-AB1A786AB053}"/>
              </a:ext>
            </a:extLst>
          </p:cNvPr>
          <p:cNvGrpSpPr/>
          <p:nvPr/>
        </p:nvGrpSpPr>
        <p:grpSpPr>
          <a:xfrm>
            <a:off x="7538680" y="5226638"/>
            <a:ext cx="1651905" cy="401269"/>
            <a:chOff x="7538680" y="5226638"/>
            <a:chExt cx="1651905" cy="4012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89401006-436F-4707-9D7F-D0AA1A04DEA9}"/>
                </a:ext>
              </a:extLst>
            </p:cNvPr>
            <p:cNvSpPr/>
            <p:nvPr/>
          </p:nvSpPr>
          <p:spPr>
            <a:xfrm>
              <a:off x="7538680" y="5226638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3175">
              <a:solidFill>
                <a:srgbClr val="00F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39" name="!!2Titulo">
              <a:extLst>
                <a:ext uri="{FF2B5EF4-FFF2-40B4-BE49-F238E27FC236}">
                  <a16:creationId xmlns:a16="http://schemas.microsoft.com/office/drawing/2014/main" id="{59EFD2AF-0B0C-4B4D-B1DB-F7D4E7D4F9A6}"/>
                </a:ext>
              </a:extLst>
            </p:cNvPr>
            <p:cNvSpPr txBox="1">
              <a:spLocks/>
            </p:cNvSpPr>
            <p:nvPr/>
          </p:nvSpPr>
          <p:spPr>
            <a:xfrm>
              <a:off x="7695545" y="5254798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MCD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1E23D0DD-AEAB-4E03-8EFD-7A24C732BB8A}"/>
              </a:ext>
            </a:extLst>
          </p:cNvPr>
          <p:cNvGrpSpPr/>
          <p:nvPr/>
        </p:nvGrpSpPr>
        <p:grpSpPr>
          <a:xfrm>
            <a:off x="5230766" y="1942797"/>
            <a:ext cx="1651905" cy="357258"/>
            <a:chOff x="5270047" y="2877994"/>
            <a:chExt cx="1651905" cy="357258"/>
          </a:xfrm>
        </p:grpSpPr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14EA40F3-ACAF-4B9E-86D2-37EBBDC5D339}"/>
                </a:ext>
              </a:extLst>
            </p:cNvPr>
            <p:cNvSpPr/>
            <p:nvPr/>
          </p:nvSpPr>
          <p:spPr>
            <a:xfrm>
              <a:off x="5270047" y="2877994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12700">
              <a:solidFill>
                <a:srgbClr val="00FE9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!!2Titulo">
              <a:extLst>
                <a:ext uri="{FF2B5EF4-FFF2-40B4-BE49-F238E27FC236}">
                  <a16:creationId xmlns:a16="http://schemas.microsoft.com/office/drawing/2014/main" id="{C89F90EE-B632-4C25-BC42-B9EEB81DAE1D}"/>
                </a:ext>
              </a:extLst>
            </p:cNvPr>
            <p:cNvSpPr txBox="1">
              <a:spLocks/>
            </p:cNvSpPr>
            <p:nvPr/>
          </p:nvSpPr>
          <p:spPr>
            <a:xfrm>
              <a:off x="5438554" y="2903716"/>
              <a:ext cx="1308683" cy="2422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600" dirty="0">
                  <a:solidFill>
                    <a:schemeClr val="bg1"/>
                  </a:solidFill>
                </a:rPr>
                <a:t>Corredor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!!2Titulo">
            <a:extLst>
              <a:ext uri="{FF2B5EF4-FFF2-40B4-BE49-F238E27FC236}">
                <a16:creationId xmlns:a16="http://schemas.microsoft.com/office/drawing/2014/main" id="{159A9C39-37E2-494F-9F92-5C98C1C9C1D9}"/>
              </a:ext>
            </a:extLst>
          </p:cNvPr>
          <p:cNvSpPr txBox="1">
            <a:spLocks/>
          </p:cNvSpPr>
          <p:nvPr/>
        </p:nvSpPr>
        <p:spPr>
          <a:xfrm>
            <a:off x="5453573" y="790013"/>
            <a:ext cx="1285743" cy="318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dirty="0">
                <a:solidFill>
                  <a:schemeClr val="bg1"/>
                </a:solidFill>
              </a:rPr>
              <a:t>Inversor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FAC4CC2-BE96-439F-8583-50299295C85B}"/>
              </a:ext>
            </a:extLst>
          </p:cNvPr>
          <p:cNvCxnSpPr>
            <a:cxnSpLocks/>
          </p:cNvCxnSpPr>
          <p:nvPr/>
        </p:nvCxnSpPr>
        <p:spPr>
          <a:xfrm flipV="1">
            <a:off x="6092895" y="1610030"/>
            <a:ext cx="0" cy="332767"/>
          </a:xfrm>
          <a:prstGeom prst="line">
            <a:avLst/>
          </a:prstGeom>
          <a:ln w="19050">
            <a:solidFill>
              <a:srgbClr val="0082D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AD62975-9A1D-4BF5-9457-641DB2EE5548}"/>
              </a:ext>
            </a:extLst>
          </p:cNvPr>
          <p:cNvGrpSpPr/>
          <p:nvPr/>
        </p:nvGrpSpPr>
        <p:grpSpPr>
          <a:xfrm>
            <a:off x="9728282" y="4293057"/>
            <a:ext cx="1651905" cy="357258"/>
            <a:chOff x="9728282" y="4293057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1E9C793A-EB24-4E34-940F-EA6F25BE36B7}"/>
                </a:ext>
              </a:extLst>
            </p:cNvPr>
            <p:cNvSpPr/>
            <p:nvPr/>
          </p:nvSpPr>
          <p:spPr>
            <a:xfrm>
              <a:off x="9728282" y="4293057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49" name="!!2Titulo">
              <a:extLst>
                <a:ext uri="{FF2B5EF4-FFF2-40B4-BE49-F238E27FC236}">
                  <a16:creationId xmlns:a16="http://schemas.microsoft.com/office/drawing/2014/main" id="{070BA30B-F3F1-415E-9B0A-16358D4474F1}"/>
                </a:ext>
              </a:extLst>
            </p:cNvPr>
            <p:cNvSpPr txBox="1">
              <a:spLocks/>
            </p:cNvSpPr>
            <p:nvPr/>
          </p:nvSpPr>
          <p:spPr>
            <a:xfrm>
              <a:off x="9899893" y="4355670"/>
              <a:ext cx="1308683" cy="2235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CASE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8C25561-D37B-49A2-A7B2-84E811AE5EF7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10554235" y="4650315"/>
            <a:ext cx="0" cy="519830"/>
          </a:xfrm>
          <a:prstGeom prst="line">
            <a:avLst/>
          </a:prstGeom>
          <a:ln w="19050">
            <a:solidFill>
              <a:srgbClr val="0082DA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4D83C7B-EDB2-4CBE-94B4-52B532E13B47}"/>
              </a:ext>
            </a:extLst>
          </p:cNvPr>
          <p:cNvGrpSpPr/>
          <p:nvPr/>
        </p:nvGrpSpPr>
        <p:grpSpPr>
          <a:xfrm>
            <a:off x="9743028" y="5222932"/>
            <a:ext cx="1651905" cy="401269"/>
            <a:chOff x="9743028" y="5222932"/>
            <a:chExt cx="1651905" cy="4012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ECB06241-2AC7-49DA-9450-25FFFC4815D8}"/>
                </a:ext>
              </a:extLst>
            </p:cNvPr>
            <p:cNvSpPr/>
            <p:nvPr/>
          </p:nvSpPr>
          <p:spPr>
            <a:xfrm>
              <a:off x="9743028" y="5222932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53" name="!!2Titulo">
              <a:extLst>
                <a:ext uri="{FF2B5EF4-FFF2-40B4-BE49-F238E27FC236}">
                  <a16:creationId xmlns:a16="http://schemas.microsoft.com/office/drawing/2014/main" id="{29879609-939C-4956-ACFF-09A6B2E45D84}"/>
                </a:ext>
              </a:extLst>
            </p:cNvPr>
            <p:cNvSpPr txBox="1">
              <a:spLocks/>
            </p:cNvSpPr>
            <p:nvPr/>
          </p:nvSpPr>
          <p:spPr>
            <a:xfrm>
              <a:off x="9899893" y="5251092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CJSC</a:t>
              </a:r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BA2AD44-FA59-43A2-A45C-8FDD3D630910}"/>
              </a:ext>
            </a:extLst>
          </p:cNvPr>
          <p:cNvGrpSpPr/>
          <p:nvPr/>
        </p:nvGrpSpPr>
        <p:grpSpPr>
          <a:xfrm>
            <a:off x="978196" y="4291632"/>
            <a:ext cx="1651905" cy="357258"/>
            <a:chOff x="978196" y="4291632"/>
            <a:chExt cx="1651905" cy="3572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5C418C7A-56D2-43B2-8EF4-7D077480BB68}"/>
                </a:ext>
              </a:extLst>
            </p:cNvPr>
            <p:cNvSpPr/>
            <p:nvPr/>
          </p:nvSpPr>
          <p:spPr>
            <a:xfrm>
              <a:off x="978196" y="4291632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6" name="!!2Titulo">
              <a:extLst>
                <a:ext uri="{FF2B5EF4-FFF2-40B4-BE49-F238E27FC236}">
                  <a16:creationId xmlns:a16="http://schemas.microsoft.com/office/drawing/2014/main" id="{056328D4-8365-49AC-8A77-91ECEBDE5E9A}"/>
                </a:ext>
              </a:extLst>
            </p:cNvPr>
            <p:cNvSpPr txBox="1">
              <a:spLocks/>
            </p:cNvSpPr>
            <p:nvPr/>
          </p:nvSpPr>
          <p:spPr>
            <a:xfrm>
              <a:off x="1149807" y="4318645"/>
              <a:ext cx="1308683" cy="33024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AIX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rgbClr val="000066"/>
                </a:solidFill>
                <a:latin typeface="+mn-lt"/>
              </a:endParaRPr>
            </a:p>
          </p:txBody>
        </p:sp>
      </p:grp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1426EEF1-4CCE-4EBC-921C-891DBADEB39A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1804149" y="4648889"/>
            <a:ext cx="0" cy="521261"/>
          </a:xfrm>
          <a:prstGeom prst="line">
            <a:avLst/>
          </a:prstGeom>
          <a:ln w="19050">
            <a:solidFill>
              <a:srgbClr val="0082DA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57">
            <a:extLst>
              <a:ext uri="{FF2B5EF4-FFF2-40B4-BE49-F238E27FC236}">
                <a16:creationId xmlns:a16="http://schemas.microsoft.com/office/drawing/2014/main" id="{05A770DC-25CC-4948-9050-756F4ED9ABE8}"/>
              </a:ext>
            </a:extLst>
          </p:cNvPr>
          <p:cNvGrpSpPr/>
          <p:nvPr/>
        </p:nvGrpSpPr>
        <p:grpSpPr>
          <a:xfrm>
            <a:off x="978196" y="5222932"/>
            <a:ext cx="1651905" cy="404123"/>
            <a:chOff x="978196" y="5222932"/>
            <a:chExt cx="1651905" cy="404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CE7DFD30-A95E-4BF6-9020-CFCD2BC72684}"/>
                </a:ext>
              </a:extLst>
            </p:cNvPr>
            <p:cNvSpPr/>
            <p:nvPr/>
          </p:nvSpPr>
          <p:spPr>
            <a:xfrm>
              <a:off x="978196" y="5222932"/>
              <a:ext cx="1651905" cy="357258"/>
            </a:xfrm>
            <a:prstGeom prst="roundRect">
              <a:avLst>
                <a:gd name="adj" fmla="val 50000"/>
              </a:avLst>
            </a:prstGeom>
            <a:solidFill>
              <a:srgbClr val="26A6FF"/>
            </a:solidFill>
            <a:ln w="22225">
              <a:solidFill>
                <a:srgbClr val="00FE9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bg1"/>
                </a:solidFill>
              </a:endParaRPr>
            </a:p>
          </p:txBody>
        </p:sp>
        <p:sp>
          <p:nvSpPr>
            <p:cNvPr id="60" name="!!2Titulo">
              <a:extLst>
                <a:ext uri="{FF2B5EF4-FFF2-40B4-BE49-F238E27FC236}">
                  <a16:creationId xmlns:a16="http://schemas.microsoft.com/office/drawing/2014/main" id="{534735AE-3956-4904-856E-F81504745C54}"/>
                </a:ext>
              </a:extLst>
            </p:cNvPr>
            <p:cNvSpPr txBox="1">
              <a:spLocks/>
            </p:cNvSpPr>
            <p:nvPr/>
          </p:nvSpPr>
          <p:spPr>
            <a:xfrm>
              <a:off x="1149807" y="5253946"/>
              <a:ext cx="1308683" cy="37310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1400" dirty="0">
                  <a:solidFill>
                    <a:schemeClr val="bg1"/>
                  </a:solidFill>
                  <a:latin typeface="+mn-lt"/>
                </a:rPr>
                <a:t>AIX CSD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GB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CD7E30F8-2162-4CF4-BAC2-C0DEEF1875B9}"/>
              </a:ext>
            </a:extLst>
          </p:cNvPr>
          <p:cNvCxnSpPr>
            <a:cxnSpLocks/>
            <a:stCxn id="10" idx="1"/>
            <a:endCxn id="56" idx="0"/>
          </p:cNvCxnSpPr>
          <p:nvPr/>
        </p:nvCxnSpPr>
        <p:spPr>
          <a:xfrm rot="10800000" flipV="1">
            <a:off x="1804149" y="3094531"/>
            <a:ext cx="3364754" cy="1224114"/>
          </a:xfrm>
          <a:prstGeom prst="bentConnector2">
            <a:avLst/>
          </a:prstGeom>
          <a:ln w="19050">
            <a:solidFill>
              <a:srgbClr val="0082D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C47FE8AF-EC8B-44CA-9F5A-64D3312D2176}"/>
              </a:ext>
            </a:extLst>
          </p:cNvPr>
          <p:cNvCxnSpPr>
            <a:cxnSpLocks/>
            <a:stCxn id="10" idx="3"/>
            <a:endCxn id="48" idx="0"/>
          </p:cNvCxnSpPr>
          <p:nvPr/>
        </p:nvCxnSpPr>
        <p:spPr>
          <a:xfrm>
            <a:off x="6998153" y="3094531"/>
            <a:ext cx="3556082" cy="1198526"/>
          </a:xfrm>
          <a:prstGeom prst="bentConnector2">
            <a:avLst/>
          </a:prstGeom>
          <a:ln w="19050">
            <a:solidFill>
              <a:srgbClr val="0082D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29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71122C96-E66F-4696-AF2E-77C2AA0C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34" y="2344299"/>
            <a:ext cx="4462467" cy="4308521"/>
          </a:xfrm>
          <a:prstGeom prst="rect">
            <a:avLst/>
          </a:prstGeom>
        </p:spPr>
        <p:txBody>
          <a:bodyPr/>
          <a:lstStyle/>
          <a:p>
            <a:r>
              <a:rPr lang="en-GB" sz="1800" dirty="0" err="1"/>
              <a:t>Integración</a:t>
            </a:r>
            <a:r>
              <a:rPr lang="en-GB" sz="1800" dirty="0"/>
              <a:t> regional via </a:t>
            </a:r>
            <a:r>
              <a:rPr lang="en-GB" sz="1800" dirty="0" err="1"/>
              <a:t>alianzas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 err="1"/>
              <a:t>Integración</a:t>
            </a:r>
            <a:r>
              <a:rPr lang="en-GB" sz="1800" dirty="0"/>
              <a:t> regional via fusion o </a:t>
            </a:r>
            <a:r>
              <a:rPr lang="en-GB" sz="1800" dirty="0" err="1"/>
              <a:t>consolidación</a:t>
            </a:r>
            <a:r>
              <a:rPr lang="en-GB" sz="1800" dirty="0"/>
              <a:t> de </a:t>
            </a:r>
            <a:r>
              <a:rPr lang="en-GB" sz="1800" dirty="0" err="1"/>
              <a:t>propiedad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 err="1"/>
              <a:t>Ejemplos</a:t>
            </a:r>
            <a:r>
              <a:rPr lang="en-GB" sz="1800" dirty="0"/>
              <a:t>: </a:t>
            </a:r>
          </a:p>
          <a:p>
            <a:pPr lvl="1"/>
            <a:r>
              <a:rPr lang="en-GB" sz="1800" dirty="0"/>
              <a:t>- Asia</a:t>
            </a:r>
          </a:p>
          <a:p>
            <a:pPr lvl="1"/>
            <a:r>
              <a:rPr lang="en-GB" sz="1800" dirty="0"/>
              <a:t>- Europa</a:t>
            </a:r>
          </a:p>
          <a:p>
            <a:pPr lvl="1"/>
            <a:endParaRPr lang="en-GB" sz="1800" dirty="0"/>
          </a:p>
          <a:p>
            <a:r>
              <a:rPr lang="en-GB" sz="1800" dirty="0" err="1"/>
              <a:t>Conclusiones</a:t>
            </a:r>
            <a:r>
              <a:rPr lang="en-GB" sz="18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6" name="!!1Titulo">
            <a:extLst>
              <a:ext uri="{FF2B5EF4-FFF2-40B4-BE49-F238E27FC236}">
                <a16:creationId xmlns:a16="http://schemas.microsoft.com/office/drawing/2014/main" id="{1B22ABF2-9B43-4E86-811D-5C8EECC6EEF5}"/>
              </a:ext>
            </a:extLst>
          </p:cNvPr>
          <p:cNvSpPr txBox="1">
            <a:spLocks/>
          </p:cNvSpPr>
          <p:nvPr/>
        </p:nvSpPr>
        <p:spPr>
          <a:xfrm>
            <a:off x="1016062" y="1342246"/>
            <a:ext cx="2791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8DB2A838-0AD9-4A50-8E1C-8C08A6E3A88F}"/>
              </a:ext>
            </a:extLst>
          </p:cNvPr>
          <p:cNvSpPr txBox="1">
            <a:spLocks/>
          </p:cNvSpPr>
          <p:nvPr/>
        </p:nvSpPr>
        <p:spPr>
          <a:xfrm>
            <a:off x="5410684" y="2357911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01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9BAAF326-3FEA-4A93-9127-C4CF575D1797}"/>
              </a:ext>
            </a:extLst>
          </p:cNvPr>
          <p:cNvSpPr txBox="1">
            <a:spLocks/>
          </p:cNvSpPr>
          <p:nvPr/>
        </p:nvSpPr>
        <p:spPr>
          <a:xfrm>
            <a:off x="5410684" y="3089310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02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F9FB785E-9543-4247-BE0B-67A0BC6A4A21}"/>
              </a:ext>
            </a:extLst>
          </p:cNvPr>
          <p:cNvSpPr txBox="1">
            <a:spLocks/>
          </p:cNvSpPr>
          <p:nvPr/>
        </p:nvSpPr>
        <p:spPr>
          <a:xfrm>
            <a:off x="5410683" y="4071734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03</a:t>
            </a:r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CD984BAF-BA44-4482-B172-37127172F703}"/>
              </a:ext>
            </a:extLst>
          </p:cNvPr>
          <p:cNvSpPr txBox="1">
            <a:spLocks/>
          </p:cNvSpPr>
          <p:nvPr/>
        </p:nvSpPr>
        <p:spPr>
          <a:xfrm>
            <a:off x="5410683" y="5362277"/>
            <a:ext cx="477483" cy="274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solidFill>
                  <a:srgbClr val="000066"/>
                </a:solidFill>
              </a:rPr>
              <a:t>04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A774C75-69AE-40BC-83FB-47C16498AB5B}"/>
              </a:ext>
            </a:extLst>
          </p:cNvPr>
          <p:cNvSpPr txBox="1"/>
          <p:nvPr/>
        </p:nvSpPr>
        <p:spPr>
          <a:xfrm>
            <a:off x="7315199" y="4407827"/>
            <a:ext cx="1964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1800" dirty="0"/>
              <a:t>- Africa/ME</a:t>
            </a:r>
          </a:p>
          <a:p>
            <a:pPr lvl="1" algn="ctr"/>
            <a:r>
              <a:rPr lang="en-GB" sz="1800" dirty="0"/>
              <a:t>- Americas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C31E877A-4478-4D5E-87BA-E79F726F9B34}"/>
              </a:ext>
            </a:extLst>
          </p:cNvPr>
          <p:cNvCxnSpPr>
            <a:cxnSpLocks/>
          </p:cNvCxnSpPr>
          <p:nvPr/>
        </p:nvCxnSpPr>
        <p:spPr>
          <a:xfrm>
            <a:off x="5202381" y="2860964"/>
            <a:ext cx="4814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81E1A3C-3E18-4FC6-A843-690E6F499FDB}"/>
              </a:ext>
            </a:extLst>
          </p:cNvPr>
          <p:cNvCxnSpPr>
            <a:cxnSpLocks/>
          </p:cNvCxnSpPr>
          <p:nvPr/>
        </p:nvCxnSpPr>
        <p:spPr>
          <a:xfrm>
            <a:off x="5202381" y="3839534"/>
            <a:ext cx="4814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3D4A6E0-3523-455F-9D58-588742053FF8}"/>
              </a:ext>
            </a:extLst>
          </p:cNvPr>
          <p:cNvCxnSpPr>
            <a:cxnSpLocks/>
          </p:cNvCxnSpPr>
          <p:nvPr/>
        </p:nvCxnSpPr>
        <p:spPr>
          <a:xfrm>
            <a:off x="5202381" y="5198548"/>
            <a:ext cx="4814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!!Nombre">
            <a:extLst>
              <a:ext uri="{FF2B5EF4-FFF2-40B4-BE49-F238E27FC236}">
                <a16:creationId xmlns:a16="http://schemas.microsoft.com/office/drawing/2014/main" id="{77DD9BF6-A3F7-4144-9346-472826E50C80}"/>
              </a:ext>
            </a:extLst>
          </p:cNvPr>
          <p:cNvSpPr/>
          <p:nvPr/>
        </p:nvSpPr>
        <p:spPr>
          <a:xfrm rot="9505894">
            <a:off x="5710793" y="4438487"/>
            <a:ext cx="10111014" cy="605534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32000">
                <a:srgbClr val="0E0672">
                  <a:lumMod val="100000"/>
                  <a:alpha val="5000"/>
                </a:srgbClr>
              </a:gs>
              <a:gs pos="100000">
                <a:srgbClr val="400FBD">
                  <a:alpha val="32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7" name="!!Nombre">
            <a:extLst>
              <a:ext uri="{FF2B5EF4-FFF2-40B4-BE49-F238E27FC236}">
                <a16:creationId xmlns:a16="http://schemas.microsoft.com/office/drawing/2014/main" id="{BBDDF06F-6AF9-415F-834A-2E2A0CF6C572}"/>
              </a:ext>
            </a:extLst>
          </p:cNvPr>
          <p:cNvSpPr/>
          <p:nvPr/>
        </p:nvSpPr>
        <p:spPr>
          <a:xfrm rot="5400000">
            <a:off x="-4039445" y="-5154477"/>
            <a:ext cx="10111014" cy="605534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23000"/>
                </a:srgb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546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CF35-D05A-CA70-C25F-668A355DB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LineaA">
            <a:extLst>
              <a:ext uri="{FF2B5EF4-FFF2-40B4-BE49-F238E27FC236}">
                <a16:creationId xmlns:a16="http://schemas.microsoft.com/office/drawing/2014/main" id="{2514EF6D-CB2C-4FE4-A166-15E36EF9A2EF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00FE9C">
                  <a:alpha val="14000"/>
                </a:srgbClr>
              </a:gs>
              <a:gs pos="100000">
                <a:srgbClr val="6B3AE6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angulo ultimo">
            <a:extLst>
              <a:ext uri="{FF2B5EF4-FFF2-40B4-BE49-F238E27FC236}">
                <a16:creationId xmlns:a16="http://schemas.microsoft.com/office/drawing/2014/main" id="{0D100451-987D-4904-A5DD-2DEA7F0CDD21}"/>
              </a:ext>
            </a:extLst>
          </p:cNvPr>
          <p:cNvSpPr/>
          <p:nvPr/>
        </p:nvSpPr>
        <p:spPr>
          <a:xfrm>
            <a:off x="4136570" y="5006179"/>
            <a:ext cx="5929110" cy="84634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175">
            <a:gradFill>
              <a:gsLst>
                <a:gs pos="0">
                  <a:srgbClr val="0082DA"/>
                </a:gs>
                <a:gs pos="100000">
                  <a:srgbClr val="0CCBE7"/>
                </a:gs>
              </a:gsLst>
              <a:lin ang="10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F7E97E-EC18-6256-0ADC-3ED909E9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37" y="1117567"/>
            <a:ext cx="1515977" cy="870604"/>
          </a:xfrm>
        </p:spPr>
        <p:txBody>
          <a:bodyPr/>
          <a:lstStyle/>
          <a:p>
            <a:r>
              <a:rPr lang="es-CO" dirty="0">
                <a:solidFill>
                  <a:srgbClr val="000066"/>
                </a:solidFill>
              </a:rPr>
              <a:t>Otros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9512C-C94F-F349-FF7A-F62389D95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0" y="1117567"/>
            <a:ext cx="3997921" cy="1088604"/>
          </a:xfrm>
        </p:spPr>
        <p:txBody>
          <a:bodyPr/>
          <a:lstStyle/>
          <a:p>
            <a:r>
              <a:rPr lang="es-CO" sz="1600" dirty="0">
                <a:solidFill>
                  <a:srgbClr val="000066"/>
                </a:solidFill>
              </a:rPr>
              <a:t>Proyecto de Enlace de Bolsas Africanas (</a:t>
            </a:r>
            <a:r>
              <a:rPr lang="es-CO" sz="1600" b="1" dirty="0">
                <a:solidFill>
                  <a:srgbClr val="000066"/>
                </a:solidFill>
              </a:rPr>
              <a:t>AELP</a:t>
            </a:r>
            <a:r>
              <a:rPr lang="es-CO" sz="1600" dirty="0">
                <a:solidFill>
                  <a:srgbClr val="000066"/>
                </a:solidFill>
              </a:rPr>
              <a:t>, por sus siglas en inglés): </a:t>
            </a:r>
          </a:p>
          <a:p>
            <a:r>
              <a:rPr lang="es-CO" sz="1600" dirty="0">
                <a:solidFill>
                  <a:srgbClr val="000066"/>
                </a:solidFill>
              </a:rPr>
              <a:t>Lanzado en </a:t>
            </a:r>
            <a:r>
              <a:rPr lang="es-CO" sz="1600" b="1" dirty="0">
                <a:solidFill>
                  <a:srgbClr val="000066"/>
                </a:solidFill>
              </a:rPr>
              <a:t>noviembre de 2022 </a:t>
            </a:r>
            <a:r>
              <a:rPr lang="es-CO" sz="1600" dirty="0">
                <a:solidFill>
                  <a:srgbClr val="000066"/>
                </a:solidFill>
              </a:rPr>
              <a:t>con la participación de siete bolas en la fase 1: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0A9C69-6735-4B88-93C6-A56A776FBFE4}"/>
              </a:ext>
            </a:extLst>
          </p:cNvPr>
          <p:cNvSpPr txBox="1"/>
          <p:nvPr/>
        </p:nvSpPr>
        <p:spPr>
          <a:xfrm>
            <a:off x="3773714" y="2651695"/>
            <a:ext cx="35396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La Bolsa de Valores de </a:t>
            </a:r>
            <a:r>
              <a:rPr lang="es-CO" sz="1400" b="1" dirty="0"/>
              <a:t>Nigeria</a:t>
            </a:r>
            <a:r>
              <a:rPr lang="es-CO" sz="1400" dirty="0"/>
              <a:t>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La Bolsa de Valores de </a:t>
            </a:r>
            <a:r>
              <a:rPr lang="es-CO" sz="1400" b="1" dirty="0"/>
              <a:t>Nairobi.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La Bolsa de Valores de Johannesburgo (</a:t>
            </a:r>
            <a:r>
              <a:rPr lang="es-CO" sz="1400" b="1" dirty="0"/>
              <a:t>JSE</a:t>
            </a:r>
            <a:r>
              <a:rPr lang="es-CO" sz="1400" dirty="0"/>
              <a:t>).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La Bolsa de Valores </a:t>
            </a:r>
            <a:r>
              <a:rPr lang="es-CO" sz="1400" b="1" dirty="0"/>
              <a:t>Egipcia.</a:t>
            </a:r>
          </a:p>
          <a:p>
            <a:pPr lvl="1"/>
            <a:endParaRPr lang="es-CO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077A60-1D8E-46EA-A376-647D3E7A1C63}"/>
              </a:ext>
            </a:extLst>
          </p:cNvPr>
          <p:cNvSpPr txBox="1"/>
          <p:nvPr/>
        </p:nvSpPr>
        <p:spPr>
          <a:xfrm>
            <a:off x="7313335" y="2651695"/>
            <a:ext cx="32076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La Bolsa de Valores de Casablanca (</a:t>
            </a:r>
            <a:r>
              <a:rPr lang="es-CO" sz="1400" b="1" dirty="0"/>
              <a:t>CSE</a:t>
            </a:r>
            <a:r>
              <a:rPr lang="es-CO" sz="1400" dirty="0"/>
              <a:t>).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La Bolsa de Valores de Mauricio (</a:t>
            </a:r>
            <a:r>
              <a:rPr lang="es-CO" sz="1400" b="1" dirty="0"/>
              <a:t>SEM</a:t>
            </a:r>
            <a:r>
              <a:rPr lang="es-CO" sz="1400" dirty="0"/>
              <a:t>).</a:t>
            </a:r>
          </a:p>
          <a:p>
            <a:pPr lvl="1"/>
            <a:endParaRPr lang="es-C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La Bolsa Regional de Valores Mobiliarios (</a:t>
            </a:r>
            <a:r>
              <a:rPr lang="es-CO" sz="1400" b="1" dirty="0"/>
              <a:t>BRVM</a:t>
            </a:r>
            <a:r>
              <a:rPr lang="es-CO" sz="1400" dirty="0"/>
              <a:t>).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19B64B2-80AE-4AC6-859F-BAF0DF7883B6}"/>
              </a:ext>
            </a:extLst>
          </p:cNvPr>
          <p:cNvSpPr txBox="1">
            <a:spLocks/>
          </p:cNvSpPr>
          <p:nvPr/>
        </p:nvSpPr>
        <p:spPr>
          <a:xfrm>
            <a:off x="4381520" y="5118496"/>
            <a:ext cx="5397170" cy="734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6B3AE6"/>
                </a:solidFill>
              </a:rPr>
              <a:t>La Bolsa de valores de </a:t>
            </a:r>
            <a:r>
              <a:rPr lang="es-CO" sz="1600" b="1" dirty="0" err="1">
                <a:solidFill>
                  <a:srgbClr val="6B3AE6"/>
                </a:solidFill>
              </a:rPr>
              <a:t>Botswana</a:t>
            </a:r>
            <a:r>
              <a:rPr lang="es-CO" sz="1600" b="1" dirty="0">
                <a:solidFill>
                  <a:srgbClr val="6B3AE6"/>
                </a:solidFill>
              </a:rPr>
              <a:t> (BSE) y La Bolsa de Valores de Ghana (GSE) comenzarán la fase 2.</a:t>
            </a:r>
          </a:p>
        </p:txBody>
      </p:sp>
    </p:spTree>
    <p:extLst>
      <p:ext uri="{BB962C8B-B14F-4D97-AF65-F5344CB8AC3E}">
        <p14:creationId xmlns:p14="http://schemas.microsoft.com/office/powerpoint/2010/main" val="2460828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4619C51A-AD50-4A73-B308-BFF8C01B7E96}"/>
              </a:ext>
            </a:extLst>
          </p:cNvPr>
          <p:cNvGrpSpPr/>
          <p:nvPr/>
        </p:nvGrpSpPr>
        <p:grpSpPr>
          <a:xfrm>
            <a:off x="3468300" y="-427680"/>
            <a:ext cx="5487014" cy="7259891"/>
            <a:chOff x="5184000" y="1603340"/>
            <a:chExt cx="1168107" cy="1545527"/>
          </a:xfrm>
        </p:grpSpPr>
        <p:pic>
          <p:nvPicPr>
            <p:cNvPr id="3" name="Gráfico 2" descr="América del Norte">
              <a:extLst>
                <a:ext uri="{FF2B5EF4-FFF2-40B4-BE49-F238E27FC236}">
                  <a16:creationId xmlns:a16="http://schemas.microsoft.com/office/drawing/2014/main" id="{DD4BE74C-CEA0-4BEB-BF32-8342E577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84000" y="1603340"/>
              <a:ext cx="914400" cy="914400"/>
            </a:xfrm>
            <a:prstGeom prst="rect">
              <a:avLst/>
            </a:prstGeom>
          </p:spPr>
        </p:pic>
        <p:pic>
          <p:nvPicPr>
            <p:cNvPr id="8" name="Gráfico 7" descr="América del Sur">
              <a:extLst>
                <a:ext uri="{FF2B5EF4-FFF2-40B4-BE49-F238E27FC236}">
                  <a16:creationId xmlns:a16="http://schemas.microsoft.com/office/drawing/2014/main" id="{30A52B18-0AAF-492D-A3C8-4D076EBD8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7707" y="2234467"/>
              <a:ext cx="914400" cy="914400"/>
            </a:xfrm>
            <a:prstGeom prst="rect">
              <a:avLst/>
            </a:prstGeom>
          </p:spPr>
        </p:pic>
      </p:grpSp>
      <p:sp>
        <p:nvSpPr>
          <p:cNvPr id="6" name="!!LineaA">
            <a:extLst>
              <a:ext uri="{FF2B5EF4-FFF2-40B4-BE49-F238E27FC236}">
                <a16:creationId xmlns:a16="http://schemas.microsoft.com/office/drawing/2014/main" id="{581E92A9-B129-4E01-95D0-86CCA2286904}"/>
              </a:ext>
            </a:extLst>
          </p:cNvPr>
          <p:cNvSpPr/>
          <p:nvPr/>
        </p:nvSpPr>
        <p:spPr>
          <a:xfrm rot="9493543">
            <a:off x="-1132181" y="-1809227"/>
            <a:ext cx="7776173" cy="4724567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9400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!!2CONTRAS">
            <a:extLst>
              <a:ext uri="{FF2B5EF4-FFF2-40B4-BE49-F238E27FC236}">
                <a16:creationId xmlns:a16="http://schemas.microsoft.com/office/drawing/2014/main" id="{F82337A6-08C2-4525-BC5C-BEA770174EA4}"/>
              </a:ext>
            </a:extLst>
          </p:cNvPr>
          <p:cNvSpPr/>
          <p:nvPr/>
        </p:nvSpPr>
        <p:spPr>
          <a:xfrm rot="9661064">
            <a:off x="-475761" y="-1862493"/>
            <a:ext cx="6463334" cy="391946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>
            <a:gsLst>
              <a:gs pos="0">
                <a:srgbClr val="0E0672"/>
              </a:gs>
              <a:gs pos="95000">
                <a:srgbClr val="400FBD">
                  <a:alpha val="11000"/>
                </a:srgbClr>
              </a:gs>
            </a:gsLst>
            <a:lin ang="18600000" scaled="0"/>
          </a:gradFill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11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11893-B894-D658-5248-C3080E5E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178" y="3001580"/>
            <a:ext cx="4531272" cy="854841"/>
          </a:xfrm>
        </p:spPr>
        <p:txBody>
          <a:bodyPr/>
          <a:lstStyle/>
          <a:p>
            <a:r>
              <a:rPr lang="es-CO" dirty="0"/>
              <a:t>Américas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58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24985-44F1-7690-86A1-728FF2F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94E20F4F-0480-46C2-80B8-25D20C13E763}"/>
              </a:ext>
            </a:extLst>
          </p:cNvPr>
          <p:cNvGrpSpPr/>
          <p:nvPr/>
        </p:nvGrpSpPr>
        <p:grpSpPr>
          <a:xfrm>
            <a:off x="760095" y="-1719709"/>
            <a:ext cx="8002814" cy="10588556"/>
            <a:chOff x="5184000" y="1603340"/>
            <a:chExt cx="1168107" cy="1545527"/>
          </a:xfrm>
          <a:solidFill>
            <a:srgbClr val="010166"/>
          </a:solidFill>
        </p:grpSpPr>
        <p:pic>
          <p:nvPicPr>
            <p:cNvPr id="28" name="Gráfico 27" descr="América del Norte">
              <a:extLst>
                <a:ext uri="{FF2B5EF4-FFF2-40B4-BE49-F238E27FC236}">
                  <a16:creationId xmlns:a16="http://schemas.microsoft.com/office/drawing/2014/main" id="{57A05421-1161-464C-9569-ECEC697B1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84000" y="1603340"/>
              <a:ext cx="914400" cy="914400"/>
            </a:xfrm>
            <a:prstGeom prst="rect">
              <a:avLst/>
            </a:prstGeom>
          </p:spPr>
        </p:pic>
        <p:pic>
          <p:nvPicPr>
            <p:cNvPr id="35" name="Gráfico 34" descr="América del Sur">
              <a:extLst>
                <a:ext uri="{FF2B5EF4-FFF2-40B4-BE49-F238E27FC236}">
                  <a16:creationId xmlns:a16="http://schemas.microsoft.com/office/drawing/2014/main" id="{060A3443-ECD5-43E7-8838-D52DD3896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7707" y="2234467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97752DF-F3ED-8246-7BFF-E17A3968107F}"/>
              </a:ext>
            </a:extLst>
          </p:cNvPr>
          <p:cNvSpPr/>
          <p:nvPr/>
        </p:nvSpPr>
        <p:spPr>
          <a:xfrm>
            <a:off x="-190500" y="-152400"/>
            <a:ext cx="12611100" cy="7143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7000"/>
                </a:schemeClr>
              </a:gs>
              <a:gs pos="95000">
                <a:schemeClr val="bg1">
                  <a:lumMod val="95000"/>
                  <a:alpha val="86000"/>
                </a:schemeClr>
              </a:gs>
            </a:gsLst>
            <a:lin ang="18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</a:t>
            </a:r>
          </a:p>
        </p:txBody>
      </p:sp>
      <p:sp>
        <p:nvSpPr>
          <p:cNvPr id="22" name="!!2CONTRAS">
            <a:extLst>
              <a:ext uri="{FF2B5EF4-FFF2-40B4-BE49-F238E27FC236}">
                <a16:creationId xmlns:a16="http://schemas.microsoft.com/office/drawing/2014/main" id="{68F52449-055B-4773-BF8A-7A5725C78350}"/>
              </a:ext>
            </a:extLst>
          </p:cNvPr>
          <p:cNvSpPr/>
          <p:nvPr/>
        </p:nvSpPr>
        <p:spPr>
          <a:xfrm rot="9722449">
            <a:off x="890827" y="-1660942"/>
            <a:ext cx="10813523" cy="10813523"/>
          </a:xfrm>
          <a:prstGeom prst="ellipse">
            <a:avLst/>
          </a:prstGeom>
          <a:gradFill>
            <a:gsLst>
              <a:gs pos="11000">
                <a:srgbClr val="1F0C84">
                  <a:alpha val="0"/>
                </a:srgbClr>
              </a:gs>
              <a:gs pos="100000">
                <a:srgbClr val="01FC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Rectangulo 5">
            <a:extLst>
              <a:ext uri="{FF2B5EF4-FFF2-40B4-BE49-F238E27FC236}">
                <a16:creationId xmlns:a16="http://schemas.microsoft.com/office/drawing/2014/main" id="{833D8EB6-4975-CBA9-5E60-74DE69FA0E5B}"/>
              </a:ext>
            </a:extLst>
          </p:cNvPr>
          <p:cNvSpPr/>
          <p:nvPr/>
        </p:nvSpPr>
        <p:spPr>
          <a:xfrm>
            <a:off x="4495651" y="2481343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5B662DE-19C6-19E0-A670-2B3811F52C76}"/>
              </a:ext>
            </a:extLst>
          </p:cNvPr>
          <p:cNvSpPr txBox="1">
            <a:spLocks/>
          </p:cNvSpPr>
          <p:nvPr/>
        </p:nvSpPr>
        <p:spPr>
          <a:xfrm>
            <a:off x="5100336" y="2598592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AMERCA</a:t>
            </a:r>
          </a:p>
        </p:txBody>
      </p:sp>
      <p:sp>
        <p:nvSpPr>
          <p:cNvPr id="59" name="Rectangulo 5">
            <a:extLst>
              <a:ext uri="{FF2B5EF4-FFF2-40B4-BE49-F238E27FC236}">
                <a16:creationId xmlns:a16="http://schemas.microsoft.com/office/drawing/2014/main" id="{FD0EDF9B-9E3C-396E-A56C-10731E4DEBE6}"/>
              </a:ext>
            </a:extLst>
          </p:cNvPr>
          <p:cNvSpPr/>
          <p:nvPr/>
        </p:nvSpPr>
        <p:spPr>
          <a:xfrm>
            <a:off x="4495652" y="3132504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1F62BC9C-B3F6-A9F7-828E-B165534CC59E}"/>
              </a:ext>
            </a:extLst>
          </p:cNvPr>
          <p:cNvSpPr txBox="1">
            <a:spLocks/>
          </p:cNvSpPr>
          <p:nvPr/>
        </p:nvSpPr>
        <p:spPr>
          <a:xfrm>
            <a:off x="5100337" y="3249753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NUAM Exchange</a:t>
            </a:r>
          </a:p>
        </p:txBody>
      </p:sp>
      <p:sp>
        <p:nvSpPr>
          <p:cNvPr id="61" name="Rectangulo 5">
            <a:extLst>
              <a:ext uri="{FF2B5EF4-FFF2-40B4-BE49-F238E27FC236}">
                <a16:creationId xmlns:a16="http://schemas.microsoft.com/office/drawing/2014/main" id="{BB4CFBF4-9EE0-26BE-9580-2F235B14E92F}"/>
              </a:ext>
            </a:extLst>
          </p:cNvPr>
          <p:cNvSpPr/>
          <p:nvPr/>
        </p:nvSpPr>
        <p:spPr>
          <a:xfrm>
            <a:off x="4486690" y="3810900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C53730AF-61DB-F1DD-9F3A-CD01C3892DA0}"/>
              </a:ext>
            </a:extLst>
          </p:cNvPr>
          <p:cNvSpPr txBox="1">
            <a:spLocks/>
          </p:cNvSpPr>
          <p:nvPr/>
        </p:nvSpPr>
        <p:spPr>
          <a:xfrm>
            <a:off x="5091375" y="3928149"/>
            <a:ext cx="1991326" cy="27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USA-</a:t>
            </a:r>
            <a:r>
              <a:rPr lang="es-CO" sz="1200" dirty="0" err="1">
                <a:solidFill>
                  <a:schemeClr val="bg1"/>
                </a:solidFill>
              </a:rPr>
              <a:t>Canada</a:t>
            </a:r>
            <a:r>
              <a:rPr lang="es-CO" sz="1200" dirty="0">
                <a:solidFill>
                  <a:schemeClr val="bg1"/>
                </a:solidFill>
              </a:rPr>
              <a:t> Link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925B8407-6B3C-7C92-05B6-5B19CC77C97F}"/>
              </a:ext>
            </a:extLst>
          </p:cNvPr>
          <p:cNvSpPr txBox="1">
            <a:spLocks/>
          </p:cNvSpPr>
          <p:nvPr/>
        </p:nvSpPr>
        <p:spPr>
          <a:xfrm>
            <a:off x="4992361" y="1084199"/>
            <a:ext cx="2090340" cy="467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10166"/>
                </a:solidFill>
              </a:rPr>
              <a:t>OTROS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6" name="Rectangulo 5">
            <a:extLst>
              <a:ext uri="{FF2B5EF4-FFF2-40B4-BE49-F238E27FC236}">
                <a16:creationId xmlns:a16="http://schemas.microsoft.com/office/drawing/2014/main" id="{CE622E8F-D250-46BE-AEEA-FFE4D7750190}"/>
              </a:ext>
            </a:extLst>
          </p:cNvPr>
          <p:cNvSpPr/>
          <p:nvPr/>
        </p:nvSpPr>
        <p:spPr>
          <a:xfrm>
            <a:off x="4495650" y="4488818"/>
            <a:ext cx="3200695" cy="481548"/>
          </a:xfrm>
          <a:prstGeom prst="roundRect">
            <a:avLst>
              <a:gd name="adj" fmla="val 50000"/>
            </a:avLst>
          </a:prstGeom>
          <a:solidFill>
            <a:srgbClr val="01004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0CC7C30B-4AE4-C843-60C2-DAD67CCC3F7D}"/>
              </a:ext>
            </a:extLst>
          </p:cNvPr>
          <p:cNvSpPr txBox="1">
            <a:spLocks/>
          </p:cNvSpPr>
          <p:nvPr/>
        </p:nvSpPr>
        <p:spPr>
          <a:xfrm>
            <a:off x="5105229" y="4526182"/>
            <a:ext cx="2083931" cy="4815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1"/>
                </a:solidFill>
              </a:rPr>
              <a:t>Eastern </a:t>
            </a:r>
            <a:r>
              <a:rPr lang="es-CO" sz="1200" dirty="0" err="1">
                <a:solidFill>
                  <a:schemeClr val="bg1"/>
                </a:solidFill>
              </a:rPr>
              <a:t>Caribbean</a:t>
            </a:r>
            <a:r>
              <a:rPr lang="es-CO" sz="1200" dirty="0">
                <a:solidFill>
                  <a:schemeClr val="bg1"/>
                </a:solidFill>
              </a:rPr>
              <a:t> </a:t>
            </a:r>
            <a:r>
              <a:rPr lang="es-CO" sz="1200" dirty="0" err="1">
                <a:solidFill>
                  <a:schemeClr val="bg1"/>
                </a:solidFill>
              </a:rPr>
              <a:t>Currency</a:t>
            </a:r>
            <a:r>
              <a:rPr lang="es-CO" sz="1200" dirty="0">
                <a:solidFill>
                  <a:schemeClr val="bg1"/>
                </a:solidFill>
              </a:rPr>
              <a:t> </a:t>
            </a:r>
            <a:r>
              <a:rPr lang="es-CO" sz="1200" dirty="0" err="1">
                <a:solidFill>
                  <a:schemeClr val="bg1"/>
                </a:solidFill>
              </a:rPr>
              <a:t>Union</a:t>
            </a:r>
            <a:r>
              <a:rPr lang="es-CO" sz="1200" dirty="0">
                <a:solidFill>
                  <a:schemeClr val="bg1"/>
                </a:solidFill>
              </a:rPr>
              <a:t> ECCU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EAED058-5949-42D2-BFC4-0F750769C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9" y="6164007"/>
            <a:ext cx="3882544" cy="3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5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9DA296-1F55-4EF8-920E-3BBDFC07E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148545" y="-778196"/>
            <a:ext cx="7656394" cy="3794079"/>
          </a:xfrm>
          <a:prstGeom prst="rect">
            <a:avLst/>
          </a:prstGeom>
        </p:spPr>
      </p:pic>
      <p:sp>
        <p:nvSpPr>
          <p:cNvPr id="6" name="!!2CONTRAS">
            <a:extLst>
              <a:ext uri="{FF2B5EF4-FFF2-40B4-BE49-F238E27FC236}">
                <a16:creationId xmlns:a16="http://schemas.microsoft.com/office/drawing/2014/main" id="{6C1D6341-93A4-4688-9F2E-B67CA67CB716}"/>
              </a:ext>
            </a:extLst>
          </p:cNvPr>
          <p:cNvSpPr/>
          <p:nvPr/>
        </p:nvSpPr>
        <p:spPr>
          <a:xfrm>
            <a:off x="3177051" y="1859444"/>
            <a:ext cx="10111014" cy="605534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!!Linea">
            <a:extLst>
              <a:ext uri="{FF2B5EF4-FFF2-40B4-BE49-F238E27FC236}">
                <a16:creationId xmlns:a16="http://schemas.microsoft.com/office/drawing/2014/main" id="{B11F14BA-13BD-4E21-BAFE-FAAD21A90BBC}"/>
              </a:ext>
            </a:extLst>
          </p:cNvPr>
          <p:cNvSpPr/>
          <p:nvPr/>
        </p:nvSpPr>
        <p:spPr>
          <a:xfrm>
            <a:off x="2676065" y="1359843"/>
            <a:ext cx="10897517" cy="652637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!!1Titulo">
            <a:extLst>
              <a:ext uri="{FF2B5EF4-FFF2-40B4-BE49-F238E27FC236}">
                <a16:creationId xmlns:a16="http://schemas.microsoft.com/office/drawing/2014/main" id="{2E29A90F-4FE4-4B5F-9DEE-AACF2FA2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937" y="2579652"/>
            <a:ext cx="10356126" cy="942506"/>
          </a:xfrm>
        </p:spPr>
        <p:txBody>
          <a:bodyPr/>
          <a:lstStyle/>
          <a:p>
            <a:pPr algn="ctr"/>
            <a:r>
              <a:rPr lang="es-CO" dirty="0"/>
              <a:t>Conclusiones</a:t>
            </a:r>
            <a:endParaRPr lang="en-GB" dirty="0">
              <a:solidFill>
                <a:srgbClr val="FC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44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2CONTRAS">
            <a:extLst>
              <a:ext uri="{FF2B5EF4-FFF2-40B4-BE49-F238E27FC236}">
                <a16:creationId xmlns:a16="http://schemas.microsoft.com/office/drawing/2014/main" id="{14D51611-464E-45C4-ABD9-2C4E03999339}"/>
              </a:ext>
            </a:extLst>
          </p:cNvPr>
          <p:cNvSpPr/>
          <p:nvPr/>
        </p:nvSpPr>
        <p:spPr>
          <a:xfrm rot="13766474">
            <a:off x="2042866" y="1295240"/>
            <a:ext cx="13523128" cy="809881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11000"/>
                </a:srgbClr>
              </a:gs>
              <a:gs pos="100000">
                <a:srgbClr val="400FBD">
                  <a:alpha val="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C92209-7AC4-4E7E-92ED-B2EEE2E9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r="15094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Imagen 4">
            <a:extLst>
              <a:ext uri="{FF2B5EF4-FFF2-40B4-BE49-F238E27FC236}">
                <a16:creationId xmlns:a16="http://schemas.microsoft.com/office/drawing/2014/main" id="{2ACE9421-009A-4634-8799-A6817D07888E}"/>
              </a:ext>
            </a:extLst>
          </p:cNvPr>
          <p:cNvSpPr/>
          <p:nvPr/>
        </p:nvSpPr>
        <p:spPr>
          <a:xfrm>
            <a:off x="-190500" y="-238125"/>
            <a:ext cx="4762500" cy="7334250"/>
          </a:xfrm>
          <a:prstGeom prst="rect">
            <a:avLst/>
          </a:prstGeom>
          <a:gradFill>
            <a:gsLst>
              <a:gs pos="0">
                <a:srgbClr val="E7C0F8"/>
              </a:gs>
              <a:gs pos="0">
                <a:srgbClr val="6B3AE6">
                  <a:alpha val="43000"/>
                </a:srgbClr>
              </a:gs>
              <a:gs pos="100000">
                <a:srgbClr val="000066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EA8549-0750-4DB7-9723-31EF4C1A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0" y="6164007"/>
            <a:ext cx="3882544" cy="36799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5012BC-AD07-4BA8-AC2A-7D226BB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78" y="3943350"/>
            <a:ext cx="4569322" cy="1404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La región </a:t>
            </a:r>
            <a:r>
              <a:rPr lang="es-CO" b="1" dirty="0"/>
              <a:t>más integrada actualmente es Europa </a:t>
            </a:r>
            <a:r>
              <a:rPr lang="es-CO" dirty="0"/>
              <a:t>donde ha habido varias iniciativas exitosas de integración. Sin embargo, se necesitaría mucha </a:t>
            </a:r>
            <a:r>
              <a:rPr lang="es-CO" b="1" dirty="0"/>
              <a:t>más integración </a:t>
            </a:r>
            <a:r>
              <a:rPr lang="es-CO" dirty="0"/>
              <a:t>para hacer la región más competitiva contra USA.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E517645-11CC-4590-8693-646B933A0CEB}"/>
              </a:ext>
            </a:extLst>
          </p:cNvPr>
          <p:cNvSpPr txBox="1">
            <a:spLocks/>
          </p:cNvSpPr>
          <p:nvPr/>
        </p:nvSpPr>
        <p:spPr>
          <a:xfrm>
            <a:off x="5781178" y="2433343"/>
            <a:ext cx="4315322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b="1" dirty="0"/>
              <a:t>Ambos enfoques </a:t>
            </a:r>
            <a:r>
              <a:rPr lang="es-CO" sz="1600" dirty="0"/>
              <a:t>para la integración del mercado tienen sus ventajas y desventajas, y </a:t>
            </a:r>
            <a:r>
              <a:rPr lang="es-CO" sz="1600" b="1" dirty="0"/>
              <a:t>el éxito depende </a:t>
            </a:r>
            <a:r>
              <a:rPr lang="es-CO" sz="1600" dirty="0"/>
              <a:t>de una planeación efectiva, la armonización regulatoria y las condiciones de mercado.</a:t>
            </a:r>
          </a:p>
        </p:txBody>
      </p:sp>
      <p:sp>
        <p:nvSpPr>
          <p:cNvPr id="10" name="!!1Titulo">
            <a:extLst>
              <a:ext uri="{FF2B5EF4-FFF2-40B4-BE49-F238E27FC236}">
                <a16:creationId xmlns:a16="http://schemas.microsoft.com/office/drawing/2014/main" id="{36EA6465-025B-4382-9473-521E70EAF9F3}"/>
              </a:ext>
            </a:extLst>
          </p:cNvPr>
          <p:cNvSpPr txBox="1">
            <a:spLocks/>
          </p:cNvSpPr>
          <p:nvPr/>
        </p:nvSpPr>
        <p:spPr>
          <a:xfrm>
            <a:off x="4994637" y="1395587"/>
            <a:ext cx="4130313" cy="686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Conclusiones</a:t>
            </a:r>
            <a:endParaRPr lang="en-GB" dirty="0">
              <a:solidFill>
                <a:srgbClr val="FCFCF7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3E517AD-A7B1-4816-BB52-31BD3996C235}"/>
              </a:ext>
            </a:extLst>
          </p:cNvPr>
          <p:cNvSpPr txBox="1">
            <a:spLocks/>
          </p:cNvSpPr>
          <p:nvPr/>
        </p:nvSpPr>
        <p:spPr>
          <a:xfrm>
            <a:off x="5781177" y="5453357"/>
            <a:ext cx="4315323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En </a:t>
            </a:r>
            <a:r>
              <a:rPr lang="es-CO" b="1" dirty="0"/>
              <a:t>Asia y África </a:t>
            </a:r>
            <a:r>
              <a:rPr lang="es-CO" dirty="0"/>
              <a:t>ha habido pocas iniciativas de integración.</a:t>
            </a:r>
          </a:p>
        </p:txBody>
      </p:sp>
    </p:spTree>
    <p:extLst>
      <p:ext uri="{BB962C8B-B14F-4D97-AF65-F5344CB8AC3E}">
        <p14:creationId xmlns:p14="http://schemas.microsoft.com/office/powerpoint/2010/main" val="336271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2CONTRAS">
            <a:extLst>
              <a:ext uri="{FF2B5EF4-FFF2-40B4-BE49-F238E27FC236}">
                <a16:creationId xmlns:a16="http://schemas.microsoft.com/office/drawing/2014/main" id="{14D51611-464E-45C4-ABD9-2C4E03999339}"/>
              </a:ext>
            </a:extLst>
          </p:cNvPr>
          <p:cNvSpPr/>
          <p:nvPr/>
        </p:nvSpPr>
        <p:spPr>
          <a:xfrm rot="13766474">
            <a:off x="2042866" y="1295240"/>
            <a:ext cx="13523128" cy="8098814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11000"/>
                </a:srgbClr>
              </a:gs>
              <a:gs pos="100000">
                <a:srgbClr val="400FBD">
                  <a:alpha val="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C92209-7AC4-4E7E-92ED-B2EEE2E9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r="15094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Imagen 4">
            <a:extLst>
              <a:ext uri="{FF2B5EF4-FFF2-40B4-BE49-F238E27FC236}">
                <a16:creationId xmlns:a16="http://schemas.microsoft.com/office/drawing/2014/main" id="{2ACE9421-009A-4634-8799-A6817D07888E}"/>
              </a:ext>
            </a:extLst>
          </p:cNvPr>
          <p:cNvSpPr/>
          <p:nvPr/>
        </p:nvSpPr>
        <p:spPr>
          <a:xfrm>
            <a:off x="-190500" y="-238125"/>
            <a:ext cx="4762500" cy="7334250"/>
          </a:xfrm>
          <a:prstGeom prst="rect">
            <a:avLst/>
          </a:prstGeom>
          <a:gradFill>
            <a:gsLst>
              <a:gs pos="0">
                <a:srgbClr val="E7C0F8"/>
              </a:gs>
              <a:gs pos="0">
                <a:srgbClr val="6B3AE6">
                  <a:alpha val="43000"/>
                </a:srgbClr>
              </a:gs>
              <a:gs pos="100000">
                <a:srgbClr val="000066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EA8549-0750-4DB7-9723-31EF4C1A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0" y="6164007"/>
            <a:ext cx="3882544" cy="36799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5012BC-AD07-4BA8-AC2A-7D226BB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78" y="3943351"/>
            <a:ext cx="5255122" cy="528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Los sistemas antiguos tambien encarecen y </a:t>
            </a:r>
            <a:r>
              <a:rPr lang="es-CO" b="1" dirty="0"/>
              <a:t>dificultan las integraciones </a:t>
            </a:r>
            <a:r>
              <a:rPr lang="es-CO" dirty="0"/>
              <a:t>de bolsas y depósitos.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E517645-11CC-4590-8693-646B933A0CEB}"/>
              </a:ext>
            </a:extLst>
          </p:cNvPr>
          <p:cNvSpPr txBox="1">
            <a:spLocks/>
          </p:cNvSpPr>
          <p:nvPr/>
        </p:nvSpPr>
        <p:spPr>
          <a:xfrm>
            <a:off x="5781178" y="2433343"/>
            <a:ext cx="4975722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b="1" dirty="0"/>
              <a:t>La integración operativa </a:t>
            </a:r>
            <a:r>
              <a:rPr lang="es-CO" sz="1600" dirty="0"/>
              <a:t>puede ser muy costosa y no se justifica por sinergias operacionales. Se justifica en casos de volúmenes bajos, capitales bajos y la posibilidad de bajar los costos para los participantes.</a:t>
            </a:r>
            <a:endParaRPr lang="es-CO" sz="1800" dirty="0"/>
          </a:p>
        </p:txBody>
      </p:sp>
      <p:sp>
        <p:nvSpPr>
          <p:cNvPr id="10" name="!!1Titulo">
            <a:extLst>
              <a:ext uri="{FF2B5EF4-FFF2-40B4-BE49-F238E27FC236}">
                <a16:creationId xmlns:a16="http://schemas.microsoft.com/office/drawing/2014/main" id="{36EA6465-025B-4382-9473-521E70EAF9F3}"/>
              </a:ext>
            </a:extLst>
          </p:cNvPr>
          <p:cNvSpPr txBox="1">
            <a:spLocks/>
          </p:cNvSpPr>
          <p:nvPr/>
        </p:nvSpPr>
        <p:spPr>
          <a:xfrm>
            <a:off x="4994637" y="1395587"/>
            <a:ext cx="4130313" cy="686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Conclusiones</a:t>
            </a:r>
            <a:endParaRPr lang="en-GB" dirty="0">
              <a:solidFill>
                <a:srgbClr val="FCFCF7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3E517AD-A7B1-4816-BB52-31BD3996C235}"/>
              </a:ext>
            </a:extLst>
          </p:cNvPr>
          <p:cNvSpPr txBox="1">
            <a:spLocks/>
          </p:cNvSpPr>
          <p:nvPr/>
        </p:nvSpPr>
        <p:spPr>
          <a:xfrm>
            <a:off x="5781177" y="4759364"/>
            <a:ext cx="4863010" cy="1404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La falta de armonización global dificulta que los links entre </a:t>
            </a:r>
            <a:r>
              <a:rPr lang="es-CO" dirty="0" err="1"/>
              <a:t>CSDs</a:t>
            </a:r>
            <a:r>
              <a:rPr lang="es-CO" dirty="0"/>
              <a:t> sean exitosos. Por ejemplo, s</a:t>
            </a:r>
            <a:r>
              <a:rPr lang="es-CO" sz="1600" dirty="0"/>
              <a:t>e espera que en ciertos </a:t>
            </a:r>
            <a:r>
              <a:rPr lang="es-CO" sz="1600" b="1" dirty="0"/>
              <a:t>mercados la migración</a:t>
            </a:r>
            <a:r>
              <a:rPr lang="es-CO" sz="1600" dirty="0"/>
              <a:t> a T+1 añada una carga a</a:t>
            </a:r>
            <a:r>
              <a:rPr lang="es-CO" dirty="0"/>
              <a:t>d</a:t>
            </a:r>
            <a:r>
              <a:rPr lang="es-CO" sz="1600" dirty="0"/>
              <a:t>icional a los enlaces, ya que los ciclos de </a:t>
            </a:r>
            <a:r>
              <a:rPr lang="es-CO" sz="1600" b="1" dirty="0"/>
              <a:t>liquidación no estarán alineados entre países.</a:t>
            </a:r>
          </a:p>
        </p:txBody>
      </p:sp>
    </p:spTree>
    <p:extLst>
      <p:ext uri="{BB962C8B-B14F-4D97-AF65-F5344CB8AC3E}">
        <p14:creationId xmlns:p14="http://schemas.microsoft.com/office/powerpoint/2010/main" val="104843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8AEC0BF-AE35-402E-898C-037C3A59E516}"/>
              </a:ext>
            </a:extLst>
          </p:cNvPr>
          <p:cNvSpPr/>
          <p:nvPr/>
        </p:nvSpPr>
        <p:spPr>
          <a:xfrm>
            <a:off x="-325464" y="-108489"/>
            <a:ext cx="12746063" cy="7142821"/>
          </a:xfrm>
          <a:prstGeom prst="rect">
            <a:avLst/>
          </a:prstGeom>
          <a:solidFill>
            <a:srgbClr val="010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6AA6EB-1EF1-41EB-B167-CF2117D7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9294" r="374" b="5817"/>
          <a:stretch/>
        </p:blipFill>
        <p:spPr>
          <a:xfrm>
            <a:off x="-1243796" y="-822311"/>
            <a:ext cx="10749745" cy="532697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6C8445F-4B05-4E5D-80C0-BD7E2DFA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68" y="2895861"/>
            <a:ext cx="4964265" cy="1066279"/>
          </a:xfrm>
          <a:prstGeom prst="rect">
            <a:avLst/>
          </a:prstGeom>
        </p:spPr>
      </p:pic>
      <p:sp>
        <p:nvSpPr>
          <p:cNvPr id="22" name="!!2CONTRAS">
            <a:extLst>
              <a:ext uri="{FF2B5EF4-FFF2-40B4-BE49-F238E27FC236}">
                <a16:creationId xmlns:a16="http://schemas.microsoft.com/office/drawing/2014/main" id="{964ED6AE-FC57-4C97-AB25-832682B76878}"/>
              </a:ext>
            </a:extLst>
          </p:cNvPr>
          <p:cNvSpPr/>
          <p:nvPr/>
        </p:nvSpPr>
        <p:spPr>
          <a:xfrm>
            <a:off x="5084281" y="4353125"/>
            <a:ext cx="7674684" cy="4596262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gradFill flip="none" rotWithShape="1">
            <a:gsLst>
              <a:gs pos="0">
                <a:srgbClr val="0E0672">
                  <a:lumMod val="100000"/>
                  <a:alpha val="0"/>
                </a:srgbClr>
              </a:gs>
              <a:gs pos="85000">
                <a:srgbClr val="400F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Elipse 10">
            <a:extLst>
              <a:ext uri="{FF2B5EF4-FFF2-40B4-BE49-F238E27FC236}">
                <a16:creationId xmlns:a16="http://schemas.microsoft.com/office/drawing/2014/main" id="{3742D2FA-678C-4885-96D7-905556EFB9A1}"/>
              </a:ext>
            </a:extLst>
          </p:cNvPr>
          <p:cNvSpPr/>
          <p:nvPr/>
        </p:nvSpPr>
        <p:spPr>
          <a:xfrm>
            <a:off x="4772810" y="3967022"/>
            <a:ext cx="8271672" cy="495379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100000">
                  <a:srgbClr val="400FBD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67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356089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607999" y="2279734"/>
            <a:ext cx="2298533" cy="2298533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781369" y="3039689"/>
            <a:ext cx="1951792" cy="778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2400" b="1" i="1" dirty="0">
                <a:solidFill>
                  <a:srgbClr val="FCFCF7"/>
                </a:solidFill>
              </a:rPr>
              <a:t>Alianzas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!!1Titulo">
            <a:extLst>
              <a:ext uri="{FF2B5EF4-FFF2-40B4-BE49-F238E27FC236}">
                <a16:creationId xmlns:a16="http://schemas.microsoft.com/office/drawing/2014/main" id="{572AF452-88E6-47F4-9608-C718F435E5C2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áfico 29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233365" y="4672134"/>
            <a:ext cx="1370886" cy="232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CONTRAS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91BA331-FEEA-4943-A50B-BAFC36F04C22}"/>
              </a:ext>
            </a:extLst>
          </p:cNvPr>
          <p:cNvSpPr txBox="1"/>
          <p:nvPr/>
        </p:nvSpPr>
        <p:spPr>
          <a:xfrm>
            <a:off x="383111" y="1300469"/>
            <a:ext cx="1950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Alianza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6576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1768548" y="2661938"/>
            <a:ext cx="2828657" cy="28286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1766439" y="2676504"/>
            <a:ext cx="2832874" cy="2832874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5717099" y="1013074"/>
            <a:ext cx="4936531" cy="4936531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2424144" y="3351781"/>
            <a:ext cx="1482321" cy="1482321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2535950" y="3867949"/>
            <a:ext cx="1258708" cy="416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1400" b="1" i="1" dirty="0">
                <a:solidFill>
                  <a:srgbClr val="FCFCF7"/>
                </a:solidFill>
              </a:rPr>
              <a:t>Alianzas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0318060">
            <a:off x="-1077729" y="1760503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7315705" y="1584678"/>
            <a:ext cx="1409206" cy="39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i="1" dirty="0">
                <a:solidFill>
                  <a:srgbClr val="FCFCF7"/>
                </a:solidFill>
              </a:rPr>
              <a:t>PROS</a:t>
            </a:r>
            <a:endParaRPr lang="en-GB" sz="1800" i="1" dirty="0">
              <a:solidFill>
                <a:srgbClr val="FCFCF7"/>
              </a:solidFill>
            </a:endParaRP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8278" y="1673328"/>
            <a:ext cx="310650" cy="31065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379708" y="2546319"/>
            <a:ext cx="38712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Las alianzas </a:t>
            </a:r>
            <a:r>
              <a:rPr lang="es-CO" sz="1600" b="1" i="1" dirty="0">
                <a:solidFill>
                  <a:srgbClr val="FCFCF7"/>
                </a:solidFill>
              </a:rPr>
              <a:t>permiten una integración </a:t>
            </a:r>
            <a:r>
              <a:rPr lang="es-CO" sz="1600" dirty="0">
                <a:solidFill>
                  <a:srgbClr val="FCFCF7"/>
                </a:solidFill>
              </a:rPr>
              <a:t>más gradual de los mercados, lo que permite a los participantes adaptarse a los cambios con el tiempo.</a:t>
            </a:r>
          </a:p>
          <a:p>
            <a:endParaRPr lang="es-CO" sz="16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Preservación de </a:t>
            </a:r>
            <a:r>
              <a:rPr lang="es-CO" sz="1600" b="1" i="1" dirty="0">
                <a:solidFill>
                  <a:srgbClr val="FCFCF7"/>
                </a:solidFill>
              </a:rPr>
              <a:t>la autonomía regulatoria</a:t>
            </a:r>
            <a:r>
              <a:rPr lang="es-CO" sz="1600" dirty="0">
                <a:solidFill>
                  <a:srgbClr val="FCFCF7"/>
                </a:solidFill>
              </a:rPr>
              <a:t> de cada país.</a:t>
            </a:r>
          </a:p>
          <a:p>
            <a:endParaRPr lang="es-CO" sz="1600" dirty="0">
              <a:solidFill>
                <a:srgbClr val="FCFCF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i="1" dirty="0">
                <a:solidFill>
                  <a:srgbClr val="FCFCF7"/>
                </a:solidFill>
              </a:rPr>
              <a:t>Menores costos </a:t>
            </a:r>
            <a:r>
              <a:rPr lang="es-CO" sz="1600" dirty="0">
                <a:solidFill>
                  <a:srgbClr val="FCFCF7"/>
                </a:solidFill>
              </a:rPr>
              <a:t>de integración</a:t>
            </a:r>
            <a:r>
              <a:rPr lang="en-GB" sz="1600" dirty="0">
                <a:solidFill>
                  <a:srgbClr val="FCFCF7"/>
                </a:solidFill>
              </a:rPr>
              <a:t>.</a:t>
            </a:r>
            <a:endParaRPr lang="es-CO" sz="1600" dirty="0">
              <a:solidFill>
                <a:srgbClr val="FCFCF7"/>
              </a:solidFill>
            </a:endParaRPr>
          </a:p>
        </p:txBody>
      </p:sp>
      <p:sp>
        <p:nvSpPr>
          <p:cNvPr id="3" name="!!1Titulo">
            <a:extLst>
              <a:ext uri="{FF2B5EF4-FFF2-40B4-BE49-F238E27FC236}">
                <a16:creationId xmlns:a16="http://schemas.microsoft.com/office/drawing/2014/main" id="{3486EA15-1E72-5670-1106-D674D4B00B5C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4" name="CuadroTexto 17">
            <a:extLst>
              <a:ext uri="{FF2B5EF4-FFF2-40B4-BE49-F238E27FC236}">
                <a16:creationId xmlns:a16="http://schemas.microsoft.com/office/drawing/2014/main" id="{70D9B307-21F2-FA39-FEBE-7BC3B557D493}"/>
              </a:ext>
            </a:extLst>
          </p:cNvPr>
          <p:cNvSpPr txBox="1"/>
          <p:nvPr/>
        </p:nvSpPr>
        <p:spPr>
          <a:xfrm>
            <a:off x="383111" y="1300469"/>
            <a:ext cx="1950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Alianza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40284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356089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607999" y="2279734"/>
            <a:ext cx="2298533" cy="2298533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781369" y="3039689"/>
            <a:ext cx="1951792" cy="778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2400" b="1" i="1" dirty="0">
                <a:solidFill>
                  <a:srgbClr val="FCFCF7"/>
                </a:solidFill>
              </a:rPr>
              <a:t>Alianzas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!!X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221399" y="4672134"/>
            <a:ext cx="1370886" cy="232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CONTRAS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3" name="!!1Titulo">
            <a:extLst>
              <a:ext uri="{FF2B5EF4-FFF2-40B4-BE49-F238E27FC236}">
                <a16:creationId xmlns:a16="http://schemas.microsoft.com/office/drawing/2014/main" id="{43399560-D55D-36D0-7362-545F591E7A1F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4" name="CuadroTexto 17">
            <a:extLst>
              <a:ext uri="{FF2B5EF4-FFF2-40B4-BE49-F238E27FC236}">
                <a16:creationId xmlns:a16="http://schemas.microsoft.com/office/drawing/2014/main" id="{1DE88845-B55D-DB80-FC1E-63D270C8717B}"/>
              </a:ext>
            </a:extLst>
          </p:cNvPr>
          <p:cNvSpPr txBox="1"/>
          <p:nvPr/>
        </p:nvSpPr>
        <p:spPr>
          <a:xfrm>
            <a:off x="383111" y="1300469"/>
            <a:ext cx="1950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Alianza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4004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2CONTRAS">
            <a:extLst>
              <a:ext uri="{FF2B5EF4-FFF2-40B4-BE49-F238E27FC236}">
                <a16:creationId xmlns:a16="http://schemas.microsoft.com/office/drawing/2014/main" id="{EABA59A3-4B02-4AAA-8316-D5CA0BDD6530}"/>
              </a:ext>
            </a:extLst>
          </p:cNvPr>
          <p:cNvSpPr/>
          <p:nvPr/>
        </p:nvSpPr>
        <p:spPr>
          <a:xfrm rot="19151204">
            <a:off x="5550258" y="637767"/>
            <a:ext cx="5582464" cy="5582464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!!2Titulo">
            <a:extLst>
              <a:ext uri="{FF2B5EF4-FFF2-40B4-BE49-F238E27FC236}">
                <a16:creationId xmlns:a16="http://schemas.microsoft.com/office/drawing/2014/main" id="{7DE8DCE9-79B6-42EB-97F4-2328BE0B5D59}"/>
              </a:ext>
            </a:extLst>
          </p:cNvPr>
          <p:cNvSpPr txBox="1">
            <a:spLocks/>
          </p:cNvSpPr>
          <p:nvPr/>
        </p:nvSpPr>
        <p:spPr>
          <a:xfrm>
            <a:off x="6883500" y="1700579"/>
            <a:ext cx="2400646" cy="44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>
                <a:solidFill>
                  <a:srgbClr val="FCFCF7"/>
                </a:solidFill>
              </a:rPr>
              <a:t>CONTRAS</a:t>
            </a:r>
          </a:p>
        </p:txBody>
      </p:sp>
      <p:pic>
        <p:nvPicPr>
          <p:cNvPr id="1030" name="Picture 6" descr="Globalización y acuerdos comerciales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 bwMode="auto">
          <a:xfrm>
            <a:off x="1768548" y="2661938"/>
            <a:ext cx="2828657" cy="28286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16018619">
            <a:off x="1766439" y="2659828"/>
            <a:ext cx="2832874" cy="2832874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2424143" y="3351782"/>
            <a:ext cx="1482321" cy="1482321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enlaces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2535949" y="3862866"/>
            <a:ext cx="1258708" cy="460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1400" b="1" i="1" dirty="0">
                <a:solidFill>
                  <a:srgbClr val="FCFCF7"/>
                </a:solidFill>
              </a:rPr>
              <a:t>Alianzas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CCCC2E7-74BA-4303-8978-0F52EEB8BB07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379708" y="2546319"/>
            <a:ext cx="44069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i="1" dirty="0">
                <a:solidFill>
                  <a:srgbClr val="FCFCF7"/>
                </a:solidFill>
              </a:rPr>
              <a:t>Competencia entre </a:t>
            </a:r>
            <a:r>
              <a:rPr lang="es-CO" sz="1600" dirty="0">
                <a:solidFill>
                  <a:srgbClr val="FCFCF7"/>
                </a:solidFill>
              </a:rPr>
              <a:t>las infraestructuras vinculadas y los custodies (usualmente un custodio global que ofrece custodia local).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i="1" dirty="0">
                <a:solidFill>
                  <a:srgbClr val="FCFCF7"/>
                </a:solidFill>
              </a:rPr>
              <a:t>La armonización </a:t>
            </a:r>
            <a:r>
              <a:rPr lang="es-CO" sz="1600" dirty="0">
                <a:solidFill>
                  <a:srgbClr val="FCFCF7"/>
                </a:solidFill>
              </a:rPr>
              <a:t>de las regulaciones, los impuestos, las tasas, entre otros, </a:t>
            </a:r>
            <a:r>
              <a:rPr lang="es-CO" sz="1600" b="1" i="1" dirty="0">
                <a:solidFill>
                  <a:srgbClr val="FCFCF7"/>
                </a:solidFill>
              </a:rPr>
              <a:t>es difícil a menos que los gobiernos participen.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Integración limitada, ya que se centra principalmente </a:t>
            </a:r>
            <a:r>
              <a:rPr lang="es-CO" sz="1600" b="1" i="1" dirty="0">
                <a:solidFill>
                  <a:srgbClr val="FCFCF7"/>
                </a:solidFill>
              </a:rPr>
              <a:t>en facilitar el comercio </a:t>
            </a:r>
            <a:r>
              <a:rPr lang="es-CO" sz="1600" dirty="0">
                <a:solidFill>
                  <a:srgbClr val="FCFCF7"/>
                </a:solidFill>
              </a:rPr>
              <a:t>transfronterizo en lugar de crear un mercado unificado.</a:t>
            </a:r>
          </a:p>
        </p:txBody>
      </p:sp>
      <p:pic>
        <p:nvPicPr>
          <p:cNvPr id="20" name="!!X" descr="Cerrar">
            <a:extLst>
              <a:ext uri="{FF2B5EF4-FFF2-40B4-BE49-F238E27FC236}">
                <a16:creationId xmlns:a16="http://schemas.microsoft.com/office/drawing/2014/main" id="{63A1B92C-B5ED-4FF3-9C53-24F680991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2848" y="1700579"/>
            <a:ext cx="446712" cy="446712"/>
          </a:xfrm>
          <a:prstGeom prst="rect">
            <a:avLst/>
          </a:prstGeom>
        </p:spPr>
      </p:pic>
      <p:sp>
        <p:nvSpPr>
          <p:cNvPr id="24" name="!!Linea">
            <a:extLst>
              <a:ext uri="{FF2B5EF4-FFF2-40B4-BE49-F238E27FC236}">
                <a16:creationId xmlns:a16="http://schemas.microsoft.com/office/drawing/2014/main" id="{382305BE-366A-4A81-87F2-EEEA05FD0BB1}"/>
              </a:ext>
            </a:extLst>
          </p:cNvPr>
          <p:cNvSpPr/>
          <p:nvPr/>
        </p:nvSpPr>
        <p:spPr>
          <a:xfrm rot="10318060">
            <a:off x="-1077729" y="1760503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!!1Titulo">
            <a:extLst>
              <a:ext uri="{FF2B5EF4-FFF2-40B4-BE49-F238E27FC236}">
                <a16:creationId xmlns:a16="http://schemas.microsoft.com/office/drawing/2014/main" id="{BD6BE72D-5D6D-1768-8061-9E0E387FA600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4" name="CuadroTexto 17">
            <a:extLst>
              <a:ext uri="{FF2B5EF4-FFF2-40B4-BE49-F238E27FC236}">
                <a16:creationId xmlns:a16="http://schemas.microsoft.com/office/drawing/2014/main" id="{423A9675-F776-AE3B-9E8D-FC305CC9375C}"/>
              </a:ext>
            </a:extLst>
          </p:cNvPr>
          <p:cNvSpPr txBox="1"/>
          <p:nvPr/>
        </p:nvSpPr>
        <p:spPr>
          <a:xfrm>
            <a:off x="383111" y="1300469"/>
            <a:ext cx="1950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Alianza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41256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7998909" y="865453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2CONTRAS">
            <a:extLst>
              <a:ext uri="{FF2B5EF4-FFF2-40B4-BE49-F238E27FC236}">
                <a16:creationId xmlns:a16="http://schemas.microsoft.com/office/drawing/2014/main" id="{413C4906-C880-4C51-82EF-C9525ACFF6BD}"/>
              </a:ext>
            </a:extLst>
          </p:cNvPr>
          <p:cNvSpPr/>
          <p:nvPr/>
        </p:nvSpPr>
        <p:spPr>
          <a:xfrm rot="19151204">
            <a:off x="8051703" y="3905007"/>
            <a:ext cx="1766977" cy="1766977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A788B4-FC43-4B18-A626-5061F8A9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3565000" y="1235899"/>
            <a:ext cx="4386202" cy="43862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Nombre">
            <a:extLst>
              <a:ext uri="{FF2B5EF4-FFF2-40B4-BE49-F238E27FC236}">
                <a16:creationId xmlns:a16="http://schemas.microsoft.com/office/drawing/2014/main" id="{C381C5C5-1222-424A-BE74-06A509611314}"/>
              </a:ext>
            </a:extLst>
          </p:cNvPr>
          <p:cNvSpPr/>
          <p:nvPr/>
        </p:nvSpPr>
        <p:spPr>
          <a:xfrm rot="7693299">
            <a:off x="3569406" y="1232630"/>
            <a:ext cx="4392741" cy="4392741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30D7B603-04EA-4D45-8D8D-B36B8D4A19E3}"/>
              </a:ext>
            </a:extLst>
          </p:cNvPr>
          <p:cNvSpPr/>
          <p:nvPr/>
        </p:nvSpPr>
        <p:spPr>
          <a:xfrm rot="16018619">
            <a:off x="4179215" y="1866121"/>
            <a:ext cx="3113060" cy="3113060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!!Titulo fusion">
            <a:extLst>
              <a:ext uri="{FF2B5EF4-FFF2-40B4-BE49-F238E27FC236}">
                <a16:creationId xmlns:a16="http://schemas.microsoft.com/office/drawing/2014/main" id="{8CFC08B6-386A-4806-B24D-B17096D68039}"/>
              </a:ext>
            </a:extLst>
          </p:cNvPr>
          <p:cNvSpPr txBox="1">
            <a:spLocks/>
          </p:cNvSpPr>
          <p:nvPr/>
        </p:nvSpPr>
        <p:spPr>
          <a:xfrm>
            <a:off x="4317443" y="2691873"/>
            <a:ext cx="2907715" cy="1474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2400" b="1" i="1" dirty="0">
                <a:solidFill>
                  <a:srgbClr val="FCFCF7"/>
                </a:solidFill>
              </a:rPr>
              <a:t>Fusión o adquisición de las infraestructuras relevantes</a:t>
            </a:r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3455020">
            <a:off x="-1856868" y="-386161"/>
            <a:ext cx="6869139" cy="4173480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áfico 29" descr="Cerrar">
            <a:extLst>
              <a:ext uri="{FF2B5EF4-FFF2-40B4-BE49-F238E27FC236}">
                <a16:creationId xmlns:a16="http://schemas.microsoft.com/office/drawing/2014/main" id="{A5DDCCE6-B15E-400D-B224-C4655703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258" y="4719497"/>
            <a:ext cx="204226" cy="204226"/>
          </a:xfrm>
          <a:prstGeom prst="rect">
            <a:avLst/>
          </a:prstGeom>
        </p:spPr>
      </p:pic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8233365" y="1622668"/>
            <a:ext cx="864925" cy="233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i="1" dirty="0">
                <a:solidFill>
                  <a:srgbClr val="FCFCF7"/>
                </a:solidFill>
              </a:rPr>
              <a:t>PROS</a:t>
            </a:r>
          </a:p>
        </p:txBody>
      </p:sp>
      <p:sp>
        <p:nvSpPr>
          <p:cNvPr id="39" name="!!2Titulo">
            <a:extLst>
              <a:ext uri="{FF2B5EF4-FFF2-40B4-BE49-F238E27FC236}">
                <a16:creationId xmlns:a16="http://schemas.microsoft.com/office/drawing/2014/main" id="{50B85CBB-D29A-4625-9329-1068D9DBD384}"/>
              </a:ext>
            </a:extLst>
          </p:cNvPr>
          <p:cNvSpPr txBox="1">
            <a:spLocks/>
          </p:cNvSpPr>
          <p:nvPr/>
        </p:nvSpPr>
        <p:spPr>
          <a:xfrm>
            <a:off x="8206000" y="4672134"/>
            <a:ext cx="1370886" cy="2327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>
                <a:solidFill>
                  <a:srgbClr val="FCFCF7"/>
                </a:solidFill>
              </a:rPr>
              <a:t>CONTRAS</a:t>
            </a: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290" y="1641224"/>
            <a:ext cx="215437" cy="215437"/>
          </a:xfrm>
          <a:prstGeom prst="rect">
            <a:avLst/>
          </a:prstGeom>
        </p:spPr>
      </p:pic>
      <p:sp>
        <p:nvSpPr>
          <p:cNvPr id="3" name="!!1Titulo">
            <a:extLst>
              <a:ext uri="{FF2B5EF4-FFF2-40B4-BE49-F238E27FC236}">
                <a16:creationId xmlns:a16="http://schemas.microsoft.com/office/drawing/2014/main" id="{555DDDBD-351F-D79B-9607-1CBE0773889F}"/>
              </a:ext>
            </a:extLst>
          </p:cNvPr>
          <p:cNvSpPr txBox="1">
            <a:spLocks/>
          </p:cNvSpPr>
          <p:nvPr/>
        </p:nvSpPr>
        <p:spPr>
          <a:xfrm>
            <a:off x="382406" y="783706"/>
            <a:ext cx="5169192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742D5C21-4638-3E6F-A4E5-E05883FCF520}"/>
              </a:ext>
            </a:extLst>
          </p:cNvPr>
          <p:cNvSpPr txBox="1"/>
          <p:nvPr/>
        </p:nvSpPr>
        <p:spPr>
          <a:xfrm>
            <a:off x="408385" y="1294403"/>
            <a:ext cx="3881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fusión o consolidación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4274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01284AFA-767E-47B5-8460-56B6E9A0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1133"/>
          <a:stretch/>
        </p:blipFill>
        <p:spPr bwMode="auto">
          <a:xfrm>
            <a:off x="1737253" y="2617846"/>
            <a:ext cx="2903494" cy="2903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!!Nombre">
            <a:extLst>
              <a:ext uri="{FF2B5EF4-FFF2-40B4-BE49-F238E27FC236}">
                <a16:creationId xmlns:a16="http://schemas.microsoft.com/office/drawing/2014/main" id="{6539C9A5-6BA6-43C8-8313-8767DBC12614}"/>
              </a:ext>
            </a:extLst>
          </p:cNvPr>
          <p:cNvSpPr/>
          <p:nvPr/>
        </p:nvSpPr>
        <p:spPr>
          <a:xfrm rot="7693299">
            <a:off x="1727947" y="2608540"/>
            <a:ext cx="2922102" cy="2922102"/>
          </a:xfrm>
          <a:prstGeom prst="ellipse">
            <a:avLst/>
          </a:prstGeom>
          <a:gradFill flip="none" rotWithShape="1">
            <a:gsLst>
              <a:gs pos="11000">
                <a:srgbClr val="0E0672">
                  <a:lumMod val="100000"/>
                  <a:alpha val="0"/>
                </a:srgbClr>
              </a:gs>
              <a:gs pos="100000">
                <a:srgbClr val="400FBD">
                  <a:alpha val="6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FCBCD697-A0AD-4F03-B921-658566310F6B}"/>
              </a:ext>
            </a:extLst>
          </p:cNvPr>
          <p:cNvSpPr/>
          <p:nvPr/>
        </p:nvSpPr>
        <p:spPr>
          <a:xfrm rot="16018619">
            <a:off x="2158636" y="3039231"/>
            <a:ext cx="2060724" cy="2060724"/>
          </a:xfrm>
          <a:prstGeom prst="ellipse">
            <a:avLst/>
          </a:prstGeom>
          <a:gradFill flip="none" rotWithShape="1">
            <a:gsLst>
              <a:gs pos="0">
                <a:srgbClr val="0E0672">
                  <a:lumMod val="100000"/>
                  <a:alpha val="70000"/>
                </a:srgbClr>
              </a:gs>
              <a:gs pos="100000">
                <a:srgbClr val="400F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!!Titulo fusion">
            <a:extLst>
              <a:ext uri="{FF2B5EF4-FFF2-40B4-BE49-F238E27FC236}">
                <a16:creationId xmlns:a16="http://schemas.microsoft.com/office/drawing/2014/main" id="{F1727995-D90F-47EF-9486-21931523C426}"/>
              </a:ext>
            </a:extLst>
          </p:cNvPr>
          <p:cNvSpPr txBox="1">
            <a:spLocks/>
          </p:cNvSpPr>
          <p:nvPr/>
        </p:nvSpPr>
        <p:spPr>
          <a:xfrm>
            <a:off x="2226601" y="3650900"/>
            <a:ext cx="1924793" cy="837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CO" sz="1400" b="1" i="1" dirty="0">
                <a:solidFill>
                  <a:srgbClr val="FCFCF7"/>
                </a:solidFill>
              </a:rPr>
              <a:t>Fusión o adquisición de las infraestructuras relevantes</a:t>
            </a:r>
          </a:p>
        </p:txBody>
      </p:sp>
      <p:sp>
        <p:nvSpPr>
          <p:cNvPr id="21" name="!!1PROS">
            <a:extLst>
              <a:ext uri="{FF2B5EF4-FFF2-40B4-BE49-F238E27FC236}">
                <a16:creationId xmlns:a16="http://schemas.microsoft.com/office/drawing/2014/main" id="{412000A0-D43D-4BDB-99B8-58E7A82EB9DD}"/>
              </a:ext>
            </a:extLst>
          </p:cNvPr>
          <p:cNvSpPr/>
          <p:nvPr/>
        </p:nvSpPr>
        <p:spPr>
          <a:xfrm rot="19151204">
            <a:off x="5942633" y="1333068"/>
            <a:ext cx="4191861" cy="4191861"/>
          </a:xfrm>
          <a:prstGeom prst="ellipse">
            <a:avLst/>
          </a:prstGeom>
          <a:solidFill>
            <a:srgbClr val="461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!!Linea">
            <a:extLst>
              <a:ext uri="{FF2B5EF4-FFF2-40B4-BE49-F238E27FC236}">
                <a16:creationId xmlns:a16="http://schemas.microsoft.com/office/drawing/2014/main" id="{CB64C92B-287A-48E2-BD80-B1CB381A58EE}"/>
              </a:ext>
            </a:extLst>
          </p:cNvPr>
          <p:cNvSpPr/>
          <p:nvPr/>
        </p:nvSpPr>
        <p:spPr>
          <a:xfrm rot="10318060">
            <a:off x="-1077729" y="1760503"/>
            <a:ext cx="11563508" cy="7025636"/>
          </a:xfrm>
          <a:custGeom>
            <a:avLst/>
            <a:gdLst>
              <a:gd name="connsiteX0" fmla="*/ 0 w 7356437"/>
              <a:gd name="connsiteY0" fmla="*/ 3477296 h 6954591"/>
              <a:gd name="connsiteX1" fmla="*/ 3678219 w 7356437"/>
              <a:gd name="connsiteY1" fmla="*/ 0 h 6954591"/>
              <a:gd name="connsiteX2" fmla="*/ 7356438 w 7356437"/>
              <a:gd name="connsiteY2" fmla="*/ 3477296 h 6954591"/>
              <a:gd name="connsiteX3" fmla="*/ 3678219 w 7356437"/>
              <a:gd name="connsiteY3" fmla="*/ 6954592 h 6954591"/>
              <a:gd name="connsiteX4" fmla="*/ 0 w 7356437"/>
              <a:gd name="connsiteY4" fmla="*/ 3477296 h 6954591"/>
              <a:gd name="connsiteX0" fmla="*/ 78428 w 7953682"/>
              <a:gd name="connsiteY0" fmla="*/ 3058196 h 6535492"/>
              <a:gd name="connsiteX1" fmla="*/ 6880847 w 7953682"/>
              <a:gd name="connsiteY1" fmla="*/ 0 h 6535492"/>
              <a:gd name="connsiteX2" fmla="*/ 7434866 w 7953682"/>
              <a:gd name="connsiteY2" fmla="*/ 3058196 h 6535492"/>
              <a:gd name="connsiteX3" fmla="*/ 3756647 w 7953682"/>
              <a:gd name="connsiteY3" fmla="*/ 6535492 h 6535492"/>
              <a:gd name="connsiteX4" fmla="*/ 78428 w 7953682"/>
              <a:gd name="connsiteY4" fmla="*/ 3058196 h 6535492"/>
              <a:gd name="connsiteX0" fmla="*/ 38700 w 10019919"/>
              <a:gd name="connsiteY0" fmla="*/ 5522262 h 6753054"/>
              <a:gd name="connsiteX1" fmla="*/ 9127119 w 10019919"/>
              <a:gd name="connsiteY1" fmla="*/ 63766 h 6753054"/>
              <a:gd name="connsiteX2" fmla="*/ 9681138 w 10019919"/>
              <a:gd name="connsiteY2" fmla="*/ 3121962 h 6753054"/>
              <a:gd name="connsiteX3" fmla="*/ 6002919 w 10019919"/>
              <a:gd name="connsiteY3" fmla="*/ 6599258 h 6753054"/>
              <a:gd name="connsiteX4" fmla="*/ 38700 w 10019919"/>
              <a:gd name="connsiteY4" fmla="*/ 5522262 h 6753054"/>
              <a:gd name="connsiteX0" fmla="*/ 22053 w 9676381"/>
              <a:gd name="connsiteY0" fmla="*/ 5485421 h 6715279"/>
              <a:gd name="connsiteX1" fmla="*/ 8291322 w 9676381"/>
              <a:gd name="connsiteY1" fmla="*/ 65025 h 6715279"/>
              <a:gd name="connsiteX2" fmla="*/ 9664491 w 9676381"/>
              <a:gd name="connsiteY2" fmla="*/ 3085121 h 6715279"/>
              <a:gd name="connsiteX3" fmla="*/ 5986272 w 9676381"/>
              <a:gd name="connsiteY3" fmla="*/ 6562417 h 6715279"/>
              <a:gd name="connsiteX4" fmla="*/ 22053 w 9676381"/>
              <a:gd name="connsiteY4" fmla="*/ 5485421 h 6715279"/>
              <a:gd name="connsiteX0" fmla="*/ 22053 w 9834262"/>
              <a:gd name="connsiteY0" fmla="*/ 5563939 h 6793797"/>
              <a:gd name="connsiteX1" fmla="*/ 8291322 w 9834262"/>
              <a:gd name="connsiteY1" fmla="*/ 143543 h 6793797"/>
              <a:gd name="connsiteX2" fmla="*/ 9664491 w 9834262"/>
              <a:gd name="connsiteY2" fmla="*/ 3163639 h 6793797"/>
              <a:gd name="connsiteX3" fmla="*/ 5986272 w 9834262"/>
              <a:gd name="connsiteY3" fmla="*/ 6640935 h 6793797"/>
              <a:gd name="connsiteX4" fmla="*/ 22053 w 9834262"/>
              <a:gd name="connsiteY4" fmla="*/ 5563939 h 6793797"/>
              <a:gd name="connsiteX0" fmla="*/ 9413 w 9821622"/>
              <a:gd name="connsiteY0" fmla="*/ 5563939 h 6543092"/>
              <a:gd name="connsiteX1" fmla="*/ 8278682 w 9821622"/>
              <a:gd name="connsiteY1" fmla="*/ 143543 h 6543092"/>
              <a:gd name="connsiteX2" fmla="*/ 9651851 w 9821622"/>
              <a:gd name="connsiteY2" fmla="*/ 3163639 h 6543092"/>
              <a:gd name="connsiteX3" fmla="*/ 6697532 w 9821622"/>
              <a:gd name="connsiteY3" fmla="*/ 6336135 h 6543092"/>
              <a:gd name="connsiteX4" fmla="*/ 9413 w 9821622"/>
              <a:gd name="connsiteY4" fmla="*/ 5563939 h 6543092"/>
              <a:gd name="connsiteX0" fmla="*/ 7161 w 9743341"/>
              <a:gd name="connsiteY0" fmla="*/ 3780629 h 4694340"/>
              <a:gd name="connsiteX1" fmla="*/ 8066880 w 9743341"/>
              <a:gd name="connsiteY1" fmla="*/ 570033 h 4694340"/>
              <a:gd name="connsiteX2" fmla="*/ 9649599 w 9743341"/>
              <a:gd name="connsiteY2" fmla="*/ 1380329 h 4694340"/>
              <a:gd name="connsiteX3" fmla="*/ 6695280 w 9743341"/>
              <a:gd name="connsiteY3" fmla="*/ 4552825 h 4694340"/>
              <a:gd name="connsiteX4" fmla="*/ 7161 w 9743341"/>
              <a:gd name="connsiteY4" fmla="*/ 3780629 h 4694340"/>
              <a:gd name="connsiteX0" fmla="*/ 157842 w 9800280"/>
              <a:gd name="connsiteY0" fmla="*/ 3541901 h 4435163"/>
              <a:gd name="connsiteX1" fmla="*/ 2609173 w 9800280"/>
              <a:gd name="connsiteY1" fmla="*/ 1350479 h 4435163"/>
              <a:gd name="connsiteX2" fmla="*/ 8217561 w 9800280"/>
              <a:gd name="connsiteY2" fmla="*/ 331305 h 4435163"/>
              <a:gd name="connsiteX3" fmla="*/ 9800280 w 9800280"/>
              <a:gd name="connsiteY3" fmla="*/ 1141601 h 4435163"/>
              <a:gd name="connsiteX4" fmla="*/ 6845961 w 9800280"/>
              <a:gd name="connsiteY4" fmla="*/ 4314097 h 4435163"/>
              <a:gd name="connsiteX5" fmla="*/ 157842 w 9800280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801437"/>
              <a:gd name="connsiteY0" fmla="*/ 3541901 h 4435163"/>
              <a:gd name="connsiteX1" fmla="*/ 2610330 w 9801437"/>
              <a:gd name="connsiteY1" fmla="*/ 1350479 h 4435163"/>
              <a:gd name="connsiteX2" fmla="*/ 8218718 w 9801437"/>
              <a:gd name="connsiteY2" fmla="*/ 331305 h 4435163"/>
              <a:gd name="connsiteX3" fmla="*/ 9801437 w 9801437"/>
              <a:gd name="connsiteY3" fmla="*/ 1141601 h 4435163"/>
              <a:gd name="connsiteX4" fmla="*/ 6847118 w 9801437"/>
              <a:gd name="connsiteY4" fmla="*/ 4314097 h 4435163"/>
              <a:gd name="connsiteX5" fmla="*/ 158999 w 9801437"/>
              <a:gd name="connsiteY5" fmla="*/ 3541901 h 4435163"/>
              <a:gd name="connsiteX0" fmla="*/ 158999 w 9936076"/>
              <a:gd name="connsiteY0" fmla="*/ 5478288 h 6371550"/>
              <a:gd name="connsiteX1" fmla="*/ 2610330 w 9936076"/>
              <a:gd name="connsiteY1" fmla="*/ 3286866 h 6371550"/>
              <a:gd name="connsiteX2" fmla="*/ 9171218 w 9936076"/>
              <a:gd name="connsiteY2" fmla="*/ 742 h 6371550"/>
              <a:gd name="connsiteX3" fmla="*/ 9801437 w 9936076"/>
              <a:gd name="connsiteY3" fmla="*/ 3077988 h 6371550"/>
              <a:gd name="connsiteX4" fmla="*/ 6847118 w 9936076"/>
              <a:gd name="connsiteY4" fmla="*/ 6250484 h 6371550"/>
              <a:gd name="connsiteX5" fmla="*/ 158999 w 9936076"/>
              <a:gd name="connsiteY5" fmla="*/ 5478288 h 6371550"/>
              <a:gd name="connsiteX0" fmla="*/ 182664 w 9959741"/>
              <a:gd name="connsiteY0" fmla="*/ 5478288 h 6371550"/>
              <a:gd name="connsiteX1" fmla="*/ 2633995 w 9959741"/>
              <a:gd name="connsiteY1" fmla="*/ 3286866 h 6371550"/>
              <a:gd name="connsiteX2" fmla="*/ 9194883 w 9959741"/>
              <a:gd name="connsiteY2" fmla="*/ 742 h 6371550"/>
              <a:gd name="connsiteX3" fmla="*/ 9825102 w 9959741"/>
              <a:gd name="connsiteY3" fmla="*/ 3077988 h 6371550"/>
              <a:gd name="connsiteX4" fmla="*/ 6870783 w 9959741"/>
              <a:gd name="connsiteY4" fmla="*/ 6250484 h 6371550"/>
              <a:gd name="connsiteX5" fmla="*/ 182664 w 9959741"/>
              <a:gd name="connsiteY5" fmla="*/ 5478288 h 6371550"/>
              <a:gd name="connsiteX0" fmla="*/ 172148 w 10082575"/>
              <a:gd name="connsiteY0" fmla="*/ 5783088 h 6441708"/>
              <a:gd name="connsiteX1" fmla="*/ 2756829 w 10082575"/>
              <a:gd name="connsiteY1" fmla="*/ 3286866 h 6441708"/>
              <a:gd name="connsiteX2" fmla="*/ 9317717 w 10082575"/>
              <a:gd name="connsiteY2" fmla="*/ 742 h 6441708"/>
              <a:gd name="connsiteX3" fmla="*/ 9947936 w 10082575"/>
              <a:gd name="connsiteY3" fmla="*/ 3077988 h 6441708"/>
              <a:gd name="connsiteX4" fmla="*/ 6993617 w 10082575"/>
              <a:gd name="connsiteY4" fmla="*/ 6250484 h 6441708"/>
              <a:gd name="connsiteX5" fmla="*/ 172148 w 10082575"/>
              <a:gd name="connsiteY5" fmla="*/ 5783088 h 6441708"/>
              <a:gd name="connsiteX0" fmla="*/ 55235 w 9888664"/>
              <a:gd name="connsiteY0" fmla="*/ 5815152 h 6436237"/>
              <a:gd name="connsiteX1" fmla="*/ 4011516 w 9888664"/>
              <a:gd name="connsiteY1" fmla="*/ 4728630 h 6436237"/>
              <a:gd name="connsiteX2" fmla="*/ 9200804 w 9888664"/>
              <a:gd name="connsiteY2" fmla="*/ 32806 h 6436237"/>
              <a:gd name="connsiteX3" fmla="*/ 9831023 w 9888664"/>
              <a:gd name="connsiteY3" fmla="*/ 3110052 h 6436237"/>
              <a:gd name="connsiteX4" fmla="*/ 6876704 w 9888664"/>
              <a:gd name="connsiteY4" fmla="*/ 6282548 h 6436237"/>
              <a:gd name="connsiteX5" fmla="*/ 55235 w 9888664"/>
              <a:gd name="connsiteY5" fmla="*/ 5815152 h 6436237"/>
              <a:gd name="connsiteX0" fmla="*/ 148509 w 10047449"/>
              <a:gd name="connsiteY0" fmla="*/ 5783374 h 6440808"/>
              <a:gd name="connsiteX1" fmla="*/ 2923690 w 10047449"/>
              <a:gd name="connsiteY1" fmla="*/ 3325252 h 6440808"/>
              <a:gd name="connsiteX2" fmla="*/ 9294078 w 10047449"/>
              <a:gd name="connsiteY2" fmla="*/ 1028 h 6440808"/>
              <a:gd name="connsiteX3" fmla="*/ 9924297 w 10047449"/>
              <a:gd name="connsiteY3" fmla="*/ 3078274 h 6440808"/>
              <a:gd name="connsiteX4" fmla="*/ 6969978 w 10047449"/>
              <a:gd name="connsiteY4" fmla="*/ 6250770 h 6440808"/>
              <a:gd name="connsiteX5" fmla="*/ 148509 w 10047449"/>
              <a:gd name="connsiteY5" fmla="*/ 5783374 h 6440808"/>
              <a:gd name="connsiteX0" fmla="*/ 148509 w 9924297"/>
              <a:gd name="connsiteY0" fmla="*/ 5612088 h 6269522"/>
              <a:gd name="connsiteX1" fmla="*/ 2923690 w 9924297"/>
              <a:gd name="connsiteY1" fmla="*/ 3153966 h 6269522"/>
              <a:gd name="connsiteX2" fmla="*/ 8417778 w 9924297"/>
              <a:gd name="connsiteY2" fmla="*/ 1192 h 6269522"/>
              <a:gd name="connsiteX3" fmla="*/ 9924297 w 9924297"/>
              <a:gd name="connsiteY3" fmla="*/ 2906988 h 6269522"/>
              <a:gd name="connsiteX4" fmla="*/ 6969978 w 9924297"/>
              <a:gd name="connsiteY4" fmla="*/ 6079484 h 6269522"/>
              <a:gd name="connsiteX5" fmla="*/ 148509 w 9924297"/>
              <a:gd name="connsiteY5" fmla="*/ 5612088 h 6269522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34567"/>
              <a:gd name="connsiteY0" fmla="*/ 5719760 h 6377194"/>
              <a:gd name="connsiteX1" fmla="*/ 2923690 w 9934567"/>
              <a:gd name="connsiteY1" fmla="*/ 3261638 h 6377194"/>
              <a:gd name="connsiteX2" fmla="*/ 8417778 w 9934567"/>
              <a:gd name="connsiteY2" fmla="*/ 108864 h 6377194"/>
              <a:gd name="connsiteX3" fmla="*/ 9924297 w 9934567"/>
              <a:gd name="connsiteY3" fmla="*/ 3014660 h 6377194"/>
              <a:gd name="connsiteX4" fmla="*/ 6969978 w 9934567"/>
              <a:gd name="connsiteY4" fmla="*/ 6187156 h 6377194"/>
              <a:gd name="connsiteX5" fmla="*/ 148509 w 9934567"/>
              <a:gd name="connsiteY5" fmla="*/ 5719760 h 6377194"/>
              <a:gd name="connsiteX0" fmla="*/ 148509 w 9924297"/>
              <a:gd name="connsiteY0" fmla="*/ 5522196 h 6179630"/>
              <a:gd name="connsiteX1" fmla="*/ 2923690 w 9924297"/>
              <a:gd name="connsiteY1" fmla="*/ 3064074 h 6179630"/>
              <a:gd name="connsiteX2" fmla="*/ 7503378 w 9924297"/>
              <a:gd name="connsiteY2" fmla="*/ 120850 h 6179630"/>
              <a:gd name="connsiteX3" fmla="*/ 9924297 w 9924297"/>
              <a:gd name="connsiteY3" fmla="*/ 2817096 h 6179630"/>
              <a:gd name="connsiteX4" fmla="*/ 6969978 w 9924297"/>
              <a:gd name="connsiteY4" fmla="*/ 5989592 h 6179630"/>
              <a:gd name="connsiteX5" fmla="*/ 148509 w 9924297"/>
              <a:gd name="connsiteY5" fmla="*/ 5522196 h 6179630"/>
              <a:gd name="connsiteX0" fmla="*/ 148509 w 10229097"/>
              <a:gd name="connsiteY0" fmla="*/ 5661292 h 6429478"/>
              <a:gd name="connsiteX1" fmla="*/ 2923690 w 10229097"/>
              <a:gd name="connsiteY1" fmla="*/ 3203170 h 6429478"/>
              <a:gd name="connsiteX2" fmla="*/ 7503378 w 10229097"/>
              <a:gd name="connsiteY2" fmla="*/ 259946 h 6429478"/>
              <a:gd name="connsiteX3" fmla="*/ 10229097 w 10229097"/>
              <a:gd name="connsiteY3" fmla="*/ 1451242 h 6429478"/>
              <a:gd name="connsiteX4" fmla="*/ 6969978 w 10229097"/>
              <a:gd name="connsiteY4" fmla="*/ 6128688 h 6429478"/>
              <a:gd name="connsiteX5" fmla="*/ 148509 w 10229097"/>
              <a:gd name="connsiteY5" fmla="*/ 5661292 h 6429478"/>
              <a:gd name="connsiteX0" fmla="*/ 259842 w 10369676"/>
              <a:gd name="connsiteY0" fmla="*/ 5661292 h 5927112"/>
              <a:gd name="connsiteX1" fmla="*/ 3035023 w 10369676"/>
              <a:gd name="connsiteY1" fmla="*/ 3203170 h 5927112"/>
              <a:gd name="connsiteX2" fmla="*/ 7614711 w 10369676"/>
              <a:gd name="connsiteY2" fmla="*/ 259946 h 5927112"/>
              <a:gd name="connsiteX3" fmla="*/ 10340430 w 10369676"/>
              <a:gd name="connsiteY3" fmla="*/ 1451242 h 5927112"/>
              <a:gd name="connsiteX4" fmla="*/ 9005361 w 10369676"/>
              <a:gd name="connsiteY4" fmla="*/ 5385738 h 5927112"/>
              <a:gd name="connsiteX5" fmla="*/ 259842 w 10369676"/>
              <a:gd name="connsiteY5" fmla="*/ 5661292 h 5927112"/>
              <a:gd name="connsiteX0" fmla="*/ 1180 w 10111014"/>
              <a:gd name="connsiteY0" fmla="*/ 5661292 h 6055346"/>
              <a:gd name="connsiteX1" fmla="*/ 2776361 w 10111014"/>
              <a:gd name="connsiteY1" fmla="*/ 3203170 h 6055346"/>
              <a:gd name="connsiteX2" fmla="*/ 7356049 w 10111014"/>
              <a:gd name="connsiteY2" fmla="*/ 259946 h 6055346"/>
              <a:gd name="connsiteX3" fmla="*/ 10081768 w 10111014"/>
              <a:gd name="connsiteY3" fmla="*/ 1451242 h 6055346"/>
              <a:gd name="connsiteX4" fmla="*/ 8746699 w 10111014"/>
              <a:gd name="connsiteY4" fmla="*/ 5385738 h 6055346"/>
              <a:gd name="connsiteX5" fmla="*/ 1180 w 10111014"/>
              <a:gd name="connsiteY5" fmla="*/ 5661292 h 60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014" h="6055346">
                <a:moveTo>
                  <a:pt x="1180" y="5661292"/>
                </a:moveTo>
                <a:cubicBezTo>
                  <a:pt x="-41376" y="4992731"/>
                  <a:pt x="1071125" y="4538369"/>
                  <a:pt x="2776361" y="3203170"/>
                </a:cubicBezTo>
                <a:cubicBezTo>
                  <a:pt x="5053097" y="1525071"/>
                  <a:pt x="6138481" y="551934"/>
                  <a:pt x="7356049" y="259946"/>
                </a:cubicBezTo>
                <a:cubicBezTo>
                  <a:pt x="8573617" y="-32042"/>
                  <a:pt x="10081768" y="-469216"/>
                  <a:pt x="10081768" y="1451242"/>
                </a:cubicBezTo>
                <a:cubicBezTo>
                  <a:pt x="10081768" y="3371700"/>
                  <a:pt x="10426797" y="4684063"/>
                  <a:pt x="8746699" y="5385738"/>
                </a:cubicBezTo>
                <a:cubicBezTo>
                  <a:pt x="7066601" y="6087413"/>
                  <a:pt x="43736" y="6329853"/>
                  <a:pt x="1180" y="566129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0E0672">
                    <a:alpha val="0"/>
                  </a:srgbClr>
                </a:gs>
                <a:gs pos="95000">
                  <a:srgbClr val="400FBD">
                    <a:alpha val="29000"/>
                  </a:srgbClr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A58D66-50BC-498A-9028-41F9643689E1}"/>
              </a:ext>
            </a:extLst>
          </p:cNvPr>
          <p:cNvCxnSpPr>
            <a:cxnSpLocks/>
          </p:cNvCxnSpPr>
          <p:nvPr/>
        </p:nvCxnSpPr>
        <p:spPr>
          <a:xfrm>
            <a:off x="11385258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!!1Titulo">
            <a:extLst>
              <a:ext uri="{FF2B5EF4-FFF2-40B4-BE49-F238E27FC236}">
                <a16:creationId xmlns:a16="http://schemas.microsoft.com/office/drawing/2014/main" id="{42397735-F2B0-4BE4-8374-2B0C7B44CB0D}"/>
              </a:ext>
            </a:extLst>
          </p:cNvPr>
          <p:cNvSpPr txBox="1">
            <a:spLocks/>
          </p:cNvSpPr>
          <p:nvPr/>
        </p:nvSpPr>
        <p:spPr>
          <a:xfrm>
            <a:off x="7315705" y="2321533"/>
            <a:ext cx="1409206" cy="39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i="1" dirty="0">
                <a:solidFill>
                  <a:srgbClr val="FCFCF7"/>
                </a:solidFill>
              </a:rPr>
              <a:t>PROS</a:t>
            </a:r>
            <a:endParaRPr lang="en-GB" sz="1800" i="1" dirty="0">
              <a:solidFill>
                <a:srgbClr val="FCFCF7"/>
              </a:solidFill>
            </a:endParaRPr>
          </a:p>
        </p:txBody>
      </p:sp>
      <p:pic>
        <p:nvPicPr>
          <p:cNvPr id="27" name="Gráfico 26" descr="Marca de verificación">
            <a:extLst>
              <a:ext uri="{FF2B5EF4-FFF2-40B4-BE49-F238E27FC236}">
                <a16:creationId xmlns:a16="http://schemas.microsoft.com/office/drawing/2014/main" id="{12912FF3-2477-4B5F-BB30-4ADB7D663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8278" y="2410183"/>
            <a:ext cx="310650" cy="31065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2934367-9837-4932-9BA0-66D42BA2138D}"/>
              </a:ext>
            </a:extLst>
          </p:cNvPr>
          <p:cNvSpPr txBox="1"/>
          <p:nvPr/>
        </p:nvSpPr>
        <p:spPr>
          <a:xfrm>
            <a:off x="6379708" y="3283174"/>
            <a:ext cx="38712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Integración completa</a:t>
            </a:r>
            <a:r>
              <a:rPr lang="en-GB" sz="1600" dirty="0">
                <a:solidFill>
                  <a:srgbClr val="FCFCF7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Entorno regulatorio interno simplificado.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CFCF7"/>
                </a:solidFill>
              </a:rPr>
              <a:t>Facilita la toma de decisiones.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EFDABCF-398F-45A1-B658-327D3E0C400E}"/>
              </a:ext>
            </a:extLst>
          </p:cNvPr>
          <p:cNvCxnSpPr>
            <a:cxnSpLocks/>
          </p:cNvCxnSpPr>
          <p:nvPr/>
        </p:nvCxnSpPr>
        <p:spPr>
          <a:xfrm>
            <a:off x="342900" y="3429000"/>
            <a:ext cx="431508" cy="0"/>
          </a:xfrm>
          <a:prstGeom prst="line">
            <a:avLst/>
          </a:prstGeom>
          <a:ln>
            <a:solidFill>
              <a:srgbClr val="010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!!1Titulo">
            <a:extLst>
              <a:ext uri="{FF2B5EF4-FFF2-40B4-BE49-F238E27FC236}">
                <a16:creationId xmlns:a16="http://schemas.microsoft.com/office/drawing/2014/main" id="{89108986-CBE6-7374-80F7-DE53BD88DEE6}"/>
              </a:ext>
            </a:extLst>
          </p:cNvPr>
          <p:cNvSpPr txBox="1">
            <a:spLocks/>
          </p:cNvSpPr>
          <p:nvPr/>
        </p:nvSpPr>
        <p:spPr>
          <a:xfrm>
            <a:off x="536445" y="508996"/>
            <a:ext cx="5149737" cy="1002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Integración Regional</a:t>
            </a:r>
            <a:endParaRPr lang="en-GB" dirty="0"/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4380350D-FEA7-5AF1-D8E3-E3EC02D073EF}"/>
              </a:ext>
            </a:extLst>
          </p:cNvPr>
          <p:cNvSpPr txBox="1"/>
          <p:nvPr/>
        </p:nvSpPr>
        <p:spPr>
          <a:xfrm>
            <a:off x="572285" y="1035616"/>
            <a:ext cx="3881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/>
              <a:t>por fusión o consolidación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48201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in style cover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1C46DAFB-14FC-4FCE-900E-772FDEC03142}"/>
    </a:ext>
  </a:extLst>
</a:theme>
</file>

<file path=ppt/theme/theme2.xml><?xml version="1.0" encoding="utf-8"?>
<a:theme xmlns:a="http://schemas.openxmlformats.org/drawingml/2006/main" name="Main style content slide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3E97131B-9E72-432A-9ABE-06B8B1C39566}"/>
    </a:ext>
  </a:extLst>
</a:theme>
</file>

<file path=ppt/theme/theme3.xml><?xml version="1.0" encoding="utf-8"?>
<a:theme xmlns:a="http://schemas.openxmlformats.org/drawingml/2006/main" name="Secondary style cover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EAC75981-07F0-439D-8383-658A2E1E18A6}"/>
    </a:ext>
  </a:extLst>
</a:theme>
</file>

<file path=ppt/theme/theme4.xml><?xml version="1.0" encoding="utf-8"?>
<a:theme xmlns:a="http://schemas.openxmlformats.org/drawingml/2006/main" name="Secondary style content slide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90BBEAFC-231D-4F53-8918-139249AD84B4}"/>
    </a:ext>
  </a:extLst>
</a:theme>
</file>

<file path=ppt/theme/theme5.xml><?xml version="1.0" encoding="utf-8"?>
<a:theme xmlns:a="http://schemas.openxmlformats.org/drawingml/2006/main" name="Presentation assets">
  <a:themeElements>
    <a:clrScheme name="Thomas Murray - Colors">
      <a:dk1>
        <a:srgbClr val="000066"/>
      </a:dk1>
      <a:lt1>
        <a:sysClr val="window" lastClr="FFFFFF"/>
      </a:lt1>
      <a:dk2>
        <a:srgbClr val="000066"/>
      </a:dk2>
      <a:lt2>
        <a:srgbClr val="E7E6E6"/>
      </a:lt2>
      <a:accent1>
        <a:srgbClr val="26A6FF"/>
      </a:accent1>
      <a:accent2>
        <a:srgbClr val="C361ED"/>
      </a:accent2>
      <a:accent3>
        <a:srgbClr val="0CD1EB"/>
      </a:accent3>
      <a:accent4>
        <a:srgbClr val="FF5359"/>
      </a:accent4>
      <a:accent5>
        <a:srgbClr val="00FE9C"/>
      </a:accent5>
      <a:accent6>
        <a:srgbClr val="FFDF37"/>
      </a:accent6>
      <a:hlink>
        <a:srgbClr val="26A6FF"/>
      </a:hlink>
      <a:folHlink>
        <a:srgbClr val="4C0BDE"/>
      </a:folHlink>
    </a:clrScheme>
    <a:fontScheme name="Thomas Murray - Fonts">
      <a:majorFont>
        <a:latin typeface="Arimo Bold"/>
        <a:ea typeface=""/>
        <a:cs typeface=""/>
      </a:majorFont>
      <a:minorFont>
        <a:latin typeface="Arim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- Presentation template" id="{138926F3-068C-4A14-8028-596086990017}" vid="{C2CABAF6-14A6-4102-B5C1-2E6B84772A7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 - Presentation template</Template>
  <TotalTime>7868</TotalTime>
  <Words>1438</Words>
  <Application>Microsoft Office PowerPoint</Application>
  <PresentationFormat>Widescreen</PresentationFormat>
  <Paragraphs>408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Arimo SemiBold</vt:lpstr>
      <vt:lpstr>Calibri</vt:lpstr>
      <vt:lpstr>Main style covers</vt:lpstr>
      <vt:lpstr>Main style content slides</vt:lpstr>
      <vt:lpstr>Secondary style covers</vt:lpstr>
      <vt:lpstr>Secondary style content slides</vt:lpstr>
      <vt:lpstr>Presentation assets</vt:lpstr>
      <vt:lpstr>PowerPoint Presentation</vt:lpstr>
      <vt:lpstr>Integración Regional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Stock  Connect</vt:lpstr>
      <vt:lpstr>Stock  Connect</vt:lpstr>
      <vt:lpstr>Stock  Connect</vt:lpstr>
      <vt:lpstr>Europa</vt:lpstr>
      <vt:lpstr>Euronext Modelo Federal</vt:lpstr>
      <vt:lpstr>Euronext Modelo Federal</vt:lpstr>
      <vt:lpstr>Euronext Modelo Federal</vt:lpstr>
      <vt:lpstr>Euronext Modelo Federal</vt:lpstr>
      <vt:lpstr>Euronext Modelo Federal</vt:lpstr>
      <vt:lpstr>PowerPoint Presentation</vt:lpstr>
      <vt:lpstr>PowerPoint Presentation</vt:lpstr>
      <vt:lpstr>PowerPoint Presentation</vt:lpstr>
      <vt:lpstr>África/ME</vt:lpstr>
      <vt:lpstr>PowerPoint Presentation</vt:lpstr>
      <vt:lpstr>PowerPoint Presentation</vt:lpstr>
      <vt:lpstr>Otros</vt:lpstr>
      <vt:lpstr>Américas</vt:lpstr>
      <vt:lpstr>PowerPoint Presentation</vt:lpstr>
      <vt:lpstr>Conclusiones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Amie Johnstone</dc:creator>
  <cp:lastModifiedBy>Juan Pablo Torres</cp:lastModifiedBy>
  <cp:revision>51</cp:revision>
  <dcterms:created xsi:type="dcterms:W3CDTF">2023-03-21T15:25:29Z</dcterms:created>
  <dcterms:modified xsi:type="dcterms:W3CDTF">2024-03-05T17:19:23Z</dcterms:modified>
</cp:coreProperties>
</file>