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204496"/>
    <a:srgbClr val="57B42C"/>
    <a:srgbClr val="285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5B085E-398B-4C7E-9C27-521831830F9D}" v="1" dt="2024-03-05T19:52:13.0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601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53508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57105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8871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8130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8487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85750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122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2055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6544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9918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EF6D65-046A-4AAE-A805-DA0DA175B8FC}" type="datetimeFigureOut">
              <a:rPr lang="es-PA" smtClean="0"/>
              <a:t>03/05/24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4E6735-0640-487D-9D62-0DFD91672573}" type="slidenum">
              <a:rPr lang="es-PA" smtClean="0"/>
              <a:t>‹#›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6958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9A2603E3-CAA6-7DEC-2F9F-7FFFB70D8FA0}"/>
              </a:ext>
            </a:extLst>
          </p:cNvPr>
          <p:cNvSpPr/>
          <p:nvPr/>
        </p:nvSpPr>
        <p:spPr>
          <a:xfrm>
            <a:off x="2135037" y="1155939"/>
            <a:ext cx="4882551" cy="4882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77DA45F-C429-7107-C50A-F5D684370EE5}"/>
              </a:ext>
            </a:extLst>
          </p:cNvPr>
          <p:cNvSpPr/>
          <p:nvPr/>
        </p:nvSpPr>
        <p:spPr>
          <a:xfrm>
            <a:off x="0" y="2380891"/>
            <a:ext cx="9144000" cy="1984075"/>
          </a:xfrm>
          <a:prstGeom prst="rect">
            <a:avLst/>
          </a:prstGeom>
          <a:solidFill>
            <a:srgbClr val="57B4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E770DCB-BA8C-61DC-7EBA-98A2577C1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4" y="-437791"/>
            <a:ext cx="6858000" cy="4364966"/>
          </a:xfrm>
        </p:spPr>
        <p:txBody>
          <a:bodyPr/>
          <a:lstStyle/>
          <a:p>
            <a:r>
              <a:rPr lang="es-ES" i="1" dirty="0">
                <a:solidFill>
                  <a:schemeClr val="bg1"/>
                </a:solidFill>
                <a:latin typeface="Myriad Pro" panose="020B0503030403090204" pitchFamily="34" charset="0"/>
              </a:rPr>
              <a:t>TAX IS A SERVICE</a:t>
            </a:r>
            <a:endParaRPr lang="es-PA" i="1" dirty="0">
              <a:solidFill>
                <a:schemeClr val="bg1"/>
              </a:solidFill>
              <a:latin typeface="Myriad Pro" panose="020B050303040309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529B13FE-38C1-98B1-C3BE-E412CAC30053}"/>
              </a:ext>
            </a:extLst>
          </p:cNvPr>
          <p:cNvSpPr/>
          <p:nvPr/>
        </p:nvSpPr>
        <p:spPr>
          <a:xfrm>
            <a:off x="0" y="0"/>
            <a:ext cx="3174521" cy="2631057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6B01B114-4A9C-7FD1-328D-6FA0176A9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661"/>
            <a:ext cx="3036497" cy="2709200"/>
          </a:xfrm>
          <a:prstGeom prst="rect">
            <a:avLst/>
          </a:prstGeom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id="{5938F9F7-B4DD-09FF-F552-47B1223CE0BC}"/>
              </a:ext>
            </a:extLst>
          </p:cNvPr>
          <p:cNvSpPr/>
          <p:nvPr/>
        </p:nvSpPr>
        <p:spPr>
          <a:xfrm>
            <a:off x="5969479" y="4140678"/>
            <a:ext cx="3174521" cy="27432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67311D6-EC54-8CCA-84C1-CE2D08375EC7}"/>
              </a:ext>
            </a:extLst>
          </p:cNvPr>
          <p:cNvSpPr/>
          <p:nvPr/>
        </p:nvSpPr>
        <p:spPr>
          <a:xfrm>
            <a:off x="6107503" y="4281112"/>
            <a:ext cx="3036497" cy="2617611"/>
          </a:xfrm>
          <a:prstGeom prst="rect">
            <a:avLst/>
          </a:prstGeom>
          <a:solidFill>
            <a:srgbClr val="20449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0105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93362F-A9EC-F7B9-3ADC-95B2978EA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8E77AEFB-42C0-9EC5-5031-752A4BDB6D4B}"/>
              </a:ext>
            </a:extLst>
          </p:cNvPr>
          <p:cNvSpPr/>
          <p:nvPr/>
        </p:nvSpPr>
        <p:spPr>
          <a:xfrm>
            <a:off x="2135037" y="1155939"/>
            <a:ext cx="4882551" cy="4882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C6BCAEE-4E7D-8717-28B1-58E6193FBC63}"/>
              </a:ext>
            </a:extLst>
          </p:cNvPr>
          <p:cNvSpPr/>
          <p:nvPr/>
        </p:nvSpPr>
        <p:spPr>
          <a:xfrm>
            <a:off x="0" y="2380891"/>
            <a:ext cx="9144000" cy="1984075"/>
          </a:xfrm>
          <a:prstGeom prst="rect">
            <a:avLst/>
          </a:prstGeom>
          <a:solidFill>
            <a:srgbClr val="57B4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F351646-D2FB-0BF3-FC78-16EB9D517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1434" y="-446424"/>
            <a:ext cx="6858000" cy="4364966"/>
          </a:xfrm>
        </p:spPr>
        <p:txBody>
          <a:bodyPr/>
          <a:lstStyle/>
          <a:p>
            <a:r>
              <a:rPr lang="es-ES" i="1" dirty="0">
                <a:solidFill>
                  <a:schemeClr val="bg1"/>
                </a:solidFill>
                <a:latin typeface="Myriad Pro" panose="020B0503030403090204" pitchFamily="34" charset="0"/>
              </a:rPr>
              <a:t>RELIEF AT SOURCE</a:t>
            </a:r>
            <a:endParaRPr lang="es-PA" i="1" dirty="0">
              <a:solidFill>
                <a:schemeClr val="bg1"/>
              </a:solidFill>
              <a:latin typeface="Myriad Pro" panose="020B0503030403090204" pitchFamily="34" charset="0"/>
            </a:endParaRPr>
          </a:p>
        </p:txBody>
      </p:sp>
      <p:pic>
        <p:nvPicPr>
          <p:cNvPr id="13" name="Imagen 1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9F6F436-E708-09F3-D5BE-A3E0313B0A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26" y="0"/>
            <a:ext cx="3584818" cy="2907101"/>
          </a:xfrm>
          <a:prstGeom prst="rect">
            <a:avLst/>
          </a:prstGeom>
        </p:spPr>
      </p:pic>
      <p:pic>
        <p:nvPicPr>
          <p:cNvPr id="15" name="Imagen 14" descr="Forma, Icono&#10;&#10;Descripción generada automáticamente con confianza media">
            <a:extLst>
              <a:ext uri="{FF2B5EF4-FFF2-40B4-BE49-F238E27FC236}">
                <a16:creationId xmlns:a16="http://schemas.microsoft.com/office/drawing/2014/main" id="{44B3BAC9-F4AA-2A40-869B-86848D4DA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182" y="3950899"/>
            <a:ext cx="3584818" cy="2907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54638-2FAD-BF18-88F1-C495CE401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5B69190C-19B8-2276-EFD3-D8C9CBEDF12A}"/>
              </a:ext>
            </a:extLst>
          </p:cNvPr>
          <p:cNvSpPr/>
          <p:nvPr/>
        </p:nvSpPr>
        <p:spPr>
          <a:xfrm>
            <a:off x="2135037" y="1155939"/>
            <a:ext cx="4882551" cy="48825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F8D06FA-31B8-AD0A-32F2-1F1E43AD3C05}"/>
              </a:ext>
            </a:extLst>
          </p:cNvPr>
          <p:cNvSpPr/>
          <p:nvPr/>
        </p:nvSpPr>
        <p:spPr>
          <a:xfrm>
            <a:off x="0" y="2380891"/>
            <a:ext cx="9144000" cy="1984075"/>
          </a:xfrm>
          <a:prstGeom prst="rect">
            <a:avLst/>
          </a:prstGeom>
          <a:solidFill>
            <a:srgbClr val="57B42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pic>
        <p:nvPicPr>
          <p:cNvPr id="4" name="Imagen 3" descr="Imagen que contiene parada, firmar, computadora, señal&#10;&#10;Descripción generada automáticamente">
            <a:extLst>
              <a:ext uri="{FF2B5EF4-FFF2-40B4-BE49-F238E27FC236}">
                <a16:creationId xmlns:a16="http://schemas.microsoft.com/office/drawing/2014/main" id="{3C8B34C0-A1D5-965A-6280-1A8D2E222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0892" y="-17252"/>
            <a:ext cx="3266235" cy="3292040"/>
          </a:xfrm>
          <a:prstGeom prst="rect">
            <a:avLst/>
          </a:prstGeom>
        </p:spPr>
      </p:pic>
      <p:pic>
        <p:nvPicPr>
          <p:cNvPr id="6" name="Imagen 5" descr="Imagen que contiene firmar, parada, calle, tráfico&#10;&#10;Descripción generada automáticamente">
            <a:extLst>
              <a:ext uri="{FF2B5EF4-FFF2-40B4-BE49-F238E27FC236}">
                <a16:creationId xmlns:a16="http://schemas.microsoft.com/office/drawing/2014/main" id="{97784E10-70C0-4183-38AF-383B48713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965" y="3564334"/>
            <a:ext cx="3266235" cy="3292040"/>
          </a:xfrm>
          <a:prstGeom prst="rect">
            <a:avLst/>
          </a:prstGeom>
        </p:spPr>
      </p:pic>
      <p:sp>
        <p:nvSpPr>
          <p:cNvPr id="11" name="Título 10">
            <a:extLst>
              <a:ext uri="{FF2B5EF4-FFF2-40B4-BE49-F238E27FC236}">
                <a16:creationId xmlns:a16="http://schemas.microsoft.com/office/drawing/2014/main" id="{E6203973-1F3D-9BCD-D880-294D2AECFF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429" y="1518537"/>
            <a:ext cx="7772400" cy="2387600"/>
          </a:xfrm>
        </p:spPr>
        <p:txBody>
          <a:bodyPr>
            <a:normAutofit/>
          </a:bodyPr>
          <a:lstStyle/>
          <a:p>
            <a:r>
              <a:rPr lang="es-ES" sz="3600" dirty="0">
                <a:solidFill>
                  <a:schemeClr val="bg1"/>
                </a:solidFill>
                <a:latin typeface="Myriad Pro" panose="020B0503030403090204" pitchFamily="34" charset="0"/>
              </a:rPr>
              <a:t>QUALIFIED INTERMEDIARY </a:t>
            </a:r>
            <a:br>
              <a:rPr lang="es-ES" sz="3600" dirty="0">
                <a:solidFill>
                  <a:schemeClr val="bg1"/>
                </a:solidFill>
                <a:latin typeface="Myriad Pro" panose="020B0503030403090204" pitchFamily="34" charset="0"/>
              </a:rPr>
            </a:br>
            <a:r>
              <a:rPr lang="es-ES" sz="3600" dirty="0">
                <a:solidFill>
                  <a:schemeClr val="bg1"/>
                </a:solidFill>
                <a:latin typeface="Myriad Pro" panose="020B0503030403090204" pitchFamily="34" charset="0"/>
              </a:rPr>
              <a:t>NONQUALIFIED INTERMEDIARY</a:t>
            </a:r>
            <a:endParaRPr lang="es-PA" sz="3600" dirty="0">
              <a:solidFill>
                <a:schemeClr val="bg1"/>
              </a:solidFill>
              <a:latin typeface="Myriad Pro" panose="020B0503030403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666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</TotalTime>
  <Words>12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Myriad Pro</vt:lpstr>
      <vt:lpstr>Office Theme</vt:lpstr>
      <vt:lpstr>TAX IS A SERVICE</vt:lpstr>
      <vt:lpstr>RELIEF AT SOURCE</vt:lpstr>
      <vt:lpstr>QUALIFIED INTERMEDIARY  NONQUALIFIED INTERMEDIARY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IS A SERVICE</dc:title>
  <dc:creator>Susana Kon</dc:creator>
  <cp:lastModifiedBy>JOSÉ A. ROMERO</cp:lastModifiedBy>
  <cp:revision>2</cp:revision>
  <dcterms:created xsi:type="dcterms:W3CDTF">2024-03-05T15:47:16Z</dcterms:created>
  <dcterms:modified xsi:type="dcterms:W3CDTF">2024-03-06T00:34:16Z</dcterms:modified>
</cp:coreProperties>
</file>