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1.xml" ContentType="application/vnd.openxmlformats-officedocument.themeOverr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4"/>
  </p:sldMasterIdLst>
  <p:notesMasterIdLst>
    <p:notesMasterId r:id="rId10"/>
  </p:notesMasterIdLst>
  <p:sldIdLst>
    <p:sldId id="356" r:id="rId5"/>
    <p:sldId id="405" r:id="rId6"/>
    <p:sldId id="485" r:id="rId7"/>
    <p:sldId id="477" r:id="rId8"/>
    <p:sldId id="490" r:id="rId9"/>
  </p:sldIdLst>
  <p:sldSz cx="12192000" cy="6858000"/>
  <p:notesSz cx="6858000" cy="9945688"/>
  <p:embeddedFontLst>
    <p:embeddedFont>
      <p:font typeface="Montserrat" panose="00000500000000000000" pitchFamily="2" charset="0"/>
      <p:regular r:id="rId11"/>
      <p:bold r:id="rId12"/>
      <p:italic r:id="rId13"/>
      <p:boldItalic r:id="rId1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65" roundtripDataSignature="AMtx7midEB4FMFk88hyo4TBzIWeW0a7N8Q==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D51E95E-9F8E-DB70-98C4-9A43E6DBA99F}" name="barnaby nelson" initials="" userId="S::barnaby.nelson@thevalueexchange.co::0da172f8-f099-47e1-ae80-ff7b0fbe4d5b" providerId="AD"/>
  <p188:author id="{CCA52CA1-3E9F-EE87-9A74-752273AC3CA7}" name="Mohsin Zaheer" initials="MZ" userId="S::mohsin.zaheer@thevalueexchange.co::db05729b-096b-41fc-b1bb-2a024c5523e2" providerId="AD"/>
  <p188:author id="{548C3FC3-7FF3-E491-9CA6-194A99737BCA}" name="Anoosha Livani" initials="AL" userId="S::anoosha.livani@thevalueexchange.co::9c6bd4f2-93c6-41d0-bc33-35c31ffd285c" providerId="AD"/>
  <p188:author id="{3F6499F2-4141-59C8-9297-6CE086EB6A4A}" name="Martin Kunz" initials="MK" userId="S::martin.kunz@thevalueexchange.co::7fe7877a-d397-4522-a9f7-55e314b324d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42D"/>
    <a:srgbClr val="7F7F7F"/>
    <a:srgbClr val="002060"/>
    <a:srgbClr val="FFF2CC"/>
    <a:srgbClr val="D9D9D9"/>
    <a:srgbClr val="C00000"/>
    <a:srgbClr val="FFC000"/>
    <a:srgbClr val="F2F2F2"/>
    <a:srgbClr val="FF7420"/>
    <a:srgbClr val="F9F9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9BCB119-02DB-46C6-AC08-519895DD6F82}" v="3" dt="2024-02-25T22:56:41.135"/>
  </p1510:revLst>
</p1510:revInfo>
</file>

<file path=ppt/tableStyles.xml><?xml version="1.0" encoding="utf-8"?>
<a:tblStyleLst xmlns:a="http://schemas.openxmlformats.org/drawingml/2006/main" def="{3AAB492B-8CB4-48F4-AD5A-71A5FF34FF9E}">
  <a:tblStyle styleId="{3AAB492B-8CB4-48F4-AD5A-71A5FF34FF9E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8F8F8"/>
          </a:solidFill>
        </a:fill>
      </a:tcStyle>
    </a:wholeTbl>
    <a:band1H>
      <a:tcTxStyle/>
      <a:tcStyle>
        <a:tcBdr/>
        <a:fill>
          <a:solidFill>
            <a:srgbClr val="F1F1F1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F1F1F1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381" autoAdjust="0"/>
    <p:restoredTop sz="96247" autoAdjust="0"/>
  </p:normalViewPr>
  <p:slideViewPr>
    <p:cSldViewPr snapToGrid="0">
      <p:cViewPr varScale="1">
        <p:scale>
          <a:sx n="111" d="100"/>
          <a:sy n="111" d="100"/>
        </p:scale>
        <p:origin x="114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font" Target="fonts/font3.fntdata"/><Relationship Id="rId72" Type="http://schemas.microsoft.com/office/2018/10/relationships/authors" Target="authors.xml"/><Relationship Id="rId3" Type="http://schemas.openxmlformats.org/officeDocument/2006/relationships/customXml" Target="../customXml/item3.xml"/><Relationship Id="rId68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font" Target="fonts/font2.fntdata"/><Relationship Id="rId67" Type="http://schemas.openxmlformats.org/officeDocument/2006/relationships/viewProps" Target="viewProps.xml"/><Relationship Id="rId71" Type="http://schemas.microsoft.com/office/2015/10/relationships/revisionInfo" Target="revisionInfo.xml"/><Relationship Id="rId2" Type="http://schemas.openxmlformats.org/officeDocument/2006/relationships/customXml" Target="../customXml/item2.xml"/><Relationship Id="rId7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font" Target="fonts/font1.fntdata"/><Relationship Id="rId6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65" Type="http://customschemas.google.com/relationships/presentationmetadata" Target="metadata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font" Target="fonts/font4.fntdata"/><Relationship Id="rId6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arnaby nelson" userId="0da172f8-f099-47e1-ae80-ff7b0fbe4d5b" providerId="ADAL" clId="{69BCB119-02DB-46C6-AC08-519895DD6F82}"/>
    <pc:docChg chg="undo custSel addSld delSld modSld sldOrd">
      <pc:chgData name="barnaby nelson" userId="0da172f8-f099-47e1-ae80-ff7b0fbe4d5b" providerId="ADAL" clId="{69BCB119-02DB-46C6-AC08-519895DD6F82}" dt="2024-02-26T19:31:09.106" v="75" actId="47"/>
      <pc:docMkLst>
        <pc:docMk/>
      </pc:docMkLst>
      <pc:sldChg chg="modSp del mod">
        <pc:chgData name="barnaby nelson" userId="0da172f8-f099-47e1-ae80-ff7b0fbe4d5b" providerId="ADAL" clId="{69BCB119-02DB-46C6-AC08-519895DD6F82}" dt="2024-02-26T19:30:34.323" v="67" actId="47"/>
        <pc:sldMkLst>
          <pc:docMk/>
          <pc:sldMk cId="0" sldId="256"/>
        </pc:sldMkLst>
        <pc:spChg chg="mod">
          <ac:chgData name="barnaby nelson" userId="0da172f8-f099-47e1-ae80-ff7b0fbe4d5b" providerId="ADAL" clId="{69BCB119-02DB-46C6-AC08-519895DD6F82}" dt="2024-02-25T22:55:06.152" v="22" actId="20577"/>
          <ac:spMkLst>
            <pc:docMk/>
            <pc:sldMk cId="0" sldId="256"/>
            <ac:spMk id="91" creationId="{00000000-0000-0000-0000-000000000000}"/>
          </ac:spMkLst>
        </pc:spChg>
      </pc:sldChg>
      <pc:sldChg chg="modSp add mod">
        <pc:chgData name="barnaby nelson" userId="0da172f8-f099-47e1-ae80-ff7b0fbe4d5b" providerId="ADAL" clId="{69BCB119-02DB-46C6-AC08-519895DD6F82}" dt="2024-02-25T22:55:19.570" v="25" actId="20577"/>
        <pc:sldMkLst>
          <pc:docMk/>
          <pc:sldMk cId="3423400039" sldId="356"/>
        </pc:sldMkLst>
        <pc:spChg chg="mod">
          <ac:chgData name="barnaby nelson" userId="0da172f8-f099-47e1-ae80-ff7b0fbe4d5b" providerId="ADAL" clId="{69BCB119-02DB-46C6-AC08-519895DD6F82}" dt="2024-02-25T22:55:19.570" v="25" actId="20577"/>
          <ac:spMkLst>
            <pc:docMk/>
            <pc:sldMk cId="3423400039" sldId="356"/>
            <ac:spMk id="11" creationId="{02D2B0D3-0C8C-52C5-51D4-DDA9A8CD0014}"/>
          </ac:spMkLst>
        </pc:spChg>
      </pc:sldChg>
      <pc:sldChg chg="del">
        <pc:chgData name="barnaby nelson" userId="0da172f8-f099-47e1-ae80-ff7b0fbe4d5b" providerId="ADAL" clId="{69BCB119-02DB-46C6-AC08-519895DD6F82}" dt="2024-02-26T19:30:41.623" v="72" actId="47"/>
        <pc:sldMkLst>
          <pc:docMk/>
          <pc:sldMk cId="3507322213" sldId="397"/>
        </pc:sldMkLst>
      </pc:sldChg>
      <pc:sldChg chg="modSp add mod">
        <pc:chgData name="barnaby nelson" userId="0da172f8-f099-47e1-ae80-ff7b0fbe4d5b" providerId="ADAL" clId="{69BCB119-02DB-46C6-AC08-519895DD6F82}" dt="2024-02-25T22:55:23.236" v="28" actId="20577"/>
        <pc:sldMkLst>
          <pc:docMk/>
          <pc:sldMk cId="1407227006" sldId="405"/>
        </pc:sldMkLst>
        <pc:spChg chg="mod">
          <ac:chgData name="barnaby nelson" userId="0da172f8-f099-47e1-ae80-ff7b0fbe4d5b" providerId="ADAL" clId="{69BCB119-02DB-46C6-AC08-519895DD6F82}" dt="2024-02-25T22:55:23.236" v="28" actId="20577"/>
          <ac:spMkLst>
            <pc:docMk/>
            <pc:sldMk cId="1407227006" sldId="405"/>
            <ac:spMk id="8" creationId="{5391D8B8-2B36-0F73-BD78-2AC040A591EC}"/>
          </ac:spMkLst>
        </pc:spChg>
      </pc:sldChg>
      <pc:sldChg chg="del">
        <pc:chgData name="barnaby nelson" userId="0da172f8-f099-47e1-ae80-ff7b0fbe4d5b" providerId="ADAL" clId="{69BCB119-02DB-46C6-AC08-519895DD6F82}" dt="2024-02-25T22:54:55.903" v="12" actId="47"/>
        <pc:sldMkLst>
          <pc:docMk/>
          <pc:sldMk cId="912649057" sldId="415"/>
        </pc:sldMkLst>
      </pc:sldChg>
      <pc:sldChg chg="del">
        <pc:chgData name="barnaby nelson" userId="0da172f8-f099-47e1-ae80-ff7b0fbe4d5b" providerId="ADAL" clId="{69BCB119-02DB-46C6-AC08-519895DD6F82}" dt="2024-02-25T22:54:55.903" v="12" actId="47"/>
        <pc:sldMkLst>
          <pc:docMk/>
          <pc:sldMk cId="1043385873" sldId="432"/>
        </pc:sldMkLst>
      </pc:sldChg>
      <pc:sldChg chg="del">
        <pc:chgData name="barnaby nelson" userId="0da172f8-f099-47e1-ae80-ff7b0fbe4d5b" providerId="ADAL" clId="{69BCB119-02DB-46C6-AC08-519895DD6F82}" dt="2024-02-25T22:54:55.903" v="12" actId="47"/>
        <pc:sldMkLst>
          <pc:docMk/>
          <pc:sldMk cId="3255628608" sldId="433"/>
        </pc:sldMkLst>
      </pc:sldChg>
      <pc:sldChg chg="delSp modSp del mod ord">
        <pc:chgData name="barnaby nelson" userId="0da172f8-f099-47e1-ae80-ff7b0fbe4d5b" providerId="ADAL" clId="{69BCB119-02DB-46C6-AC08-519895DD6F82}" dt="2024-02-26T19:30:37.224" v="68" actId="47"/>
        <pc:sldMkLst>
          <pc:docMk/>
          <pc:sldMk cId="617450841" sldId="445"/>
        </pc:sldMkLst>
        <pc:spChg chg="mod">
          <ac:chgData name="barnaby nelson" userId="0da172f8-f099-47e1-ae80-ff7b0fbe4d5b" providerId="ADAL" clId="{69BCB119-02DB-46C6-AC08-519895DD6F82}" dt="2024-02-25T22:55:50.671" v="37" actId="20577"/>
          <ac:spMkLst>
            <pc:docMk/>
            <pc:sldMk cId="617450841" sldId="445"/>
            <ac:spMk id="2" creationId="{122C18AE-9ED4-EF68-C5AF-4779A95FC728}"/>
          </ac:spMkLst>
        </pc:spChg>
        <pc:spChg chg="del">
          <ac:chgData name="barnaby nelson" userId="0da172f8-f099-47e1-ae80-ff7b0fbe4d5b" providerId="ADAL" clId="{69BCB119-02DB-46C6-AC08-519895DD6F82}" dt="2024-02-25T22:55:53.303" v="38" actId="478"/>
          <ac:spMkLst>
            <pc:docMk/>
            <pc:sldMk cId="617450841" sldId="445"/>
            <ac:spMk id="12" creationId="{DB43FA9F-57F0-27D3-76B8-75ED56066B6C}"/>
          </ac:spMkLst>
        </pc:spChg>
      </pc:sldChg>
      <pc:sldChg chg="del">
        <pc:chgData name="barnaby nelson" userId="0da172f8-f099-47e1-ae80-ff7b0fbe4d5b" providerId="ADAL" clId="{69BCB119-02DB-46C6-AC08-519895DD6F82}" dt="2024-02-25T22:54:55.903" v="12" actId="47"/>
        <pc:sldMkLst>
          <pc:docMk/>
          <pc:sldMk cId="2720136396" sldId="448"/>
        </pc:sldMkLst>
      </pc:sldChg>
      <pc:sldChg chg="del">
        <pc:chgData name="barnaby nelson" userId="0da172f8-f099-47e1-ae80-ff7b0fbe4d5b" providerId="ADAL" clId="{69BCB119-02DB-46C6-AC08-519895DD6F82}" dt="2024-02-25T22:54:55.903" v="12" actId="47"/>
        <pc:sldMkLst>
          <pc:docMk/>
          <pc:sldMk cId="1838307297" sldId="449"/>
        </pc:sldMkLst>
      </pc:sldChg>
      <pc:sldChg chg="del">
        <pc:chgData name="barnaby nelson" userId="0da172f8-f099-47e1-ae80-ff7b0fbe4d5b" providerId="ADAL" clId="{69BCB119-02DB-46C6-AC08-519895DD6F82}" dt="2024-02-25T22:54:55.903" v="12" actId="47"/>
        <pc:sldMkLst>
          <pc:docMk/>
          <pc:sldMk cId="1745900890" sldId="450"/>
        </pc:sldMkLst>
      </pc:sldChg>
      <pc:sldChg chg="del">
        <pc:chgData name="barnaby nelson" userId="0da172f8-f099-47e1-ae80-ff7b0fbe4d5b" providerId="ADAL" clId="{69BCB119-02DB-46C6-AC08-519895DD6F82}" dt="2024-02-25T22:54:55.903" v="12" actId="47"/>
        <pc:sldMkLst>
          <pc:docMk/>
          <pc:sldMk cId="20019242" sldId="451"/>
        </pc:sldMkLst>
      </pc:sldChg>
      <pc:sldChg chg="del">
        <pc:chgData name="barnaby nelson" userId="0da172f8-f099-47e1-ae80-ff7b0fbe4d5b" providerId="ADAL" clId="{69BCB119-02DB-46C6-AC08-519895DD6F82}" dt="2024-02-25T22:54:55.903" v="12" actId="47"/>
        <pc:sldMkLst>
          <pc:docMk/>
          <pc:sldMk cId="2700110610" sldId="456"/>
        </pc:sldMkLst>
      </pc:sldChg>
      <pc:sldChg chg="del">
        <pc:chgData name="barnaby nelson" userId="0da172f8-f099-47e1-ae80-ff7b0fbe4d5b" providerId="ADAL" clId="{69BCB119-02DB-46C6-AC08-519895DD6F82}" dt="2024-02-25T22:54:55.903" v="12" actId="47"/>
        <pc:sldMkLst>
          <pc:docMk/>
          <pc:sldMk cId="3797126066" sldId="460"/>
        </pc:sldMkLst>
      </pc:sldChg>
      <pc:sldChg chg="delSp modSp del mod ord">
        <pc:chgData name="barnaby nelson" userId="0da172f8-f099-47e1-ae80-ff7b0fbe4d5b" providerId="ADAL" clId="{69BCB119-02DB-46C6-AC08-519895DD6F82}" dt="2024-02-26T19:30:37.806" v="69" actId="47"/>
        <pc:sldMkLst>
          <pc:docMk/>
          <pc:sldMk cId="2947742691" sldId="461"/>
        </pc:sldMkLst>
        <pc:spChg chg="mod">
          <ac:chgData name="barnaby nelson" userId="0da172f8-f099-47e1-ae80-ff7b0fbe4d5b" providerId="ADAL" clId="{69BCB119-02DB-46C6-AC08-519895DD6F82}" dt="2024-02-25T22:56:53.925" v="44" actId="20577"/>
          <ac:spMkLst>
            <pc:docMk/>
            <pc:sldMk cId="2947742691" sldId="461"/>
            <ac:spMk id="2" creationId="{77D966DC-809C-26B1-3E26-A9541D6FA446}"/>
          </ac:spMkLst>
        </pc:spChg>
        <pc:spChg chg="del">
          <ac:chgData name="barnaby nelson" userId="0da172f8-f099-47e1-ae80-ff7b0fbe4d5b" providerId="ADAL" clId="{69BCB119-02DB-46C6-AC08-519895DD6F82}" dt="2024-02-25T22:55:59.785" v="40" actId="478"/>
          <ac:spMkLst>
            <pc:docMk/>
            <pc:sldMk cId="2947742691" sldId="461"/>
            <ac:spMk id="15" creationId="{8D628A65-8657-D21A-EFA4-0639353B5893}"/>
          </ac:spMkLst>
        </pc:spChg>
      </pc:sldChg>
      <pc:sldChg chg="del">
        <pc:chgData name="barnaby nelson" userId="0da172f8-f099-47e1-ae80-ff7b0fbe4d5b" providerId="ADAL" clId="{69BCB119-02DB-46C6-AC08-519895DD6F82}" dt="2024-02-25T22:54:55.903" v="12" actId="47"/>
        <pc:sldMkLst>
          <pc:docMk/>
          <pc:sldMk cId="1839139428" sldId="466"/>
        </pc:sldMkLst>
      </pc:sldChg>
      <pc:sldChg chg="del">
        <pc:chgData name="barnaby nelson" userId="0da172f8-f099-47e1-ae80-ff7b0fbe4d5b" providerId="ADAL" clId="{69BCB119-02DB-46C6-AC08-519895DD6F82}" dt="2024-02-25T22:54:55.903" v="12" actId="47"/>
        <pc:sldMkLst>
          <pc:docMk/>
          <pc:sldMk cId="1018841552" sldId="468"/>
        </pc:sldMkLst>
      </pc:sldChg>
      <pc:sldChg chg="delSp modSp add del mod ord">
        <pc:chgData name="barnaby nelson" userId="0da172f8-f099-47e1-ae80-ff7b0fbe4d5b" providerId="ADAL" clId="{69BCB119-02DB-46C6-AC08-519895DD6F82}" dt="2024-02-26T19:31:09.106" v="75" actId="47"/>
        <pc:sldMkLst>
          <pc:docMk/>
          <pc:sldMk cId="1272753225" sldId="469"/>
        </pc:sldMkLst>
        <pc:spChg chg="mod">
          <ac:chgData name="barnaby nelson" userId="0da172f8-f099-47e1-ae80-ff7b0fbe4d5b" providerId="ADAL" clId="{69BCB119-02DB-46C6-AC08-519895DD6F82}" dt="2024-02-25T22:57:04.036" v="65" actId="20577"/>
          <ac:spMkLst>
            <pc:docMk/>
            <pc:sldMk cId="1272753225" sldId="469"/>
            <ac:spMk id="2" creationId="{BC05991C-85C3-3ED0-B1ED-7D1E80FF9229}"/>
          </ac:spMkLst>
        </pc:spChg>
        <pc:spChg chg="del">
          <ac:chgData name="barnaby nelson" userId="0da172f8-f099-47e1-ae80-ff7b0fbe4d5b" providerId="ADAL" clId="{69BCB119-02DB-46C6-AC08-519895DD6F82}" dt="2024-02-25T22:57:07.235" v="66" actId="478"/>
          <ac:spMkLst>
            <pc:docMk/>
            <pc:sldMk cId="1272753225" sldId="469"/>
            <ac:spMk id="6" creationId="{32183014-7683-A26F-39F0-533E5C77740C}"/>
          </ac:spMkLst>
        </pc:spChg>
      </pc:sldChg>
      <pc:sldChg chg="del">
        <pc:chgData name="barnaby nelson" userId="0da172f8-f099-47e1-ae80-ff7b0fbe4d5b" providerId="ADAL" clId="{69BCB119-02DB-46C6-AC08-519895DD6F82}" dt="2024-02-25T22:52:14.769" v="4" actId="47"/>
        <pc:sldMkLst>
          <pc:docMk/>
          <pc:sldMk cId="842027575" sldId="473"/>
        </pc:sldMkLst>
      </pc:sldChg>
      <pc:sldChg chg="del">
        <pc:chgData name="barnaby nelson" userId="0da172f8-f099-47e1-ae80-ff7b0fbe4d5b" providerId="ADAL" clId="{69BCB119-02DB-46C6-AC08-519895DD6F82}" dt="2024-02-25T22:52:00.919" v="0" actId="47"/>
        <pc:sldMkLst>
          <pc:docMk/>
          <pc:sldMk cId="769995066" sldId="474"/>
        </pc:sldMkLst>
      </pc:sldChg>
      <pc:sldChg chg="delSp modSp mod ord">
        <pc:chgData name="barnaby nelson" userId="0da172f8-f099-47e1-ae80-ff7b0fbe4d5b" providerId="ADAL" clId="{69BCB119-02DB-46C6-AC08-519895DD6F82}" dt="2024-02-25T22:55:55.738" v="39" actId="478"/>
        <pc:sldMkLst>
          <pc:docMk/>
          <pc:sldMk cId="1100547235" sldId="477"/>
        </pc:sldMkLst>
        <pc:spChg chg="mod">
          <ac:chgData name="barnaby nelson" userId="0da172f8-f099-47e1-ae80-ff7b0fbe4d5b" providerId="ADAL" clId="{69BCB119-02DB-46C6-AC08-519895DD6F82}" dt="2024-02-25T22:55:31.686" v="32" actId="6549"/>
          <ac:spMkLst>
            <pc:docMk/>
            <pc:sldMk cId="1100547235" sldId="477"/>
            <ac:spMk id="2" creationId="{122C18AE-9ED4-EF68-C5AF-4779A95FC728}"/>
          </ac:spMkLst>
        </pc:spChg>
        <pc:spChg chg="del">
          <ac:chgData name="barnaby nelson" userId="0da172f8-f099-47e1-ae80-ff7b0fbe4d5b" providerId="ADAL" clId="{69BCB119-02DB-46C6-AC08-519895DD6F82}" dt="2024-02-25T22:55:55.738" v="39" actId="478"/>
          <ac:spMkLst>
            <pc:docMk/>
            <pc:sldMk cId="1100547235" sldId="477"/>
            <ac:spMk id="5" creationId="{E34FD31F-7A76-2321-92A1-6ECE5D51EDD8}"/>
          </ac:spMkLst>
        </pc:spChg>
      </pc:sldChg>
      <pc:sldChg chg="del">
        <pc:chgData name="barnaby nelson" userId="0da172f8-f099-47e1-ae80-ff7b0fbe4d5b" providerId="ADAL" clId="{69BCB119-02DB-46C6-AC08-519895DD6F82}" dt="2024-02-25T22:54:55.903" v="12" actId="47"/>
        <pc:sldMkLst>
          <pc:docMk/>
          <pc:sldMk cId="2438724078" sldId="478"/>
        </pc:sldMkLst>
      </pc:sldChg>
      <pc:sldChg chg="delSp modSp mod ord">
        <pc:chgData name="barnaby nelson" userId="0da172f8-f099-47e1-ae80-ff7b0fbe4d5b" providerId="ADAL" clId="{69BCB119-02DB-46C6-AC08-519895DD6F82}" dt="2024-02-25T22:55:27.387" v="30" actId="20577"/>
        <pc:sldMkLst>
          <pc:docMk/>
          <pc:sldMk cId="3859333150" sldId="485"/>
        </pc:sldMkLst>
        <pc:spChg chg="del">
          <ac:chgData name="barnaby nelson" userId="0da172f8-f099-47e1-ae80-ff7b0fbe4d5b" providerId="ADAL" clId="{69BCB119-02DB-46C6-AC08-519895DD6F82}" dt="2024-02-25T22:52:09.517" v="3" actId="478"/>
          <ac:spMkLst>
            <pc:docMk/>
            <pc:sldMk cId="3859333150" sldId="485"/>
            <ac:spMk id="2" creationId="{BC2931FA-14C8-107D-D8CC-9B74299064FC}"/>
          </ac:spMkLst>
        </pc:spChg>
        <pc:spChg chg="mod">
          <ac:chgData name="barnaby nelson" userId="0da172f8-f099-47e1-ae80-ff7b0fbe4d5b" providerId="ADAL" clId="{69BCB119-02DB-46C6-AC08-519895DD6F82}" dt="2024-02-25T22:55:27.387" v="30" actId="20577"/>
          <ac:spMkLst>
            <pc:docMk/>
            <pc:sldMk cId="3859333150" sldId="485"/>
            <ac:spMk id="13" creationId="{A2CDD0C2-09DE-3DC0-6D5C-8CA8F73A55EA}"/>
          </ac:spMkLst>
        </pc:spChg>
      </pc:sldChg>
      <pc:sldChg chg="del">
        <pc:chgData name="barnaby nelson" userId="0da172f8-f099-47e1-ae80-ff7b0fbe4d5b" providerId="ADAL" clId="{69BCB119-02DB-46C6-AC08-519895DD6F82}" dt="2024-02-25T22:54:55.903" v="12" actId="47"/>
        <pc:sldMkLst>
          <pc:docMk/>
          <pc:sldMk cId="3222403877" sldId="486"/>
        </pc:sldMkLst>
      </pc:sldChg>
      <pc:sldChg chg="del">
        <pc:chgData name="barnaby nelson" userId="0da172f8-f099-47e1-ae80-ff7b0fbe4d5b" providerId="ADAL" clId="{69BCB119-02DB-46C6-AC08-519895DD6F82}" dt="2024-02-25T22:54:55.903" v="12" actId="47"/>
        <pc:sldMkLst>
          <pc:docMk/>
          <pc:sldMk cId="481095072" sldId="487"/>
        </pc:sldMkLst>
      </pc:sldChg>
      <pc:sldChg chg="del">
        <pc:chgData name="barnaby nelson" userId="0da172f8-f099-47e1-ae80-ff7b0fbe4d5b" providerId="ADAL" clId="{69BCB119-02DB-46C6-AC08-519895DD6F82}" dt="2024-02-25T22:54:55.903" v="12" actId="47"/>
        <pc:sldMkLst>
          <pc:docMk/>
          <pc:sldMk cId="899831813" sldId="488"/>
        </pc:sldMkLst>
      </pc:sldChg>
      <pc:sldChg chg="del">
        <pc:chgData name="barnaby nelson" userId="0da172f8-f099-47e1-ae80-ff7b0fbe4d5b" providerId="ADAL" clId="{69BCB119-02DB-46C6-AC08-519895DD6F82}" dt="2024-02-25T22:54:55.903" v="12" actId="47"/>
        <pc:sldMkLst>
          <pc:docMk/>
          <pc:sldMk cId="2807678391" sldId="489"/>
        </pc:sldMkLst>
      </pc:sldChg>
      <pc:sldChg chg="addSp delSp modSp mod">
        <pc:chgData name="barnaby nelson" userId="0da172f8-f099-47e1-ae80-ff7b0fbe4d5b" providerId="ADAL" clId="{69BCB119-02DB-46C6-AC08-519895DD6F82}" dt="2024-02-25T22:55:46.491" v="36" actId="478"/>
        <pc:sldMkLst>
          <pc:docMk/>
          <pc:sldMk cId="2082751468" sldId="490"/>
        </pc:sldMkLst>
        <pc:spChg chg="add mod">
          <ac:chgData name="barnaby nelson" userId="0da172f8-f099-47e1-ae80-ff7b0fbe4d5b" providerId="ADAL" clId="{69BCB119-02DB-46C6-AC08-519895DD6F82}" dt="2024-02-25T22:55:44.370" v="35" actId="20577"/>
          <ac:spMkLst>
            <pc:docMk/>
            <pc:sldMk cId="2082751468" sldId="490"/>
            <ac:spMk id="2" creationId="{B62F1F1D-4B25-8B84-5AA7-DA6D94B53A19}"/>
          </ac:spMkLst>
        </pc:spChg>
        <pc:spChg chg="del">
          <ac:chgData name="barnaby nelson" userId="0da172f8-f099-47e1-ae80-ff7b0fbe4d5b" providerId="ADAL" clId="{69BCB119-02DB-46C6-AC08-519895DD6F82}" dt="2024-02-25T22:55:40.886" v="33" actId="478"/>
          <ac:spMkLst>
            <pc:docMk/>
            <pc:sldMk cId="2082751468" sldId="490"/>
            <ac:spMk id="7" creationId="{892ABA18-52B3-E2FC-18A7-3DEDF7A29C09}"/>
          </ac:spMkLst>
        </pc:spChg>
        <pc:picChg chg="del">
          <ac:chgData name="barnaby nelson" userId="0da172f8-f099-47e1-ae80-ff7b0fbe4d5b" providerId="ADAL" clId="{69BCB119-02DB-46C6-AC08-519895DD6F82}" dt="2024-02-25T22:55:46.491" v="36" actId="478"/>
          <ac:picMkLst>
            <pc:docMk/>
            <pc:sldMk cId="2082751468" sldId="490"/>
            <ac:picMk id="8" creationId="{32468E4B-D51E-24F3-A588-416555EEEFC0}"/>
          </ac:picMkLst>
        </pc:picChg>
      </pc:sldChg>
      <pc:sldMasterChg chg="delSldLayout">
        <pc:chgData name="barnaby nelson" userId="0da172f8-f099-47e1-ae80-ff7b0fbe4d5b" providerId="ADAL" clId="{69BCB119-02DB-46C6-AC08-519895DD6F82}" dt="2024-02-26T19:30:41.623" v="72" actId="47"/>
        <pc:sldMasterMkLst>
          <pc:docMk/>
          <pc:sldMasterMk cId="0" sldId="2147483648"/>
        </pc:sldMasterMkLst>
        <pc:sldLayoutChg chg="del">
          <pc:chgData name="barnaby nelson" userId="0da172f8-f099-47e1-ae80-ff7b0fbe4d5b" providerId="ADAL" clId="{69BCB119-02DB-46C6-AC08-519895DD6F82}" dt="2024-02-26T19:30:34.323" v="67" actId="47"/>
          <pc:sldLayoutMkLst>
            <pc:docMk/>
            <pc:sldMasterMk cId="0" sldId="2147483648"/>
            <pc:sldLayoutMk cId="0" sldId="2147483649"/>
          </pc:sldLayoutMkLst>
        </pc:sldLayoutChg>
        <pc:sldLayoutChg chg="del">
          <pc:chgData name="barnaby nelson" userId="0da172f8-f099-47e1-ae80-ff7b0fbe4d5b" providerId="ADAL" clId="{69BCB119-02DB-46C6-AC08-519895DD6F82}" dt="2024-02-26T19:30:41.623" v="72" actId="47"/>
          <pc:sldLayoutMkLst>
            <pc:docMk/>
            <pc:sldMasterMk cId="0" sldId="2147483648"/>
            <pc:sldLayoutMk cId="161414560" sldId="2147483660"/>
          </pc:sldLayoutMkLst>
        </pc:sldLayoutChg>
      </pc:sldMaster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arna\OneDrive%20-%20thevalueexchange.co\Research%20Campaigns%20-%20thevalueexchange.co\20230711_T1%20Pulse%20survey\Key%20findings\Q2%20impact%20buy%20side.csv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Book4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arna\OneDrive%20-%20thevalueexchange.co\Research%20Campaigns%20-%20thevalueexchange.co\20231123_T1J_T1%20pulse%20survey%20for%20Jan%2020233\Initial%20findings\Current%20readiness%20per%20market.csv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oleObject" Target="https://thevalueexchangeco.sharepoint.com/sites/thevalueexchange.co/Shared%20Documents/Research%20Campaigns/20231123_T1J_T1%20pulse%20survey%20for%20Jan%2020233/Initial%20findings/T1J_Intial_Findings_20240118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50" charset="0"/>
                <a:ea typeface="+mn-ea"/>
                <a:cs typeface="+mn-cs"/>
              </a:defRPr>
            </a:pPr>
            <a:r>
              <a:rPr lang="en-US" sz="1200" b="1" dirty="0">
                <a:solidFill>
                  <a:srgbClr val="C00000"/>
                </a:solidFill>
              </a:rPr>
              <a:t>Where is T+1 hitting? </a:t>
            </a:r>
          </a:p>
          <a:p>
            <a:pPr>
              <a:defRPr/>
            </a:pPr>
            <a:r>
              <a:rPr lang="en-US" sz="900" baseline="0" dirty="0">
                <a:solidFill>
                  <a:srgbClr val="C00000"/>
                </a:solidFill>
              </a:rPr>
              <a:t>(% of respondents citing each area as being strongly impacted by T+1)</a:t>
            </a:r>
            <a:endParaRPr lang="en-US" dirty="0">
              <a:solidFill>
                <a:srgbClr val="C00000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Montserrat" panose="00000500000000000000" pitchFamily="50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2.2191243299744749E-2"/>
          <c:y val="0.12218075425622596"/>
          <c:w val="0.97085904591431615"/>
          <c:h val="0.6252330314483477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'Q2 impact buy side'!$C$1</c:f>
              <c:strCache>
                <c:ptCount val="1"/>
                <c:pt idx="0">
                  <c:v>Buy side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Montserrat" panose="00000500000000000000" pitchFamily="50" charset="0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'Q2 impact buy side'!$B$2:$B$12</c:f>
              <c:strCache>
                <c:ptCount val="11"/>
                <c:pt idx="0">
                  <c:v>Account opening / onboarding (including Settlement Instruction / SSI maintenance)</c:v>
                </c:pt>
                <c:pt idx="1">
                  <c:v>Trade Execution</c:v>
                </c:pt>
                <c:pt idx="2">
                  <c:v>Foreign Exchange / FX</c:v>
                </c:pt>
                <c:pt idx="3">
                  <c:v>Funding (including treasury management, margining, clearing, etc.)</c:v>
                </c:pt>
                <c:pt idx="4">
                  <c:v>Middle Office (Allocations / Confirmations / Affirmations)</c:v>
                </c:pt>
                <c:pt idx="5">
                  <c:v>Settlements</c:v>
                </c:pt>
                <c:pt idx="6">
                  <c:v>Fails management</c:v>
                </c:pt>
                <c:pt idx="7">
                  <c:v>Securities lending</c:v>
                </c:pt>
                <c:pt idx="8">
                  <c:v>Collateral Management</c:v>
                </c:pt>
                <c:pt idx="9">
                  <c:v>Corporate Actions</c:v>
                </c:pt>
                <c:pt idx="10">
                  <c:v>Valuations</c:v>
                </c:pt>
              </c:strCache>
            </c:strRef>
          </c:cat>
          <c:val>
            <c:numRef>
              <c:f>'Q2 impact buy side'!$C$2:$C$12</c:f>
              <c:numCache>
                <c:formatCode>0%</c:formatCode>
                <c:ptCount val="11"/>
                <c:pt idx="0">
                  <c:v>0.28000000000000003</c:v>
                </c:pt>
                <c:pt idx="1">
                  <c:v>0.44</c:v>
                </c:pt>
                <c:pt idx="2">
                  <c:v>0.56999999999999995</c:v>
                </c:pt>
                <c:pt idx="3">
                  <c:v>0.43</c:v>
                </c:pt>
                <c:pt idx="4">
                  <c:v>0.77</c:v>
                </c:pt>
                <c:pt idx="5">
                  <c:v>0.57999999999999996</c:v>
                </c:pt>
                <c:pt idx="6">
                  <c:v>0.51</c:v>
                </c:pt>
                <c:pt idx="7">
                  <c:v>0.44</c:v>
                </c:pt>
                <c:pt idx="8">
                  <c:v>0.24</c:v>
                </c:pt>
                <c:pt idx="9">
                  <c:v>0.23</c:v>
                </c:pt>
                <c:pt idx="10">
                  <c:v>0.08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41A-4A39-BE3B-A777CDD9D5DB}"/>
            </c:ext>
          </c:extLst>
        </c:ser>
        <c:ser>
          <c:idx val="1"/>
          <c:order val="1"/>
          <c:tx>
            <c:strRef>
              <c:f>'Q2 impact buy side'!$D$1</c:f>
              <c:strCache>
                <c:ptCount val="1"/>
                <c:pt idx="0">
                  <c:v>Sell side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Montserrat" panose="00000500000000000000" pitchFamily="50" charset="0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'Q2 impact buy side'!$B$2:$B$12</c:f>
              <c:strCache>
                <c:ptCount val="11"/>
                <c:pt idx="0">
                  <c:v>Account opening / onboarding (including Settlement Instruction / SSI maintenance)</c:v>
                </c:pt>
                <c:pt idx="1">
                  <c:v>Trade Execution</c:v>
                </c:pt>
                <c:pt idx="2">
                  <c:v>Foreign Exchange / FX</c:v>
                </c:pt>
                <c:pt idx="3">
                  <c:v>Funding (including treasury management, margining, clearing, etc.)</c:v>
                </c:pt>
                <c:pt idx="4">
                  <c:v>Middle Office (Allocations / Confirmations / Affirmations)</c:v>
                </c:pt>
                <c:pt idx="5">
                  <c:v>Settlements</c:v>
                </c:pt>
                <c:pt idx="6">
                  <c:v>Fails management</c:v>
                </c:pt>
                <c:pt idx="7">
                  <c:v>Securities lending</c:v>
                </c:pt>
                <c:pt idx="8">
                  <c:v>Collateral Management</c:v>
                </c:pt>
                <c:pt idx="9">
                  <c:v>Corporate Actions</c:v>
                </c:pt>
                <c:pt idx="10">
                  <c:v>Valuations</c:v>
                </c:pt>
              </c:strCache>
            </c:strRef>
          </c:cat>
          <c:val>
            <c:numRef>
              <c:f>'Q2 impact buy side'!$D$2:$D$12</c:f>
              <c:numCache>
                <c:formatCode>0%</c:formatCode>
                <c:ptCount val="11"/>
                <c:pt idx="0">
                  <c:v>0.37</c:v>
                </c:pt>
                <c:pt idx="1">
                  <c:v>0.36</c:v>
                </c:pt>
                <c:pt idx="2">
                  <c:v>0.51</c:v>
                </c:pt>
                <c:pt idx="3">
                  <c:v>0.53</c:v>
                </c:pt>
                <c:pt idx="4">
                  <c:v>0.77</c:v>
                </c:pt>
                <c:pt idx="5">
                  <c:v>0.77</c:v>
                </c:pt>
                <c:pt idx="6">
                  <c:v>0.83</c:v>
                </c:pt>
                <c:pt idx="7">
                  <c:v>0.68</c:v>
                </c:pt>
                <c:pt idx="8">
                  <c:v>0.37</c:v>
                </c:pt>
                <c:pt idx="9">
                  <c:v>0.46</c:v>
                </c:pt>
                <c:pt idx="10">
                  <c:v>0.22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41A-4A39-BE3B-A777CDD9D5DB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50"/>
        <c:axId val="272481520"/>
        <c:axId val="1777060223"/>
      </c:barChart>
      <c:catAx>
        <c:axId val="27248152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777060223"/>
        <c:crosses val="autoZero"/>
        <c:auto val="1"/>
        <c:lblAlgn val="ctr"/>
        <c:lblOffset val="100"/>
        <c:noMultiLvlLbl val="0"/>
      </c:catAx>
      <c:valAx>
        <c:axId val="1777060223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2724815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8511903690908128"/>
          <c:y val="4.2961203428330694E-2"/>
          <c:w val="0.14347691973377499"/>
          <c:h val="6.246947638544388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Montserrat" panose="00000500000000000000" pitchFamily="50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aseline="0">
          <a:latin typeface="Montserrat" panose="00000500000000000000" pitchFamily="50" charset="0"/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accent6"/>
                </a:solidFill>
                <a:latin typeface="Montserrat" panose="00000500000000000000" pitchFamily="2" charset="0"/>
                <a:ea typeface="+mn-ea"/>
                <a:cs typeface="+mn-cs"/>
              </a:defRPr>
            </a:pPr>
            <a:r>
              <a:rPr lang="en-GB" b="1" dirty="0">
                <a:solidFill>
                  <a:schemeClr val="accent6"/>
                </a:solidFill>
              </a:rPr>
              <a:t>T+1</a:t>
            </a:r>
            <a:r>
              <a:rPr lang="en-GB" b="1" baseline="0" dirty="0">
                <a:solidFill>
                  <a:schemeClr val="accent6"/>
                </a:solidFill>
              </a:rPr>
              <a:t> Impact </a:t>
            </a:r>
            <a:r>
              <a:rPr lang="en-GB" baseline="0" dirty="0">
                <a:solidFill>
                  <a:schemeClr val="accent6"/>
                </a:solidFill>
              </a:rPr>
              <a:t>(0-5 scale, average by region and by activity)</a:t>
            </a:r>
            <a:endParaRPr lang="en-GB" dirty="0">
              <a:solidFill>
                <a:schemeClr val="accent6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accent6"/>
              </a:solidFill>
              <a:latin typeface="Montserrat" panose="00000500000000000000" pitchFamily="2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areaChart>
        <c:grouping val="standard"/>
        <c:varyColors val="0"/>
        <c:ser>
          <c:idx val="0"/>
          <c:order val="0"/>
          <c:tx>
            <c:strRef>
              <c:f>Sheet4!$A$22</c:f>
              <c:strCache>
                <c:ptCount val="1"/>
                <c:pt idx="0">
                  <c:v>Asia-Pacific</c:v>
                </c:pt>
              </c:strCache>
            </c:strRef>
          </c:tx>
          <c:spPr>
            <a:solidFill>
              <a:schemeClr val="accent6"/>
            </a:solidFill>
            <a:ln>
              <a:solidFill>
                <a:schemeClr val="bg1"/>
              </a:solidFill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c:spPr>
          <c:cat>
            <c:strRef>
              <c:f>Sheet4!$B$11:$L$11</c:f>
              <c:strCache>
                <c:ptCount val="11"/>
                <c:pt idx="0">
                  <c:v>Account Opening</c:v>
                </c:pt>
                <c:pt idx="1">
                  <c:v>Trade Execution</c:v>
                </c:pt>
                <c:pt idx="2">
                  <c:v>Funding (including treasury management)</c:v>
                </c:pt>
                <c:pt idx="3">
                  <c:v>Foreign Exchange / FX</c:v>
                </c:pt>
                <c:pt idx="4">
                  <c:v>Middle Office (Confirmations / Allocations)</c:v>
                </c:pt>
                <c:pt idx="5">
                  <c:v>Settlements</c:v>
                </c:pt>
                <c:pt idx="6">
                  <c:v>Fails management</c:v>
                </c:pt>
                <c:pt idx="7">
                  <c:v>Securities lending</c:v>
                </c:pt>
                <c:pt idx="8">
                  <c:v>Collateral management</c:v>
                </c:pt>
                <c:pt idx="9">
                  <c:v>Corporate Actions</c:v>
                </c:pt>
                <c:pt idx="10">
                  <c:v>Valuations</c:v>
                </c:pt>
              </c:strCache>
            </c:strRef>
          </c:cat>
          <c:val>
            <c:numRef>
              <c:f>Sheet4!$B$22:$L$22</c:f>
              <c:numCache>
                <c:formatCode>0.0</c:formatCode>
                <c:ptCount val="11"/>
                <c:pt idx="0">
                  <c:v>3.1</c:v>
                </c:pt>
                <c:pt idx="1">
                  <c:v>3.3636363636363638</c:v>
                </c:pt>
                <c:pt idx="2">
                  <c:v>4.666666666666667</c:v>
                </c:pt>
                <c:pt idx="3">
                  <c:v>4</c:v>
                </c:pt>
                <c:pt idx="4">
                  <c:v>4.5999999999999996</c:v>
                </c:pt>
                <c:pt idx="5">
                  <c:v>4.2727272727272725</c:v>
                </c:pt>
                <c:pt idx="6">
                  <c:v>4.2</c:v>
                </c:pt>
                <c:pt idx="7">
                  <c:v>2.3333333333333335</c:v>
                </c:pt>
                <c:pt idx="8">
                  <c:v>2.6666666666666665</c:v>
                </c:pt>
                <c:pt idx="9">
                  <c:v>3.4</c:v>
                </c:pt>
                <c:pt idx="10">
                  <c:v>2.125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759-4767-B066-D58E9FACFCF9}"/>
            </c:ext>
          </c:extLst>
        </c:ser>
        <c:ser>
          <c:idx val="1"/>
          <c:order val="1"/>
          <c:tx>
            <c:strRef>
              <c:f>Sheet4!$A$28</c:f>
              <c:strCache>
                <c:ptCount val="1"/>
                <c:pt idx="0">
                  <c:v>Europe</c:v>
                </c:pt>
              </c:strCache>
            </c:strRef>
          </c:tx>
          <c:spPr>
            <a:solidFill>
              <a:schemeClr val="accent4"/>
            </a:solidFill>
            <a:ln>
              <a:solidFill>
                <a:schemeClr val="bg1"/>
              </a:solidFill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c:spPr>
          <c:cat>
            <c:strRef>
              <c:f>Sheet4!$B$11:$L$11</c:f>
              <c:strCache>
                <c:ptCount val="11"/>
                <c:pt idx="0">
                  <c:v>Account Opening</c:v>
                </c:pt>
                <c:pt idx="1">
                  <c:v>Trade Execution</c:v>
                </c:pt>
                <c:pt idx="2">
                  <c:v>Funding (including treasury management)</c:v>
                </c:pt>
                <c:pt idx="3">
                  <c:v>Foreign Exchange / FX</c:v>
                </c:pt>
                <c:pt idx="4">
                  <c:v>Middle Office (Confirmations / Allocations)</c:v>
                </c:pt>
                <c:pt idx="5">
                  <c:v>Settlements</c:v>
                </c:pt>
                <c:pt idx="6">
                  <c:v>Fails management</c:v>
                </c:pt>
                <c:pt idx="7">
                  <c:v>Securities lending</c:v>
                </c:pt>
                <c:pt idx="8">
                  <c:v>Collateral management</c:v>
                </c:pt>
                <c:pt idx="9">
                  <c:v>Corporate Actions</c:v>
                </c:pt>
                <c:pt idx="10">
                  <c:v>Valuations</c:v>
                </c:pt>
              </c:strCache>
            </c:strRef>
          </c:cat>
          <c:val>
            <c:numRef>
              <c:f>Sheet4!$B$28:$L$28</c:f>
              <c:numCache>
                <c:formatCode>0.0</c:formatCode>
                <c:ptCount val="11"/>
                <c:pt idx="0">
                  <c:v>2.5</c:v>
                </c:pt>
                <c:pt idx="1">
                  <c:v>3.6176470588235294</c:v>
                </c:pt>
                <c:pt idx="2">
                  <c:v>3.7419354838709675</c:v>
                </c:pt>
                <c:pt idx="3">
                  <c:v>4.117647058823529</c:v>
                </c:pt>
                <c:pt idx="4">
                  <c:v>3.8611111111111112</c:v>
                </c:pt>
                <c:pt idx="5">
                  <c:v>3.7058823529411766</c:v>
                </c:pt>
                <c:pt idx="6">
                  <c:v>3.7419354838709675</c:v>
                </c:pt>
                <c:pt idx="7">
                  <c:v>3.2068965517241379</c:v>
                </c:pt>
                <c:pt idx="8">
                  <c:v>2.5185185185185186</c:v>
                </c:pt>
                <c:pt idx="9">
                  <c:v>2.7096774193548385</c:v>
                </c:pt>
                <c:pt idx="10">
                  <c:v>1.9259259259259258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759-4767-B066-D58E9FACFCF9}"/>
            </c:ext>
          </c:extLst>
        </c:ser>
        <c:ser>
          <c:idx val="2"/>
          <c:order val="2"/>
          <c:tx>
            <c:strRef>
              <c:f>Sheet4!$A$34</c:f>
              <c:strCache>
                <c:ptCount val="1"/>
                <c:pt idx="0">
                  <c:v>North America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c:spPr>
          <c:cat>
            <c:strRef>
              <c:f>Sheet4!$B$11:$L$11</c:f>
              <c:strCache>
                <c:ptCount val="11"/>
                <c:pt idx="0">
                  <c:v>Account Opening</c:v>
                </c:pt>
                <c:pt idx="1">
                  <c:v>Trade Execution</c:v>
                </c:pt>
                <c:pt idx="2">
                  <c:v>Funding (including treasury management)</c:v>
                </c:pt>
                <c:pt idx="3">
                  <c:v>Foreign Exchange / FX</c:v>
                </c:pt>
                <c:pt idx="4">
                  <c:v>Middle Office (Confirmations / Allocations)</c:v>
                </c:pt>
                <c:pt idx="5">
                  <c:v>Settlements</c:v>
                </c:pt>
                <c:pt idx="6">
                  <c:v>Fails management</c:v>
                </c:pt>
                <c:pt idx="7">
                  <c:v>Securities lending</c:v>
                </c:pt>
                <c:pt idx="8">
                  <c:v>Collateral management</c:v>
                </c:pt>
                <c:pt idx="9">
                  <c:v>Corporate Actions</c:v>
                </c:pt>
                <c:pt idx="10">
                  <c:v>Valuations</c:v>
                </c:pt>
              </c:strCache>
            </c:strRef>
          </c:cat>
          <c:val>
            <c:numRef>
              <c:f>Sheet4!$B$34:$L$34</c:f>
              <c:numCache>
                <c:formatCode>0.0</c:formatCode>
                <c:ptCount val="11"/>
                <c:pt idx="0">
                  <c:v>2.632183908045977</c:v>
                </c:pt>
                <c:pt idx="1">
                  <c:v>2.7439024390243905</c:v>
                </c:pt>
                <c:pt idx="2">
                  <c:v>3.2250000000000001</c:v>
                </c:pt>
                <c:pt idx="3">
                  <c:v>2.925925925925926</c:v>
                </c:pt>
                <c:pt idx="4">
                  <c:v>4.0595238095238093</c:v>
                </c:pt>
                <c:pt idx="5">
                  <c:v>4.0333333333333332</c:v>
                </c:pt>
                <c:pt idx="6">
                  <c:v>3.9770114942528734</c:v>
                </c:pt>
                <c:pt idx="7">
                  <c:v>3.6455696202531644</c:v>
                </c:pt>
                <c:pt idx="8">
                  <c:v>2.9240506329113924</c:v>
                </c:pt>
                <c:pt idx="9">
                  <c:v>3.1860465116279069</c:v>
                </c:pt>
                <c:pt idx="10">
                  <c:v>2.2222222222222223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759-4767-B066-D58E9FACFCF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91668607"/>
        <c:axId val="712741599"/>
      </c:areaChart>
      <c:catAx>
        <c:axId val="991668607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  <a:ea typeface="+mn-ea"/>
                <a:cs typeface="+mn-cs"/>
              </a:defRPr>
            </a:pPr>
            <a:endParaRPr lang="en-US"/>
          </a:p>
        </c:txPr>
        <c:crossAx val="712741599"/>
        <c:crosses val="autoZero"/>
        <c:auto val="1"/>
        <c:lblAlgn val="ctr"/>
        <c:lblOffset val="100"/>
        <c:noMultiLvlLbl val="0"/>
      </c:catAx>
      <c:valAx>
        <c:axId val="712741599"/>
        <c:scaling>
          <c:orientation val="minMax"/>
          <c:min val="2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  <a:ea typeface="+mn-ea"/>
                <a:cs typeface="+mn-cs"/>
              </a:defRPr>
            </a:pPr>
            <a:endParaRPr lang="en-US"/>
          </a:p>
        </c:txPr>
        <c:crossAx val="991668607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Montserrat" panose="00000500000000000000" pitchFamily="2" charset="0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latin typeface="Montserrat" panose="00000500000000000000" pitchFamily="2" charset="0"/>
        </a:defRPr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Sheet1!$B$30</c:f>
              <c:strCache>
                <c:ptCount val="1"/>
                <c:pt idx="0">
                  <c:v>No plans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>
                        <a:lumMod val="50000"/>
                      </a:schemeClr>
                    </a:solidFill>
                    <a:latin typeface="Montserrat" panose="00000500000000000000" pitchFamily="2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Sheet1!$C$29:$E$29</c:f>
              <c:strCache>
                <c:ptCount val="3"/>
                <c:pt idx="0">
                  <c:v>Canada</c:v>
                </c:pt>
                <c:pt idx="1">
                  <c:v>USA</c:v>
                </c:pt>
                <c:pt idx="2">
                  <c:v>Mexico</c:v>
                </c:pt>
              </c:strCache>
            </c:strRef>
          </c:cat>
          <c:val>
            <c:numRef>
              <c:f>Sheet1!$C$30:$E$30</c:f>
              <c:numCache>
                <c:formatCode>0%</c:formatCode>
                <c:ptCount val="3"/>
                <c:pt idx="0">
                  <c:v>-0.04</c:v>
                </c:pt>
                <c:pt idx="1">
                  <c:v>-0.01</c:v>
                </c:pt>
                <c:pt idx="2">
                  <c:v>-0.11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475-4489-B916-D192ACF3AFF5}"/>
            </c:ext>
          </c:extLst>
        </c:ser>
        <c:ser>
          <c:idx val="1"/>
          <c:order val="1"/>
          <c:tx>
            <c:strRef>
              <c:f>Sheet1!$B$31</c:f>
              <c:strCache>
                <c:ptCount val="1"/>
                <c:pt idx="0">
                  <c:v>Still preparing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Montserrat" panose="00000500000000000000" pitchFamily="2" charset="0"/>
                    <a:ea typeface="+mn-ea"/>
                    <a:cs typeface="+mn-cs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Sheet1!$C$29:$E$29</c:f>
              <c:strCache>
                <c:ptCount val="3"/>
                <c:pt idx="0">
                  <c:v>Canada</c:v>
                </c:pt>
                <c:pt idx="1">
                  <c:v>USA</c:v>
                </c:pt>
                <c:pt idx="2">
                  <c:v>Mexico</c:v>
                </c:pt>
              </c:strCache>
            </c:strRef>
          </c:cat>
          <c:val>
            <c:numRef>
              <c:f>Sheet1!$C$31:$E$31</c:f>
              <c:numCache>
                <c:formatCode>0%</c:formatCode>
                <c:ptCount val="3"/>
                <c:pt idx="0">
                  <c:v>-0.2</c:v>
                </c:pt>
                <c:pt idx="1">
                  <c:v>-0.21999999999999997</c:v>
                </c:pt>
                <c:pt idx="2">
                  <c:v>-0.27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475-4489-B916-D192ACF3AFF5}"/>
            </c:ext>
          </c:extLst>
        </c:ser>
        <c:ser>
          <c:idx val="2"/>
          <c:order val="2"/>
          <c:tx>
            <c:strRef>
              <c:f>Sheet1!$B$32</c:f>
              <c:strCache>
                <c:ptCount val="1"/>
                <c:pt idx="0">
                  <c:v>Project mode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Montserrat" panose="00000500000000000000" pitchFamily="2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Sheet1!$C$29:$E$29</c:f>
              <c:strCache>
                <c:ptCount val="3"/>
                <c:pt idx="0">
                  <c:v>Canada</c:v>
                </c:pt>
                <c:pt idx="1">
                  <c:v>USA</c:v>
                </c:pt>
                <c:pt idx="2">
                  <c:v>Mexico</c:v>
                </c:pt>
              </c:strCache>
            </c:strRef>
          </c:cat>
          <c:val>
            <c:numRef>
              <c:f>Sheet1!$C$32:$E$32</c:f>
              <c:numCache>
                <c:formatCode>0%</c:formatCode>
                <c:ptCount val="3"/>
                <c:pt idx="0">
                  <c:v>0.63</c:v>
                </c:pt>
                <c:pt idx="1">
                  <c:v>0.62000000000000011</c:v>
                </c:pt>
                <c:pt idx="2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475-4489-B916-D192ACF3AFF5}"/>
            </c:ext>
          </c:extLst>
        </c:ser>
        <c:ser>
          <c:idx val="3"/>
          <c:order val="3"/>
          <c:tx>
            <c:strRef>
              <c:f>Sheet1!$B$33</c:f>
              <c:strCache>
                <c:ptCount val="1"/>
                <c:pt idx="0">
                  <c:v>Ready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ontserrat" panose="00000500000000000000" pitchFamily="2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Sheet1!$C$29:$E$29</c:f>
              <c:strCache>
                <c:ptCount val="3"/>
                <c:pt idx="0">
                  <c:v>Canada</c:v>
                </c:pt>
                <c:pt idx="1">
                  <c:v>USA</c:v>
                </c:pt>
                <c:pt idx="2">
                  <c:v>Mexico</c:v>
                </c:pt>
              </c:strCache>
            </c:strRef>
          </c:cat>
          <c:val>
            <c:numRef>
              <c:f>Sheet1!$C$33:$E$33</c:f>
              <c:numCache>
                <c:formatCode>0%</c:formatCode>
                <c:ptCount val="3"/>
                <c:pt idx="0">
                  <c:v>0.13</c:v>
                </c:pt>
                <c:pt idx="1">
                  <c:v>0.14000000000000001</c:v>
                </c:pt>
                <c:pt idx="2">
                  <c:v>0.12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475-4489-B916-D192ACF3AFF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746691775"/>
        <c:axId val="380433215"/>
      </c:barChart>
      <c:catAx>
        <c:axId val="746691775"/>
        <c:scaling>
          <c:orientation val="maxMin"/>
        </c:scaling>
        <c:delete val="1"/>
        <c:axPos val="l"/>
        <c:numFmt formatCode="General" sourceLinked="1"/>
        <c:majorTickMark val="none"/>
        <c:minorTickMark val="none"/>
        <c:tickLblPos val="nextTo"/>
        <c:crossAx val="380433215"/>
        <c:crosses val="autoZero"/>
        <c:auto val="1"/>
        <c:lblAlgn val="ctr"/>
        <c:lblOffset val="100"/>
        <c:noMultiLvlLbl val="0"/>
      </c:catAx>
      <c:valAx>
        <c:axId val="380433215"/>
        <c:scaling>
          <c:orientation val="minMax"/>
        </c:scaling>
        <c:delete val="1"/>
        <c:axPos val="t"/>
        <c:numFmt formatCode="0%" sourceLinked="1"/>
        <c:majorTickMark val="none"/>
        <c:minorTickMark val="none"/>
        <c:tickLblPos val="nextTo"/>
        <c:crossAx val="74669177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Montserrat" panose="00000500000000000000" pitchFamily="2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Montserrat" panose="00000500000000000000" pitchFamily="2" charset="0"/>
        </a:defRPr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50" charset="0"/>
                <a:ea typeface="+mn-ea"/>
                <a:cs typeface="+mn-cs"/>
              </a:defRPr>
            </a:pPr>
            <a:r>
              <a:rPr lang="en-US" sz="1400" b="0" i="0" u="none" strike="noStrike" kern="1200" spc="0" baseline="0" dirty="0">
                <a:solidFill>
                  <a:srgbClr val="C00000"/>
                </a:solidFill>
                <a:latin typeface="Montserrat" panose="00000500000000000000" pitchFamily="50" charset="0"/>
              </a:rPr>
              <a:t>% of respondents planning to meet the respective market deadlines </a:t>
            </a:r>
            <a:br>
              <a:rPr lang="en-US" sz="1400" b="0" i="0" u="none" strike="noStrike" kern="1200" spc="0" baseline="0" dirty="0">
                <a:solidFill>
                  <a:srgbClr val="C00000"/>
                </a:solidFill>
                <a:latin typeface="Montserrat" panose="00000500000000000000" pitchFamily="50" charset="0"/>
              </a:rPr>
            </a:br>
            <a:r>
              <a:rPr lang="en-US" sz="1100" b="0" i="0" u="none" strike="noStrike" kern="1200" spc="0" baseline="0" dirty="0">
                <a:solidFill>
                  <a:srgbClr val="C00000"/>
                </a:solidFill>
                <a:latin typeface="Montserrat" panose="00000500000000000000" pitchFamily="50" charset="0"/>
              </a:rPr>
              <a:t>(“Yes” answers only, excluding “No” or “Don’t know”)</a:t>
            </a:r>
            <a:endParaRPr lang="en-US" sz="1400" b="0" i="0" u="none" strike="noStrike" kern="1200" spc="0" baseline="0" dirty="0">
              <a:solidFill>
                <a:srgbClr val="C00000"/>
              </a:solidFill>
              <a:latin typeface="Montserrat" panose="00000500000000000000" pitchFamily="50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Montserrat" panose="00000500000000000000" pitchFamily="50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'PBI#15'!$G$11</c:f>
              <c:strCache>
                <c:ptCount val="1"/>
                <c:pt idx="0">
                  <c:v>September 2023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900" b="0" i="0" u="none" strike="noStrike" kern="1200" baseline="0">
                    <a:solidFill>
                      <a:schemeClr val="bg1"/>
                    </a:solidFill>
                    <a:latin typeface="Montserrat" panose="00000500000000000000" pitchFamily="50" charset="0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'PBI#15'!$F$12:$F$16</c:f>
              <c:strCache>
                <c:ptCount val="5"/>
                <c:pt idx="0">
                  <c:v>Allocations by 7pm ET</c:v>
                </c:pt>
                <c:pt idx="1">
                  <c:v>Affirmations by 9pm ET</c:v>
                </c:pt>
                <c:pt idx="2">
                  <c:v>FX booking on T0 (for delivery on T+1)</c:v>
                </c:pt>
                <c:pt idx="3">
                  <c:v>Securities lending: recall booking by 11:59pm ET</c:v>
                </c:pt>
                <c:pt idx="4">
                  <c:v>Trade matching by 3:59am on T+1</c:v>
                </c:pt>
              </c:strCache>
            </c:strRef>
          </c:cat>
          <c:val>
            <c:numRef>
              <c:f>'PBI#15'!$G$12:$G$16</c:f>
              <c:numCache>
                <c:formatCode>0%</c:formatCode>
                <c:ptCount val="5"/>
                <c:pt idx="0">
                  <c:v>0.75</c:v>
                </c:pt>
                <c:pt idx="1">
                  <c:v>0.74</c:v>
                </c:pt>
                <c:pt idx="2">
                  <c:v>0.63</c:v>
                </c:pt>
                <c:pt idx="3">
                  <c:v>0.48</c:v>
                </c:pt>
                <c:pt idx="4">
                  <c:v>0.73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7E7-4468-B916-0F6BA56558FB}"/>
            </c:ext>
          </c:extLst>
        </c:ser>
        <c:ser>
          <c:idx val="1"/>
          <c:order val="1"/>
          <c:tx>
            <c:strRef>
              <c:f>'PBI#15'!$H$11</c:f>
              <c:strCache>
                <c:ptCount val="1"/>
                <c:pt idx="0">
                  <c:v>January 2024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200" b="0" i="0" u="none" strike="noStrike" kern="1200" baseline="0">
                    <a:solidFill>
                      <a:schemeClr val="bg1"/>
                    </a:solidFill>
                    <a:latin typeface="Montserrat" panose="00000500000000000000" pitchFamily="50" charset="0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'PBI#15'!$F$12:$F$16</c:f>
              <c:strCache>
                <c:ptCount val="5"/>
                <c:pt idx="0">
                  <c:v>Allocations by 7pm ET</c:v>
                </c:pt>
                <c:pt idx="1">
                  <c:v>Affirmations by 9pm ET</c:v>
                </c:pt>
                <c:pt idx="2">
                  <c:v>FX booking on T0 (for delivery on T+1)</c:v>
                </c:pt>
                <c:pt idx="3">
                  <c:v>Securities lending: recall booking by 11:59pm ET</c:v>
                </c:pt>
                <c:pt idx="4">
                  <c:v>Trade matching by 3:59am on T+1</c:v>
                </c:pt>
              </c:strCache>
            </c:strRef>
          </c:cat>
          <c:val>
            <c:numRef>
              <c:f>'PBI#15'!$H$12:$H$16</c:f>
              <c:numCache>
                <c:formatCode>0%</c:formatCode>
                <c:ptCount val="5"/>
                <c:pt idx="0">
                  <c:v>0.82</c:v>
                </c:pt>
                <c:pt idx="1">
                  <c:v>0.75</c:v>
                </c:pt>
                <c:pt idx="2">
                  <c:v>0.69</c:v>
                </c:pt>
                <c:pt idx="3">
                  <c:v>0.53</c:v>
                </c:pt>
                <c:pt idx="4">
                  <c:v>0.89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7E7-4468-B916-0F6BA56558FB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50"/>
        <c:axId val="1304868416"/>
        <c:axId val="1736261008"/>
      </c:barChart>
      <c:catAx>
        <c:axId val="130486841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50" charset="0"/>
                <a:ea typeface="+mn-ea"/>
                <a:cs typeface="+mn-cs"/>
              </a:defRPr>
            </a:pPr>
            <a:endParaRPr lang="en-US"/>
          </a:p>
        </c:txPr>
        <c:crossAx val="1736261008"/>
        <c:crosses val="autoZero"/>
        <c:auto val="1"/>
        <c:lblAlgn val="ctr"/>
        <c:lblOffset val="100"/>
        <c:noMultiLvlLbl val="0"/>
      </c:catAx>
      <c:valAx>
        <c:axId val="1736261008"/>
        <c:scaling>
          <c:orientation val="minMax"/>
        </c:scaling>
        <c:delete val="1"/>
        <c:axPos val="t"/>
        <c:numFmt formatCode="0%" sourceLinked="1"/>
        <c:majorTickMark val="none"/>
        <c:minorTickMark val="none"/>
        <c:tickLblPos val="nextTo"/>
        <c:crossAx val="13048684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Montserrat" panose="00000500000000000000" pitchFamily="50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baseline="0">
          <a:latin typeface="Montserrat" panose="00000500000000000000" pitchFamily="50" charset="0"/>
        </a:defRPr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1"/>
            <a:ext cx="2971800" cy="4990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1"/>
            <a:ext cx="2971800" cy="4990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446088" y="1243013"/>
            <a:ext cx="5965825" cy="33559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786362"/>
            <a:ext cx="5486400" cy="39161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446678"/>
            <a:ext cx="2971800" cy="4990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9446678"/>
            <a:ext cx="2971800" cy="4990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 lang="en-CA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987878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25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25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25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25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25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2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8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Montserrat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8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28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Montserrat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9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29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3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30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31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31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23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6000"/>
              <a:buFont typeface="Montserrat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23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64190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Title and Conten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2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Montserrat"/>
              <a:buNone/>
              <a:defRPr b="1">
                <a:solidFill>
                  <a:schemeClr val="accent6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2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>
                <a:latin typeface="Montserrat"/>
                <a:ea typeface="Montserrat"/>
                <a:cs typeface="Montserrat"/>
                <a:sym typeface="Montserrat"/>
              </a:defRPr>
            </a:lvl1pPr>
            <a:lvl2pPr marL="914400" lvl="1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>
                <a:latin typeface="Montserrat"/>
                <a:ea typeface="Montserrat"/>
                <a:cs typeface="Montserrat"/>
                <a:sym typeface="Montserrat"/>
              </a:defRPr>
            </a:lvl2pPr>
            <a:lvl3pPr marL="1371600" lvl="2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>
                <a:latin typeface="Montserrat"/>
                <a:ea typeface="Montserrat"/>
                <a:cs typeface="Montserrat"/>
                <a:sym typeface="Montserrat"/>
              </a:defRPr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Montserrat"/>
                <a:ea typeface="Montserrat"/>
                <a:cs typeface="Montserrat"/>
                <a:sym typeface="Montserrat"/>
              </a:defRPr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Montserrat"/>
                <a:ea typeface="Montserrat"/>
                <a:cs typeface="Montserrat"/>
                <a:sym typeface="Montserrat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85543258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Montserrat"/>
              <a:buNone/>
              <a:defRPr sz="4400" b="1" i="0" u="none" strike="noStrike" cap="none">
                <a:solidFill>
                  <a:schemeClr val="accent6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2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12" name="Google Shape;12;p20" descr="A close - up of a spider&#10;&#10;Description automatically generated with low confidence"/>
          <p:cNvPicPr preferRelativeResize="0"/>
          <p:nvPr/>
        </p:nvPicPr>
        <p:blipFill rotWithShape="1">
          <a:blip r:embed="rId11">
            <a:alphaModFix amt="20000"/>
          </a:blip>
          <a:srcRect l="-116" t="47470" r="1364" b="42848"/>
          <a:stretch/>
        </p:blipFill>
        <p:spPr>
          <a:xfrm>
            <a:off x="-8709" y="6205645"/>
            <a:ext cx="12200709" cy="653142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20"/>
          <p:cNvSpPr txBox="1"/>
          <p:nvPr/>
        </p:nvSpPr>
        <p:spPr>
          <a:xfrm>
            <a:off x="10042717" y="6429664"/>
            <a:ext cx="1555681" cy="307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700" b="1" i="0" u="none" strike="noStrike" cap="none" dirty="0">
                <a:solidFill>
                  <a:srgbClr val="C00000"/>
                </a:solidFill>
                <a:latin typeface="Montserrat"/>
                <a:ea typeface="Montserrat"/>
                <a:cs typeface="Montserrat"/>
                <a:sym typeface="Montserrat"/>
              </a:rPr>
              <a:t>the case for transformation</a:t>
            </a:r>
            <a:endParaRPr dirty="0"/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700" b="0" i="0" u="none" strike="noStrike" cap="none" dirty="0">
                <a:solidFill>
                  <a:srgbClr val="C00000"/>
                </a:solidFill>
                <a:latin typeface="Montserrat"/>
                <a:ea typeface="Montserrat"/>
                <a:cs typeface="Montserrat"/>
                <a:sym typeface="Montserrat"/>
              </a:rPr>
              <a:t>thevalueexchange.co</a:t>
            </a:r>
            <a:endParaRPr dirty="0"/>
          </a:p>
        </p:txBody>
      </p:sp>
      <p:pic>
        <p:nvPicPr>
          <p:cNvPr id="14" name="Google Shape;14;p20" descr="Icon&#10;&#10;Description automatically generated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1598398" y="6295737"/>
            <a:ext cx="465073" cy="498089"/>
          </a:xfrm>
          <a:prstGeom prst="rect">
            <a:avLst/>
          </a:prstGeom>
          <a:noFill/>
          <a:ln>
            <a:noFill/>
          </a:ln>
          <a:effectLst>
            <a:outerShdw blurRad="50800" dist="38100" dir="8100000" algn="tr" rotWithShape="0">
              <a:srgbClr val="000000">
                <a:alpha val="40000"/>
              </a:srgbClr>
            </a:outerShdw>
          </a:effectLst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3" r:id="rId8"/>
    <p:sldLayoutId id="2147483664" r:id="rId9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2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thevx.io/t1-industry-log/" TargetMode="External"/><Relationship Id="rId5" Type="http://schemas.openxmlformats.org/officeDocument/2006/relationships/chart" Target="../charts/chart3.xml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hyperlink" Target="https://thevx.io/t1-industry-log/" TargetMode="Externa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svg"/><Relationship Id="rId7" Type="http://schemas.openxmlformats.org/officeDocument/2006/relationships/image" Target="../media/image18.sv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png"/><Relationship Id="rId11" Type="http://schemas.openxmlformats.org/officeDocument/2006/relationships/image" Target="../media/image12.png"/><Relationship Id="rId5" Type="http://schemas.openxmlformats.org/officeDocument/2006/relationships/image" Target="../media/image16.svg"/><Relationship Id="rId10" Type="http://schemas.openxmlformats.org/officeDocument/2006/relationships/hyperlink" Target="https://thevx.io/t1-industry-log/" TargetMode="External"/><Relationship Id="rId4" Type="http://schemas.openxmlformats.org/officeDocument/2006/relationships/image" Target="../media/image15.png"/><Relationship Id="rId9" Type="http://schemas.openxmlformats.org/officeDocument/2006/relationships/image" Target="../media/image20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Oval 37">
            <a:extLst>
              <a:ext uri="{FF2B5EF4-FFF2-40B4-BE49-F238E27FC236}">
                <a16:creationId xmlns:a16="http://schemas.microsoft.com/office/drawing/2014/main" id="{62CAEA4D-0600-B575-88EB-64BD95F97A94}"/>
              </a:ext>
            </a:extLst>
          </p:cNvPr>
          <p:cNvSpPr/>
          <p:nvPr/>
        </p:nvSpPr>
        <p:spPr>
          <a:xfrm>
            <a:off x="6631468" y="4789769"/>
            <a:ext cx="1001402" cy="962219"/>
          </a:xfrm>
          <a:prstGeom prst="ellipse">
            <a:avLst/>
          </a:prstGeom>
          <a:solidFill>
            <a:schemeClr val="accent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GB" dirty="0">
              <a:latin typeface="Montserrat" panose="00000500000000000000" pitchFamily="2" charset="0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C7A7A5CE-5DA9-389F-84AE-2F7E8EF7950D}"/>
              </a:ext>
            </a:extLst>
          </p:cNvPr>
          <p:cNvSpPr/>
          <p:nvPr/>
        </p:nvSpPr>
        <p:spPr>
          <a:xfrm>
            <a:off x="5703857" y="4754369"/>
            <a:ext cx="1001402" cy="962219"/>
          </a:xfrm>
          <a:prstGeom prst="ellipse">
            <a:avLst/>
          </a:prstGeom>
          <a:solidFill>
            <a:schemeClr val="accent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GB" dirty="0">
              <a:latin typeface="Montserrat" panose="00000500000000000000" pitchFamily="2" charset="0"/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088F2E81-A0B6-BE5A-F9D5-E71D151A985B}"/>
              </a:ext>
            </a:extLst>
          </p:cNvPr>
          <p:cNvSpPr/>
          <p:nvPr/>
        </p:nvSpPr>
        <p:spPr>
          <a:xfrm>
            <a:off x="4819657" y="4754770"/>
            <a:ext cx="1001402" cy="962219"/>
          </a:xfrm>
          <a:prstGeom prst="ellipse">
            <a:avLst/>
          </a:prstGeom>
          <a:solidFill>
            <a:schemeClr val="accent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GB" dirty="0">
              <a:latin typeface="Montserrat" panose="00000500000000000000" pitchFamily="2" charset="0"/>
            </a:endParaRP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5793A747-4B2B-327D-2BC9-AE426CF6909E}"/>
              </a:ext>
            </a:extLst>
          </p:cNvPr>
          <p:cNvGraphicFramePr>
            <a:graphicFrameLocks noGrp="1"/>
          </p:cNvGraphicFramePr>
          <p:nvPr/>
        </p:nvGraphicFramePr>
        <p:xfrm>
          <a:off x="1176306" y="4200145"/>
          <a:ext cx="10098143" cy="421005"/>
        </p:xfrm>
        <a:graphic>
          <a:graphicData uri="http://schemas.openxmlformats.org/drawingml/2006/table">
            <a:tbl>
              <a:tblPr firstRow="1" bandRow="1">
                <a:tableStyleId>{3AAB492B-8CB4-48F4-AD5A-71A5FF34FF9E}</a:tableStyleId>
              </a:tblPr>
              <a:tblGrid>
                <a:gridCol w="918013">
                  <a:extLst>
                    <a:ext uri="{9D8B030D-6E8A-4147-A177-3AD203B41FA5}">
                      <a16:colId xmlns:a16="http://schemas.microsoft.com/office/drawing/2014/main" val="1762618315"/>
                    </a:ext>
                  </a:extLst>
                </a:gridCol>
                <a:gridCol w="918013">
                  <a:extLst>
                    <a:ext uri="{9D8B030D-6E8A-4147-A177-3AD203B41FA5}">
                      <a16:colId xmlns:a16="http://schemas.microsoft.com/office/drawing/2014/main" val="156836958"/>
                    </a:ext>
                  </a:extLst>
                </a:gridCol>
                <a:gridCol w="918013">
                  <a:extLst>
                    <a:ext uri="{9D8B030D-6E8A-4147-A177-3AD203B41FA5}">
                      <a16:colId xmlns:a16="http://schemas.microsoft.com/office/drawing/2014/main" val="4137352015"/>
                    </a:ext>
                  </a:extLst>
                </a:gridCol>
                <a:gridCol w="918013">
                  <a:extLst>
                    <a:ext uri="{9D8B030D-6E8A-4147-A177-3AD203B41FA5}">
                      <a16:colId xmlns:a16="http://schemas.microsoft.com/office/drawing/2014/main" val="2087692277"/>
                    </a:ext>
                  </a:extLst>
                </a:gridCol>
                <a:gridCol w="918013">
                  <a:extLst>
                    <a:ext uri="{9D8B030D-6E8A-4147-A177-3AD203B41FA5}">
                      <a16:colId xmlns:a16="http://schemas.microsoft.com/office/drawing/2014/main" val="1931775968"/>
                    </a:ext>
                  </a:extLst>
                </a:gridCol>
                <a:gridCol w="918013">
                  <a:extLst>
                    <a:ext uri="{9D8B030D-6E8A-4147-A177-3AD203B41FA5}">
                      <a16:colId xmlns:a16="http://schemas.microsoft.com/office/drawing/2014/main" val="252859001"/>
                    </a:ext>
                  </a:extLst>
                </a:gridCol>
                <a:gridCol w="918013">
                  <a:extLst>
                    <a:ext uri="{9D8B030D-6E8A-4147-A177-3AD203B41FA5}">
                      <a16:colId xmlns:a16="http://schemas.microsoft.com/office/drawing/2014/main" val="1621879300"/>
                    </a:ext>
                  </a:extLst>
                </a:gridCol>
                <a:gridCol w="918013">
                  <a:extLst>
                    <a:ext uri="{9D8B030D-6E8A-4147-A177-3AD203B41FA5}">
                      <a16:colId xmlns:a16="http://schemas.microsoft.com/office/drawing/2014/main" val="4135623994"/>
                    </a:ext>
                  </a:extLst>
                </a:gridCol>
                <a:gridCol w="918013">
                  <a:extLst>
                    <a:ext uri="{9D8B030D-6E8A-4147-A177-3AD203B41FA5}">
                      <a16:colId xmlns:a16="http://schemas.microsoft.com/office/drawing/2014/main" val="733325331"/>
                    </a:ext>
                  </a:extLst>
                </a:gridCol>
                <a:gridCol w="918013">
                  <a:extLst>
                    <a:ext uri="{9D8B030D-6E8A-4147-A177-3AD203B41FA5}">
                      <a16:colId xmlns:a16="http://schemas.microsoft.com/office/drawing/2014/main" val="1601430427"/>
                    </a:ext>
                  </a:extLst>
                </a:gridCol>
                <a:gridCol w="918013">
                  <a:extLst>
                    <a:ext uri="{9D8B030D-6E8A-4147-A177-3AD203B41FA5}">
                      <a16:colId xmlns:a16="http://schemas.microsoft.com/office/drawing/2014/main" val="309761825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 dirty="0">
                          <a:solidFill>
                            <a:schemeClr val="accent6"/>
                          </a:solidFill>
                          <a:effectLst/>
                          <a:latin typeface="Montserrat"/>
                        </a:rPr>
                        <a:t>Account opening / onboarding</a:t>
                      </a:r>
                    </a:p>
                  </a:txBody>
                  <a:tcPr marL="9525" marR="9525" marT="9525" marB="0" anchor="ctr">
                    <a:lnL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chemeClr val="accent6"/>
                          </a:solidFill>
                          <a:effectLst/>
                          <a:latin typeface="Montserrat"/>
                        </a:rPr>
                        <a:t>Trade execution</a:t>
                      </a:r>
                      <a:endParaRPr lang="en-GB" sz="900" b="1" i="0" u="none" strike="noStrike" dirty="0">
                        <a:solidFill>
                          <a:schemeClr val="accent6"/>
                        </a:solidFill>
                        <a:effectLst/>
                        <a:latin typeface="Montserrat"/>
                      </a:endParaRPr>
                    </a:p>
                  </a:txBody>
                  <a:tcPr marL="9525" marR="9525" marT="9525" marB="0" anchor="ctr">
                    <a:lnL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 dirty="0">
                          <a:solidFill>
                            <a:schemeClr val="accent6"/>
                          </a:solidFill>
                          <a:effectLst/>
                          <a:latin typeface="Montserrat"/>
                        </a:rPr>
                        <a:t>Foreign Exchange</a:t>
                      </a:r>
                    </a:p>
                  </a:txBody>
                  <a:tcPr marL="9525" marR="9525" marT="9525" marB="0" anchor="ctr">
                    <a:lnL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 cap="none" dirty="0">
                          <a:solidFill>
                            <a:schemeClr val="accent6"/>
                          </a:solidFill>
                          <a:effectLst/>
                          <a:latin typeface="Montserrat"/>
                          <a:ea typeface="Calibri"/>
                          <a:cs typeface="Calibri"/>
                          <a:sym typeface="Arial"/>
                        </a:rPr>
                        <a:t>Funding</a:t>
                      </a:r>
                    </a:p>
                  </a:txBody>
                  <a:tcPr marL="9525" marR="9525" marT="9525" marB="0" anchor="ctr">
                    <a:lnL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 dirty="0">
                          <a:solidFill>
                            <a:schemeClr val="accent6"/>
                          </a:solidFill>
                          <a:effectLst/>
                          <a:latin typeface="Montserrat"/>
                        </a:rPr>
                        <a:t>Middle Office </a:t>
                      </a:r>
                    </a:p>
                  </a:txBody>
                  <a:tcPr marL="9525" marR="9525" marT="9525" marB="0" anchor="ctr">
                    <a:lnL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 dirty="0">
                          <a:solidFill>
                            <a:schemeClr val="accent6"/>
                          </a:solidFill>
                          <a:effectLst/>
                          <a:latin typeface="Montserrat"/>
                        </a:rPr>
                        <a:t>Settlement</a:t>
                      </a:r>
                    </a:p>
                  </a:txBody>
                  <a:tcPr marL="9525" marR="9525" marT="9525" marB="0" anchor="ctr">
                    <a:lnL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 dirty="0">
                          <a:solidFill>
                            <a:schemeClr val="accent6"/>
                          </a:solidFill>
                          <a:effectLst/>
                          <a:latin typeface="Montserrat"/>
                        </a:rPr>
                        <a:t>Fails </a:t>
                      </a:r>
                    </a:p>
                    <a:p>
                      <a:pPr lvl="0" algn="ctr">
                        <a:buNone/>
                      </a:pPr>
                      <a:r>
                        <a:rPr lang="en-GB" sz="900" b="1" i="0" u="none" strike="noStrike" dirty="0" err="1">
                          <a:solidFill>
                            <a:schemeClr val="accent6"/>
                          </a:solidFill>
                          <a:effectLst/>
                          <a:latin typeface="Montserrat"/>
                        </a:rPr>
                        <a:t>Mgt</a:t>
                      </a:r>
                      <a:endParaRPr lang="en-GB" sz="900" b="1" i="0" u="none" strike="noStrike" dirty="0">
                        <a:solidFill>
                          <a:schemeClr val="accent6"/>
                        </a:solidFill>
                        <a:effectLst/>
                        <a:latin typeface="Montserrat"/>
                      </a:endParaRPr>
                    </a:p>
                  </a:txBody>
                  <a:tcPr marL="9525" marR="9525" marT="9525" marB="0" anchor="ctr">
                    <a:lnL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900" b="1" i="0" u="none" strike="noStrike" dirty="0">
                          <a:solidFill>
                            <a:schemeClr val="accent6"/>
                          </a:solidFill>
                          <a:effectLst/>
                          <a:latin typeface="Montserrat"/>
                        </a:rPr>
                        <a:t>Securities Lending</a:t>
                      </a:r>
                      <a:endParaRPr lang="en-GB" sz="900" b="1" i="0" u="none" strike="noStrike" dirty="0">
                        <a:solidFill>
                          <a:schemeClr val="accent6"/>
                        </a:solidFill>
                        <a:effectLst/>
                        <a:latin typeface="Montserrat"/>
                      </a:endParaRPr>
                    </a:p>
                  </a:txBody>
                  <a:tcPr marL="9525" marR="9525" marT="9525" marB="0" anchor="ctr">
                    <a:lnL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900" b="1" i="0" u="none" strike="noStrike" dirty="0">
                          <a:solidFill>
                            <a:schemeClr val="accent6"/>
                          </a:solidFill>
                          <a:effectLst/>
                          <a:latin typeface="Montserrat"/>
                        </a:rPr>
                        <a:t>Collateral management</a:t>
                      </a:r>
                      <a:endParaRPr lang="en-GB" sz="900" b="1" i="0" u="none" strike="noStrike" dirty="0">
                        <a:solidFill>
                          <a:schemeClr val="accent6"/>
                        </a:solidFill>
                        <a:effectLst/>
                        <a:latin typeface="Montserrat"/>
                      </a:endParaRPr>
                    </a:p>
                  </a:txBody>
                  <a:tcPr marL="9525" marR="9525" marT="9525" marB="0" anchor="ctr">
                    <a:lnL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900" b="1" i="0" u="none" strike="noStrike" cap="none">
                          <a:solidFill>
                            <a:schemeClr val="accent6"/>
                          </a:solidFill>
                          <a:effectLst/>
                          <a:latin typeface="Montserrat"/>
                          <a:ea typeface="Calibri"/>
                          <a:cs typeface="Calibri"/>
                          <a:sym typeface="Arial"/>
                        </a:rPr>
                        <a:t>Corporate Actions</a:t>
                      </a:r>
                      <a:endParaRPr lang="en-GB" sz="900" b="1" i="0" u="none" strike="noStrike" cap="none" dirty="0">
                        <a:solidFill>
                          <a:schemeClr val="accent6"/>
                        </a:solidFill>
                        <a:effectLst/>
                        <a:latin typeface="Montserrat"/>
                        <a:ea typeface="Calibri"/>
                        <a:cs typeface="Calibri"/>
                        <a:sym typeface="Arial"/>
                      </a:endParaRPr>
                    </a:p>
                  </a:txBody>
                  <a:tcPr marL="9525" marR="9525" marT="9525" marB="0" anchor="ctr">
                    <a:lnL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900" b="1" i="0" u="none" strike="noStrike" dirty="0">
                          <a:solidFill>
                            <a:schemeClr val="accent6"/>
                          </a:solidFill>
                          <a:effectLst/>
                          <a:latin typeface="Montserrat"/>
                        </a:rPr>
                        <a:t>Valuations</a:t>
                      </a:r>
                      <a:endParaRPr lang="en-GB" sz="900" b="1" i="0" u="none" strike="noStrike" dirty="0">
                        <a:solidFill>
                          <a:schemeClr val="accent6"/>
                        </a:solidFill>
                        <a:effectLst/>
                        <a:latin typeface="Montserrat"/>
                      </a:endParaRPr>
                    </a:p>
                  </a:txBody>
                  <a:tcPr marL="9525" marR="9525" marT="9525" marB="0" anchor="ctr">
                    <a:lnL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45828387"/>
                  </a:ext>
                </a:extLst>
              </a:tr>
            </a:tbl>
          </a:graphicData>
        </a:graphic>
      </p:graphicFrame>
      <p:sp>
        <p:nvSpPr>
          <p:cNvPr id="3" name="Oval 2">
            <a:extLst>
              <a:ext uri="{FF2B5EF4-FFF2-40B4-BE49-F238E27FC236}">
                <a16:creationId xmlns:a16="http://schemas.microsoft.com/office/drawing/2014/main" id="{971F18ED-B9DE-3877-F2E8-9962F06C4EB4}"/>
              </a:ext>
            </a:extLst>
          </p:cNvPr>
          <p:cNvSpPr/>
          <p:nvPr/>
        </p:nvSpPr>
        <p:spPr>
          <a:xfrm>
            <a:off x="557049" y="6447564"/>
            <a:ext cx="248946" cy="240285"/>
          </a:xfrm>
          <a:prstGeom prst="ellipse">
            <a:avLst/>
          </a:prstGeom>
          <a:solidFill>
            <a:schemeClr val="accent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GB" dirty="0">
              <a:latin typeface="Montserrat" panose="00000500000000000000" pitchFamily="2" charset="0"/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305EAF3E-7786-7625-DEFA-8B749A74FDE9}"/>
              </a:ext>
            </a:extLst>
          </p:cNvPr>
          <p:cNvSpPr/>
          <p:nvPr/>
        </p:nvSpPr>
        <p:spPr>
          <a:xfrm>
            <a:off x="904002" y="6376418"/>
            <a:ext cx="320282" cy="311432"/>
          </a:xfrm>
          <a:prstGeom prst="ellipse">
            <a:avLst/>
          </a:prstGeom>
          <a:solidFill>
            <a:schemeClr val="accent5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GB" dirty="0">
              <a:latin typeface="Montserrat" panose="00000500000000000000" pitchFamily="2" charset="0"/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42B5293A-029A-FAE3-A9C0-1BBBB09B838D}"/>
              </a:ext>
            </a:extLst>
          </p:cNvPr>
          <p:cNvSpPr/>
          <p:nvPr/>
        </p:nvSpPr>
        <p:spPr>
          <a:xfrm>
            <a:off x="1305388" y="6298596"/>
            <a:ext cx="419221" cy="389253"/>
          </a:xfrm>
          <a:prstGeom prst="ellipse">
            <a:avLst/>
          </a:prstGeom>
          <a:solidFill>
            <a:schemeClr val="accent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CA" sz="700" dirty="0">
                <a:latin typeface="Montserrat" panose="00000500000000000000" pitchFamily="2" charset="0"/>
              </a:rPr>
              <a:t>High</a:t>
            </a:r>
            <a:endParaRPr lang="en-GB" sz="700" dirty="0">
              <a:latin typeface="Montserrat" panose="00000500000000000000" pitchFamily="2" charset="0"/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7F732EB7-50E0-E48B-9D8C-13AE3028D28B}"/>
              </a:ext>
            </a:extLst>
          </p:cNvPr>
          <p:cNvSpPr/>
          <p:nvPr/>
        </p:nvSpPr>
        <p:spPr>
          <a:xfrm>
            <a:off x="296464" y="6519279"/>
            <a:ext cx="138699" cy="155789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GB" sz="1100" dirty="0">
              <a:solidFill>
                <a:schemeClr val="accent6"/>
              </a:solidFill>
              <a:latin typeface="Montserrat" panose="00000500000000000000" pitchFamily="2" charset="0"/>
            </a:endParaRP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31E346EA-D8FA-B548-1FEF-3B41690C7C67}"/>
              </a:ext>
            </a:extLst>
          </p:cNvPr>
          <p:cNvCxnSpPr/>
          <p:nvPr/>
        </p:nvCxnSpPr>
        <p:spPr>
          <a:xfrm>
            <a:off x="365813" y="6765523"/>
            <a:ext cx="1286488" cy="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7BF2B4B0-232D-7C71-7B48-707D0D749972}"/>
              </a:ext>
            </a:extLst>
          </p:cNvPr>
          <p:cNvSpPr txBox="1"/>
          <p:nvPr/>
        </p:nvSpPr>
        <p:spPr>
          <a:xfrm>
            <a:off x="1805713" y="6398116"/>
            <a:ext cx="97494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CA" sz="800" dirty="0">
                <a:latin typeface="Montserrat" panose="00000500000000000000" pitchFamily="2" charset="0"/>
              </a:rPr>
              <a:t>Scale of impact</a:t>
            </a:r>
            <a:endParaRPr lang="en-GB" sz="800" dirty="0">
              <a:latin typeface="Montserrat" panose="00000500000000000000" pitchFamily="2" charset="0"/>
            </a:endParaRPr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AF20A463-8C91-0670-59ED-605F2E276BA6}"/>
              </a:ext>
            </a:extLst>
          </p:cNvPr>
          <p:cNvSpPr/>
          <p:nvPr/>
        </p:nvSpPr>
        <p:spPr>
          <a:xfrm>
            <a:off x="7657837" y="4921070"/>
            <a:ext cx="758190" cy="671807"/>
          </a:xfrm>
          <a:prstGeom prst="ellipse">
            <a:avLst/>
          </a:prstGeom>
          <a:solidFill>
            <a:schemeClr val="accent5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GB" dirty="0">
              <a:latin typeface="Montserrat" panose="00000500000000000000" pitchFamily="2" charset="0"/>
            </a:endParaRPr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6C977FC3-3D8F-A701-403C-88BB7E96923E}"/>
              </a:ext>
            </a:extLst>
          </p:cNvPr>
          <p:cNvSpPr/>
          <p:nvPr/>
        </p:nvSpPr>
        <p:spPr>
          <a:xfrm>
            <a:off x="1380800" y="4965140"/>
            <a:ext cx="539496" cy="512064"/>
          </a:xfrm>
          <a:prstGeom prst="ellipse">
            <a:avLst/>
          </a:prstGeom>
          <a:solidFill>
            <a:schemeClr val="accent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GB" dirty="0">
              <a:latin typeface="Montserrat" panose="00000500000000000000" pitchFamily="2" charset="0"/>
            </a:endParaRP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817FEF0C-7E43-383E-ED99-FD8CF9102AD9}"/>
              </a:ext>
            </a:extLst>
          </p:cNvPr>
          <p:cNvSpPr txBox="1"/>
          <p:nvPr/>
        </p:nvSpPr>
        <p:spPr>
          <a:xfrm rot="16200000">
            <a:off x="-124630" y="5443846"/>
            <a:ext cx="1322551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CA" sz="1200" b="1" dirty="0">
                <a:solidFill>
                  <a:schemeClr val="accent6"/>
                </a:solidFill>
                <a:latin typeface="Montserrat" panose="00000500000000000000" pitchFamily="2" charset="0"/>
              </a:rPr>
              <a:t>T+1 Impact</a:t>
            </a:r>
            <a:endParaRPr lang="en-GB" sz="1100" dirty="0">
              <a:solidFill>
                <a:schemeClr val="accent6"/>
              </a:solidFill>
              <a:latin typeface="Montserrat" panose="00000500000000000000" pitchFamily="2" charset="0"/>
            </a:endParaRP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E1DC7284-3453-40F5-3440-F1C74BFC83EE}"/>
              </a:ext>
            </a:extLst>
          </p:cNvPr>
          <p:cNvGraphicFramePr>
            <a:graphicFrameLocks/>
          </p:cNvGraphicFramePr>
          <p:nvPr/>
        </p:nvGraphicFramePr>
        <p:xfrm>
          <a:off x="1137487" y="1461508"/>
          <a:ext cx="10059611" cy="34276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C089E98E-9F48-B826-62CA-721CF96763A2}"/>
              </a:ext>
            </a:extLst>
          </p:cNvPr>
          <p:cNvSpPr txBox="1"/>
          <p:nvPr/>
        </p:nvSpPr>
        <p:spPr>
          <a:xfrm rot="16200000">
            <a:off x="-133979" y="3268215"/>
            <a:ext cx="132255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CA" sz="1200" b="1" dirty="0">
                <a:solidFill>
                  <a:schemeClr val="accent6"/>
                </a:solidFill>
                <a:latin typeface="Montserrat" panose="00000500000000000000" pitchFamily="2" charset="0"/>
              </a:rPr>
              <a:t>% Seriously impacted</a:t>
            </a:r>
            <a:endParaRPr lang="en-GB" sz="1100" dirty="0">
              <a:solidFill>
                <a:schemeClr val="accent6"/>
              </a:solidFill>
              <a:latin typeface="Montserrat" panose="00000500000000000000" pitchFamily="2" charset="0"/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02D2B0D3-0C8C-52C5-51D4-DDA9A8CD0014}"/>
              </a:ext>
            </a:extLst>
          </p:cNvPr>
          <p:cNvSpPr txBox="1">
            <a:spLocks/>
          </p:cNvSpPr>
          <p:nvPr/>
        </p:nvSpPr>
        <p:spPr>
          <a:xfrm>
            <a:off x="365813" y="207908"/>
            <a:ext cx="11259760" cy="1198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Montserrat"/>
              <a:buNone/>
              <a:defRPr sz="4400" b="1" i="0" u="none" strike="noStrike" cap="none">
                <a:solidFill>
                  <a:schemeClr val="accent6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CA" sz="3200" dirty="0"/>
              <a:t>1. Where is T+1 impacting us?</a:t>
            </a:r>
            <a:br>
              <a:rPr lang="en-CA" sz="3200" dirty="0"/>
            </a:br>
            <a:r>
              <a:rPr lang="en-CA" sz="1800" b="0" dirty="0"/>
              <a:t>T+1 is a middle office and funding issue, especially for investors</a:t>
            </a:r>
            <a:endParaRPr lang="en-GB" sz="3200" b="0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FD43815F-D0BE-540C-F431-7A06EDA1E9C8}"/>
              </a:ext>
            </a:extLst>
          </p:cNvPr>
          <p:cNvSpPr/>
          <p:nvPr/>
        </p:nvSpPr>
        <p:spPr>
          <a:xfrm>
            <a:off x="9484696" y="4921070"/>
            <a:ext cx="758190" cy="671807"/>
          </a:xfrm>
          <a:prstGeom prst="ellipse">
            <a:avLst/>
          </a:prstGeom>
          <a:solidFill>
            <a:schemeClr val="accent5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GB" dirty="0">
              <a:latin typeface="Montserrat" panose="00000500000000000000" pitchFamily="2" charset="0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445CFA39-638B-DA73-AC5A-B43B104A3F64}"/>
              </a:ext>
            </a:extLst>
          </p:cNvPr>
          <p:cNvSpPr/>
          <p:nvPr/>
        </p:nvSpPr>
        <p:spPr>
          <a:xfrm>
            <a:off x="8554868" y="4899676"/>
            <a:ext cx="758190" cy="671807"/>
          </a:xfrm>
          <a:prstGeom prst="ellipse">
            <a:avLst/>
          </a:prstGeom>
          <a:solidFill>
            <a:schemeClr val="accent5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GB" dirty="0">
              <a:latin typeface="Montserrat" panose="00000500000000000000" pitchFamily="2" charset="0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850FEC85-8575-FE91-A078-5EBD2D4F895A}"/>
              </a:ext>
            </a:extLst>
          </p:cNvPr>
          <p:cNvSpPr/>
          <p:nvPr/>
        </p:nvSpPr>
        <p:spPr>
          <a:xfrm>
            <a:off x="2082547" y="4876112"/>
            <a:ext cx="758190" cy="671807"/>
          </a:xfrm>
          <a:prstGeom prst="ellipse">
            <a:avLst/>
          </a:prstGeom>
          <a:solidFill>
            <a:schemeClr val="accent5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GB" dirty="0">
              <a:latin typeface="Montserrat" panose="00000500000000000000" pitchFamily="2" charset="0"/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03EAE808-7B33-18CA-9365-E4F1FC39414D}"/>
              </a:ext>
            </a:extLst>
          </p:cNvPr>
          <p:cNvSpPr/>
          <p:nvPr/>
        </p:nvSpPr>
        <p:spPr>
          <a:xfrm>
            <a:off x="3853753" y="4754194"/>
            <a:ext cx="1001402" cy="962219"/>
          </a:xfrm>
          <a:prstGeom prst="ellipse">
            <a:avLst/>
          </a:prstGeom>
          <a:solidFill>
            <a:schemeClr val="accent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GB" dirty="0">
              <a:latin typeface="Montserrat" panose="00000500000000000000" pitchFamily="2" charset="0"/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839C858D-391C-2429-46EC-578B1C808139}"/>
              </a:ext>
            </a:extLst>
          </p:cNvPr>
          <p:cNvSpPr/>
          <p:nvPr/>
        </p:nvSpPr>
        <p:spPr>
          <a:xfrm>
            <a:off x="10500699" y="4977970"/>
            <a:ext cx="539496" cy="512064"/>
          </a:xfrm>
          <a:prstGeom prst="ellipse">
            <a:avLst/>
          </a:prstGeom>
          <a:solidFill>
            <a:schemeClr val="accent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GB" dirty="0">
              <a:latin typeface="Montserrat" panose="00000500000000000000" pitchFamily="2" charset="0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F5C361FB-D33B-B315-0312-9F82D6CAF807}"/>
              </a:ext>
            </a:extLst>
          </p:cNvPr>
          <p:cNvSpPr/>
          <p:nvPr/>
        </p:nvSpPr>
        <p:spPr>
          <a:xfrm>
            <a:off x="2986274" y="4761194"/>
            <a:ext cx="1001402" cy="962219"/>
          </a:xfrm>
          <a:prstGeom prst="ellipse">
            <a:avLst/>
          </a:prstGeom>
          <a:solidFill>
            <a:schemeClr val="accent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GB" dirty="0">
              <a:latin typeface="Montserrat" panose="00000500000000000000" pitchFamily="2" charset="0"/>
            </a:endParaRPr>
          </a:p>
        </p:txBody>
      </p:sp>
      <p:graphicFrame>
        <p:nvGraphicFramePr>
          <p:cNvPr id="36" name="Table 6">
            <a:extLst>
              <a:ext uri="{FF2B5EF4-FFF2-40B4-BE49-F238E27FC236}">
                <a16:creationId xmlns:a16="http://schemas.microsoft.com/office/drawing/2014/main" id="{B827427C-921E-0F6B-C515-DCB94671BBA8}"/>
              </a:ext>
            </a:extLst>
          </p:cNvPr>
          <p:cNvGraphicFramePr>
            <a:graphicFrameLocks noGrp="1"/>
          </p:cNvGraphicFramePr>
          <p:nvPr/>
        </p:nvGraphicFramePr>
        <p:xfrm>
          <a:off x="1426779" y="5054060"/>
          <a:ext cx="9795577" cy="370840"/>
        </p:xfrm>
        <a:graphic>
          <a:graphicData uri="http://schemas.openxmlformats.org/drawingml/2006/table">
            <a:tbl>
              <a:tblPr firstRow="1" bandRow="1">
                <a:tableStyleId>{3AAB492B-8CB4-48F4-AD5A-71A5FF34FF9E}</a:tableStyleId>
              </a:tblPr>
              <a:tblGrid>
                <a:gridCol w="449318">
                  <a:extLst>
                    <a:ext uri="{9D8B030D-6E8A-4147-A177-3AD203B41FA5}">
                      <a16:colId xmlns:a16="http://schemas.microsoft.com/office/drawing/2014/main" val="1762618315"/>
                    </a:ext>
                  </a:extLst>
                </a:gridCol>
                <a:gridCol w="1139058">
                  <a:extLst>
                    <a:ext uri="{9D8B030D-6E8A-4147-A177-3AD203B41FA5}">
                      <a16:colId xmlns:a16="http://schemas.microsoft.com/office/drawing/2014/main" val="156836958"/>
                    </a:ext>
                  </a:extLst>
                </a:gridCol>
                <a:gridCol w="867104">
                  <a:extLst>
                    <a:ext uri="{9D8B030D-6E8A-4147-A177-3AD203B41FA5}">
                      <a16:colId xmlns:a16="http://schemas.microsoft.com/office/drawing/2014/main" val="4137352015"/>
                    </a:ext>
                  </a:extLst>
                </a:gridCol>
                <a:gridCol w="934107">
                  <a:extLst>
                    <a:ext uri="{9D8B030D-6E8A-4147-A177-3AD203B41FA5}">
                      <a16:colId xmlns:a16="http://schemas.microsoft.com/office/drawing/2014/main" val="2087692277"/>
                    </a:ext>
                  </a:extLst>
                </a:gridCol>
                <a:gridCol w="973520">
                  <a:extLst>
                    <a:ext uri="{9D8B030D-6E8A-4147-A177-3AD203B41FA5}">
                      <a16:colId xmlns:a16="http://schemas.microsoft.com/office/drawing/2014/main" val="1931775968"/>
                    </a:ext>
                  </a:extLst>
                </a:gridCol>
                <a:gridCol w="882869">
                  <a:extLst>
                    <a:ext uri="{9D8B030D-6E8A-4147-A177-3AD203B41FA5}">
                      <a16:colId xmlns:a16="http://schemas.microsoft.com/office/drawing/2014/main" val="252859001"/>
                    </a:ext>
                  </a:extLst>
                </a:gridCol>
                <a:gridCol w="918342">
                  <a:extLst>
                    <a:ext uri="{9D8B030D-6E8A-4147-A177-3AD203B41FA5}">
                      <a16:colId xmlns:a16="http://schemas.microsoft.com/office/drawing/2014/main" val="1621879300"/>
                    </a:ext>
                  </a:extLst>
                </a:gridCol>
                <a:gridCol w="867103">
                  <a:extLst>
                    <a:ext uri="{9D8B030D-6E8A-4147-A177-3AD203B41FA5}">
                      <a16:colId xmlns:a16="http://schemas.microsoft.com/office/drawing/2014/main" val="4135623994"/>
                    </a:ext>
                  </a:extLst>
                </a:gridCol>
                <a:gridCol w="983142">
                  <a:extLst>
                    <a:ext uri="{9D8B030D-6E8A-4147-A177-3AD203B41FA5}">
                      <a16:colId xmlns:a16="http://schemas.microsoft.com/office/drawing/2014/main" val="733325331"/>
                    </a:ext>
                  </a:extLst>
                </a:gridCol>
                <a:gridCol w="890507">
                  <a:extLst>
                    <a:ext uri="{9D8B030D-6E8A-4147-A177-3AD203B41FA5}">
                      <a16:colId xmlns:a16="http://schemas.microsoft.com/office/drawing/2014/main" val="1601430427"/>
                    </a:ext>
                  </a:extLst>
                </a:gridCol>
                <a:gridCol w="890507">
                  <a:extLst>
                    <a:ext uri="{9D8B030D-6E8A-4147-A177-3AD203B41FA5}">
                      <a16:colId xmlns:a16="http://schemas.microsoft.com/office/drawing/2014/main" val="309761825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Montserrat" panose="00000500000000000000" pitchFamily="2" charset="0"/>
                        </a:rPr>
                        <a:t>2.9</a:t>
                      </a:r>
                      <a:endParaRPr lang="en-GB" sz="1100" b="1" i="0" u="none" strike="noStrike" dirty="0">
                        <a:solidFill>
                          <a:schemeClr val="bg1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9525" marR="9525" marT="9525" marB="0" anchor="ctr">
                    <a:lnL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Montserrat" panose="00000500000000000000" pitchFamily="2" charset="0"/>
                        </a:rPr>
                        <a:t>3.2</a:t>
                      </a:r>
                      <a:endParaRPr lang="en-GB" sz="1100" b="1" i="0" u="none" strike="noStrike" dirty="0">
                        <a:solidFill>
                          <a:schemeClr val="bg1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9525" marR="9525" marT="9525" marB="0" anchor="ctr">
                    <a:lnL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Montserrat" panose="00000500000000000000" pitchFamily="2" charset="0"/>
                        </a:rPr>
                        <a:t>3.6</a:t>
                      </a:r>
                      <a:endParaRPr lang="en-GB" sz="1100" b="1" i="0" u="none" strike="noStrike" dirty="0">
                        <a:solidFill>
                          <a:schemeClr val="bg1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9525" marR="9525" marT="9525" marB="0" anchor="ctr">
                    <a:lnL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Montserrat" panose="00000500000000000000" pitchFamily="2" charset="0"/>
                        </a:rPr>
                        <a:t>3.5</a:t>
                      </a:r>
                      <a:endParaRPr lang="en-GB" sz="1100" b="1" i="0" u="none" strike="noStrike" dirty="0">
                        <a:solidFill>
                          <a:schemeClr val="bg1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9525" marR="9525" marT="9525" marB="0" anchor="ctr">
                    <a:lnL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Montserrat" panose="00000500000000000000" pitchFamily="2" charset="0"/>
                        </a:rPr>
                        <a:t>3.9</a:t>
                      </a:r>
                      <a:endParaRPr lang="en-GB" sz="1100" b="1" i="0" u="none" strike="noStrike" dirty="0">
                        <a:solidFill>
                          <a:schemeClr val="bg1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9525" marR="9525" marT="9525" marB="0" anchor="ctr">
                    <a:lnL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Montserrat" panose="00000500000000000000" pitchFamily="2" charset="0"/>
                        </a:rPr>
                        <a:t>3.9</a:t>
                      </a:r>
                      <a:endParaRPr lang="en-GB" sz="1100" b="1" i="0" u="none" strike="noStrike" dirty="0">
                        <a:solidFill>
                          <a:schemeClr val="bg1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9525" marR="9525" marT="9525" marB="0" anchor="ctr">
                    <a:lnL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Montserrat" panose="00000500000000000000" pitchFamily="2" charset="0"/>
                        </a:rPr>
                        <a:t>3.8</a:t>
                      </a:r>
                      <a:endParaRPr lang="en-GB" sz="1100" b="1" i="0" u="none" strike="noStrike" dirty="0">
                        <a:solidFill>
                          <a:schemeClr val="bg1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9525" marR="9525" marT="9525" marB="0" anchor="ctr">
                    <a:lnL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Montserrat" panose="00000500000000000000" pitchFamily="2" charset="0"/>
                        </a:rPr>
                        <a:t>3.4</a:t>
                      </a:r>
                      <a:endParaRPr lang="en-GB" sz="1100" b="1" i="0" u="none" strike="noStrike" dirty="0">
                        <a:solidFill>
                          <a:schemeClr val="bg1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9525" marR="9525" marT="9525" marB="0" anchor="ctr">
                    <a:lnL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Montserrat" panose="00000500000000000000" pitchFamily="2" charset="0"/>
                        </a:rPr>
                        <a:t>3.0</a:t>
                      </a:r>
                      <a:endParaRPr lang="en-GB" sz="1100" b="1" i="0" u="none" strike="noStrike" dirty="0">
                        <a:solidFill>
                          <a:schemeClr val="bg1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9525" marR="9525" marT="9525" marB="0" anchor="ctr">
                    <a:lnL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Montserrat" panose="00000500000000000000" pitchFamily="2" charset="0"/>
                        </a:rPr>
                        <a:t>3.3</a:t>
                      </a:r>
                      <a:endParaRPr lang="en-GB" sz="1100" b="1" i="0" u="none" strike="noStrike" dirty="0">
                        <a:solidFill>
                          <a:schemeClr val="bg1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9525" marR="9525" marT="9525" marB="0" anchor="ctr">
                    <a:lnL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Montserrat" panose="00000500000000000000" pitchFamily="2" charset="0"/>
                        </a:rPr>
                        <a:t>2.6</a:t>
                      </a:r>
                      <a:endParaRPr lang="en-GB" sz="1100" b="1" i="0" u="none" strike="noStrike" dirty="0">
                        <a:solidFill>
                          <a:schemeClr val="bg1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9525" marR="9525" marT="9525" marB="0" anchor="ctr">
                    <a:lnL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458283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34000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rrow: Up 8">
            <a:extLst>
              <a:ext uri="{FF2B5EF4-FFF2-40B4-BE49-F238E27FC236}">
                <a16:creationId xmlns:a16="http://schemas.microsoft.com/office/drawing/2014/main" id="{66F51F16-0296-8BF2-C5A8-A235527232F5}"/>
              </a:ext>
            </a:extLst>
          </p:cNvPr>
          <p:cNvSpPr/>
          <p:nvPr/>
        </p:nvSpPr>
        <p:spPr>
          <a:xfrm>
            <a:off x="3758464" y="1703217"/>
            <a:ext cx="733245" cy="3451565"/>
          </a:xfrm>
          <a:prstGeom prst="upArrow">
            <a:avLst/>
          </a:prstGeom>
          <a:solidFill>
            <a:schemeClr val="accent4">
              <a:lumMod val="20000"/>
              <a:lumOff val="8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GB" dirty="0">
              <a:latin typeface="Montserrat" panose="00000500000000000000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188CF9B-AF7C-E887-8E4D-DA82D6182103}"/>
              </a:ext>
            </a:extLst>
          </p:cNvPr>
          <p:cNvSpPr txBox="1"/>
          <p:nvPr/>
        </p:nvSpPr>
        <p:spPr>
          <a:xfrm rot="16200000">
            <a:off x="3573958" y="2343488"/>
            <a:ext cx="59984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CA" sz="900" dirty="0">
                <a:latin typeface="Montserrat" panose="00000500000000000000" pitchFamily="2" charset="0"/>
              </a:rPr>
              <a:t>Impact</a:t>
            </a:r>
            <a:endParaRPr lang="en-GB" sz="900" dirty="0">
              <a:latin typeface="Montserrat" panose="00000500000000000000" pitchFamily="2" charset="0"/>
            </a:endParaRP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56808C98-4502-E8C1-235D-15DABBAB8430}"/>
              </a:ext>
            </a:extLst>
          </p:cNvPr>
          <p:cNvGraphicFramePr>
            <a:graphicFrameLocks/>
          </p:cNvGraphicFramePr>
          <p:nvPr/>
        </p:nvGraphicFramePr>
        <p:xfrm>
          <a:off x="3950570" y="1573196"/>
          <a:ext cx="8101712" cy="43672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itle 1">
            <a:extLst>
              <a:ext uri="{FF2B5EF4-FFF2-40B4-BE49-F238E27FC236}">
                <a16:creationId xmlns:a16="http://schemas.microsoft.com/office/drawing/2014/main" id="{5391D8B8-2B36-0F73-BD78-2AC040A591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0664" y="-85934"/>
            <a:ext cx="11259760" cy="1198624"/>
          </a:xfrm>
        </p:spPr>
        <p:txBody>
          <a:bodyPr>
            <a:noAutofit/>
          </a:bodyPr>
          <a:lstStyle/>
          <a:p>
            <a:r>
              <a:rPr lang="en-CA" sz="3200" dirty="0"/>
              <a:t>1. Where is T+1 impacting us?</a:t>
            </a:r>
            <a:br>
              <a:rPr lang="en-CA" sz="3200" dirty="0"/>
            </a:br>
            <a:r>
              <a:rPr lang="en-CA" sz="1800" b="0" dirty="0"/>
              <a:t>Trade processing in North America, Funding and Middle office in Europe and Asia</a:t>
            </a:r>
            <a:endParaRPr lang="en-GB" sz="3200" b="0" dirty="0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B5B836C9-4859-266D-BD10-326DFAD9B2F0}"/>
              </a:ext>
            </a:extLst>
          </p:cNvPr>
          <p:cNvSpPr/>
          <p:nvPr/>
        </p:nvSpPr>
        <p:spPr>
          <a:xfrm>
            <a:off x="260664" y="1496410"/>
            <a:ext cx="3261991" cy="4258291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72000" rtlCol="0" anchor="t"/>
          <a:lstStyle/>
          <a:p>
            <a:pPr algn="ctr"/>
            <a:r>
              <a:rPr lang="en-CA" b="1" dirty="0">
                <a:solidFill>
                  <a:schemeClr val="accent6"/>
                </a:solidFill>
                <a:latin typeface="Montserrat" panose="00000500000000000000" pitchFamily="2" charset="0"/>
              </a:rPr>
              <a:t>Time-zones are driving the T+1 impact </a:t>
            </a:r>
            <a:endParaRPr lang="en-GB" b="1" dirty="0">
              <a:solidFill>
                <a:schemeClr val="accent6"/>
              </a:solidFill>
              <a:latin typeface="Montserrat" panose="00000500000000000000" pitchFamily="2" charset="0"/>
            </a:endParaRPr>
          </a:p>
        </p:txBody>
      </p:sp>
      <p:pic>
        <p:nvPicPr>
          <p:cNvPr id="12" name="Graphic 11" descr="Earth globe: Americas with solid fill">
            <a:extLst>
              <a:ext uri="{FF2B5EF4-FFF2-40B4-BE49-F238E27FC236}">
                <a16:creationId xmlns:a16="http://schemas.microsoft.com/office/drawing/2014/main" id="{10CEE410-BF94-3AC8-6A63-1B4A79E01F6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43906" y="2216629"/>
            <a:ext cx="1269088" cy="1269088"/>
          </a:xfrm>
          <a:prstGeom prst="rect">
            <a:avLst/>
          </a:prstGeom>
        </p:spPr>
      </p:pic>
      <p:pic>
        <p:nvPicPr>
          <p:cNvPr id="13" name="Graphic 12" descr="Earth globe: Africa and Europe with solid fill">
            <a:extLst>
              <a:ext uri="{FF2B5EF4-FFF2-40B4-BE49-F238E27FC236}">
                <a16:creationId xmlns:a16="http://schemas.microsoft.com/office/drawing/2014/main" id="{D8D55CDB-0CB1-D918-AF49-D759B187B7D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61402" y="3375662"/>
            <a:ext cx="1269088" cy="1269088"/>
          </a:xfrm>
          <a:prstGeom prst="rect">
            <a:avLst/>
          </a:prstGeom>
        </p:spPr>
      </p:pic>
      <p:pic>
        <p:nvPicPr>
          <p:cNvPr id="14" name="Graphic 13" descr="Earth globe: Asia and Australia with solid fill">
            <a:extLst>
              <a:ext uri="{FF2B5EF4-FFF2-40B4-BE49-F238E27FC236}">
                <a16:creationId xmlns:a16="http://schemas.microsoft.com/office/drawing/2014/main" id="{A7AD49D6-B74E-E8A4-9A57-E32842BCEED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01277" y="4528166"/>
            <a:ext cx="1269088" cy="1269088"/>
          </a:xfrm>
          <a:prstGeom prst="rect">
            <a:avLst/>
          </a:prstGeom>
        </p:spPr>
      </p:pic>
      <p:graphicFrame>
        <p:nvGraphicFramePr>
          <p:cNvPr id="15" name="Table 13">
            <a:extLst>
              <a:ext uri="{FF2B5EF4-FFF2-40B4-BE49-F238E27FC236}">
                <a16:creationId xmlns:a16="http://schemas.microsoft.com/office/drawing/2014/main" id="{4DD37A45-86F5-3EA7-E26F-A4ADC45B94F3}"/>
              </a:ext>
            </a:extLst>
          </p:cNvPr>
          <p:cNvGraphicFramePr>
            <a:graphicFrameLocks noGrp="1"/>
          </p:cNvGraphicFramePr>
          <p:nvPr/>
        </p:nvGraphicFramePr>
        <p:xfrm>
          <a:off x="1567663" y="2216628"/>
          <a:ext cx="1498330" cy="3538073"/>
        </p:xfrm>
        <a:graphic>
          <a:graphicData uri="http://schemas.openxmlformats.org/drawingml/2006/table">
            <a:tbl>
              <a:tblPr bandRow="1">
                <a:tableStyleId>{3AAB492B-8CB4-48F4-AD5A-71A5FF34FF9E}</a:tableStyleId>
              </a:tblPr>
              <a:tblGrid>
                <a:gridCol w="837270">
                  <a:extLst>
                    <a:ext uri="{9D8B030D-6E8A-4147-A177-3AD203B41FA5}">
                      <a16:colId xmlns:a16="http://schemas.microsoft.com/office/drawing/2014/main" val="3692614115"/>
                    </a:ext>
                  </a:extLst>
                </a:gridCol>
                <a:gridCol w="661060">
                  <a:extLst>
                    <a:ext uri="{9D8B030D-6E8A-4147-A177-3AD203B41FA5}">
                      <a16:colId xmlns:a16="http://schemas.microsoft.com/office/drawing/2014/main" val="1540809610"/>
                    </a:ext>
                  </a:extLst>
                </a:gridCol>
              </a:tblGrid>
              <a:tr h="1338209">
                <a:tc>
                  <a:txBody>
                    <a:bodyPr/>
                    <a:lstStyle/>
                    <a:p>
                      <a:r>
                        <a:rPr lang="en-CA" sz="1100" dirty="0">
                          <a:latin typeface="Montserrat" panose="00000500000000000000" pitchFamily="2" charset="0"/>
                        </a:rPr>
                        <a:t>North America</a:t>
                      </a:r>
                      <a:endParaRPr lang="en-GB" sz="1100" dirty="0">
                        <a:latin typeface="Montserrat" panose="00000500000000000000" pitchFamily="2" charset="0"/>
                      </a:endParaRPr>
                    </a:p>
                  </a:txBody>
                  <a:tcPr anchor="ctr">
                    <a:lnL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1800" b="1" dirty="0">
                          <a:solidFill>
                            <a:schemeClr val="accent4"/>
                          </a:solidFill>
                          <a:latin typeface="Montserrat" panose="00000500000000000000" pitchFamily="2" charset="0"/>
                        </a:rPr>
                        <a:t>3.2</a:t>
                      </a:r>
                      <a:endParaRPr lang="en-GB" sz="1800" b="1" dirty="0">
                        <a:solidFill>
                          <a:schemeClr val="accent4"/>
                        </a:solidFill>
                        <a:latin typeface="Montserrat" panose="00000500000000000000" pitchFamily="2" charset="0"/>
                      </a:endParaRPr>
                    </a:p>
                  </a:txBody>
                  <a:tcPr anchor="ctr">
                    <a:lnL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82066242"/>
                  </a:ext>
                </a:extLst>
              </a:tr>
              <a:tr h="1041352">
                <a:tc>
                  <a:txBody>
                    <a:bodyPr/>
                    <a:lstStyle/>
                    <a:p>
                      <a:r>
                        <a:rPr lang="en-CA" sz="1100" dirty="0">
                          <a:latin typeface="Montserrat" panose="00000500000000000000" pitchFamily="2" charset="0"/>
                        </a:rPr>
                        <a:t>Europe</a:t>
                      </a:r>
                      <a:endParaRPr lang="en-GB" sz="1100" dirty="0">
                        <a:latin typeface="Montserrat" panose="00000500000000000000" pitchFamily="2" charset="0"/>
                      </a:endParaRPr>
                    </a:p>
                  </a:txBody>
                  <a:tcPr anchor="ctr">
                    <a:lnL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1800" b="1" dirty="0">
                          <a:solidFill>
                            <a:schemeClr val="accent5"/>
                          </a:solidFill>
                          <a:latin typeface="Montserrat" panose="00000500000000000000" pitchFamily="2" charset="0"/>
                        </a:rPr>
                        <a:t>3.3</a:t>
                      </a:r>
                      <a:endParaRPr lang="en-GB" sz="1800" b="1" dirty="0">
                        <a:solidFill>
                          <a:schemeClr val="accent5"/>
                        </a:solidFill>
                        <a:latin typeface="Montserrat" panose="00000500000000000000" pitchFamily="2" charset="0"/>
                      </a:endParaRPr>
                    </a:p>
                  </a:txBody>
                  <a:tcPr anchor="ctr">
                    <a:lnL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2756632"/>
                  </a:ext>
                </a:extLst>
              </a:tr>
              <a:tr h="1158512">
                <a:tc>
                  <a:txBody>
                    <a:bodyPr/>
                    <a:lstStyle/>
                    <a:p>
                      <a:r>
                        <a:rPr lang="en-CA" sz="1100" dirty="0">
                          <a:latin typeface="Montserrat" panose="00000500000000000000" pitchFamily="2" charset="0"/>
                        </a:rPr>
                        <a:t>Asia-Pacific</a:t>
                      </a:r>
                      <a:endParaRPr lang="en-GB" sz="1100" dirty="0">
                        <a:latin typeface="Montserrat" panose="00000500000000000000" pitchFamily="2" charset="0"/>
                      </a:endParaRPr>
                    </a:p>
                  </a:txBody>
                  <a:tcPr anchor="ctr">
                    <a:lnL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1800" b="1" dirty="0">
                          <a:solidFill>
                            <a:schemeClr val="accent6"/>
                          </a:solidFill>
                          <a:latin typeface="Montserrat" panose="00000500000000000000" pitchFamily="2" charset="0"/>
                        </a:rPr>
                        <a:t>3.5</a:t>
                      </a:r>
                      <a:endParaRPr lang="en-GB" sz="1800" b="1" dirty="0">
                        <a:solidFill>
                          <a:schemeClr val="accent6"/>
                        </a:solidFill>
                        <a:latin typeface="Montserrat" panose="00000500000000000000" pitchFamily="2" charset="0"/>
                      </a:endParaRPr>
                    </a:p>
                  </a:txBody>
                  <a:tcPr anchor="ctr">
                    <a:lnL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12347465"/>
                  </a:ext>
                </a:extLst>
              </a:tr>
            </a:tbl>
          </a:graphicData>
        </a:graphic>
      </p:graphicFrame>
      <p:sp>
        <p:nvSpPr>
          <p:cNvPr id="16" name="Arrow: Up 15">
            <a:extLst>
              <a:ext uri="{FF2B5EF4-FFF2-40B4-BE49-F238E27FC236}">
                <a16:creationId xmlns:a16="http://schemas.microsoft.com/office/drawing/2014/main" id="{30E38A8E-92B0-1B0B-A01E-6B249BB17626}"/>
              </a:ext>
            </a:extLst>
          </p:cNvPr>
          <p:cNvSpPr/>
          <p:nvPr/>
        </p:nvSpPr>
        <p:spPr>
          <a:xfrm>
            <a:off x="2941196" y="2694704"/>
            <a:ext cx="249593" cy="312938"/>
          </a:xfrm>
          <a:prstGeom prst="up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GB" dirty="0">
              <a:latin typeface="Montserrat" panose="00000500000000000000" pitchFamily="2" charset="0"/>
            </a:endParaRPr>
          </a:p>
        </p:txBody>
      </p:sp>
      <p:sp>
        <p:nvSpPr>
          <p:cNvPr id="17" name="Arrow: Up 16">
            <a:extLst>
              <a:ext uri="{FF2B5EF4-FFF2-40B4-BE49-F238E27FC236}">
                <a16:creationId xmlns:a16="http://schemas.microsoft.com/office/drawing/2014/main" id="{DCF86F68-F6E7-2466-97A0-C2A5AAD2AB3D}"/>
              </a:ext>
            </a:extLst>
          </p:cNvPr>
          <p:cNvSpPr/>
          <p:nvPr/>
        </p:nvSpPr>
        <p:spPr>
          <a:xfrm>
            <a:off x="2941195" y="4987811"/>
            <a:ext cx="249593" cy="312938"/>
          </a:xfrm>
          <a:prstGeom prst="up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GB" dirty="0">
              <a:latin typeface="Montserrat" panose="00000500000000000000" pitchFamily="2" charset="0"/>
            </a:endParaRPr>
          </a:p>
        </p:txBody>
      </p:sp>
      <p:sp>
        <p:nvSpPr>
          <p:cNvPr id="18" name="Equals 17">
            <a:extLst>
              <a:ext uri="{FF2B5EF4-FFF2-40B4-BE49-F238E27FC236}">
                <a16:creationId xmlns:a16="http://schemas.microsoft.com/office/drawing/2014/main" id="{104B26A6-7545-DC6A-6243-46B1A53BA519}"/>
              </a:ext>
            </a:extLst>
          </p:cNvPr>
          <p:cNvSpPr/>
          <p:nvPr/>
        </p:nvSpPr>
        <p:spPr>
          <a:xfrm>
            <a:off x="2941195" y="3947817"/>
            <a:ext cx="359519" cy="312938"/>
          </a:xfrm>
          <a:prstGeom prst="mathEqual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GB" dirty="0">
              <a:solidFill>
                <a:schemeClr val="tx1"/>
              </a:solidFill>
              <a:latin typeface="Montserrat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72270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28C272AB-29E4-129A-A374-E5F4DD48D844}"/>
              </a:ext>
            </a:extLst>
          </p:cNvPr>
          <p:cNvSpPr/>
          <p:nvPr/>
        </p:nvSpPr>
        <p:spPr>
          <a:xfrm>
            <a:off x="4114799" y="2000846"/>
            <a:ext cx="6229349" cy="1083839"/>
          </a:xfrm>
          <a:prstGeom prst="rect">
            <a:avLst/>
          </a:prstGeom>
          <a:solidFill>
            <a:schemeClr val="accent6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GB" dirty="0">
              <a:latin typeface="Montserrat" panose="00000500000000000000" pitchFamily="2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C9849B8-00EA-4D58-6608-B552014FC695}"/>
              </a:ext>
            </a:extLst>
          </p:cNvPr>
          <p:cNvSpPr/>
          <p:nvPr/>
        </p:nvSpPr>
        <p:spPr>
          <a:xfrm>
            <a:off x="4114799" y="3254091"/>
            <a:ext cx="6229350" cy="1083839"/>
          </a:xfrm>
          <a:prstGeom prst="rect">
            <a:avLst/>
          </a:prstGeom>
          <a:solidFill>
            <a:schemeClr val="accent3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GB" dirty="0">
              <a:latin typeface="Montserrat" panose="00000500000000000000" pitchFamily="2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FFFC320-DD6C-5D9D-4EDA-320C2E36303F}"/>
              </a:ext>
            </a:extLst>
          </p:cNvPr>
          <p:cNvSpPr/>
          <p:nvPr/>
        </p:nvSpPr>
        <p:spPr>
          <a:xfrm>
            <a:off x="4110035" y="4545436"/>
            <a:ext cx="6229351" cy="1083839"/>
          </a:xfrm>
          <a:prstGeom prst="rect">
            <a:avLst/>
          </a:prstGeom>
          <a:solidFill>
            <a:srgbClr val="00642D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GB" dirty="0">
              <a:latin typeface="Montserrat" panose="00000500000000000000" pitchFamily="2" charset="0"/>
            </a:endParaRPr>
          </a:p>
        </p:txBody>
      </p:sp>
      <p:pic>
        <p:nvPicPr>
          <p:cNvPr id="5" name="Picture 4" descr="A flag with stars and stripes&#10;&#10;Description automatically generated">
            <a:extLst>
              <a:ext uri="{FF2B5EF4-FFF2-40B4-BE49-F238E27FC236}">
                <a16:creationId xmlns:a16="http://schemas.microsoft.com/office/drawing/2014/main" id="{1CCAAFF6-0F61-3BE5-7028-3D277A7B61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02449" y="3617888"/>
            <a:ext cx="732368" cy="38508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6" name="Picture 5" descr="A red maple leaf on a white background&#10;&#10;Description automatically generated">
            <a:extLst>
              <a:ext uri="{FF2B5EF4-FFF2-40B4-BE49-F238E27FC236}">
                <a16:creationId xmlns:a16="http://schemas.microsoft.com/office/drawing/2014/main" id="{2F051120-68A3-858F-FB49-20418456B8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02449" y="2358801"/>
            <a:ext cx="826272" cy="41475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8" name="Picture 7" descr="A flag with a red white and green stripe&#10;&#10;Description automatically generated">
            <a:extLst>
              <a:ext uri="{FF2B5EF4-FFF2-40B4-BE49-F238E27FC236}">
                <a16:creationId xmlns:a16="http://schemas.microsoft.com/office/drawing/2014/main" id="{99B9B904-EF4C-389F-9F12-2922147436C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86142" y="4899653"/>
            <a:ext cx="732368" cy="41849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3E13CCE-7E99-8E31-5502-735D664BD3ED}"/>
              </a:ext>
            </a:extLst>
          </p:cNvPr>
          <p:cNvCxnSpPr/>
          <p:nvPr/>
        </p:nvCxnSpPr>
        <p:spPr>
          <a:xfrm>
            <a:off x="4114800" y="1962150"/>
            <a:ext cx="0" cy="37814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1CF19F55-6405-40FC-BF50-D8CBFBC67ED3}"/>
              </a:ext>
            </a:extLst>
          </p:cNvPr>
          <p:cNvSpPr txBox="1"/>
          <p:nvPr/>
        </p:nvSpPr>
        <p:spPr>
          <a:xfrm>
            <a:off x="2912268" y="1578769"/>
            <a:ext cx="649842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0"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Montserrat" panose="00000500000000000000" pitchFamily="50" charset="0"/>
                <a:ea typeface="+mn-ea"/>
                <a:cs typeface="+mn-cs"/>
              </a:defRPr>
            </a:pPr>
            <a:r>
              <a:rPr lang="en-US" dirty="0">
                <a:solidFill>
                  <a:srgbClr val="C00000"/>
                </a:solidFill>
              </a:rPr>
              <a:t>Global Readiness for</a:t>
            </a:r>
            <a:r>
              <a:rPr lang="en-US" baseline="0" dirty="0">
                <a:solidFill>
                  <a:srgbClr val="C00000"/>
                </a:solidFill>
              </a:rPr>
              <a:t> the May Transition to T+1 (by investment market)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2CDD0C2-09DE-3DC0-6D5C-8CA8F73A5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2896"/>
            <a:ext cx="10515600" cy="1299343"/>
          </a:xfrm>
        </p:spPr>
        <p:txBody>
          <a:bodyPr>
            <a:normAutofit/>
          </a:bodyPr>
          <a:lstStyle/>
          <a:p>
            <a:r>
              <a:rPr lang="en-US" dirty="0"/>
              <a:t>2. How ready are we for T+1?</a:t>
            </a:r>
            <a:br>
              <a:rPr lang="en-US" dirty="0"/>
            </a:br>
            <a:r>
              <a:rPr lang="en-US" sz="2800" b="0" dirty="0"/>
              <a:t>76% of the industry is engaged for US and Canada</a:t>
            </a:r>
            <a:endParaRPr lang="en-PK" b="0" dirty="0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2328EC6C-F903-B4B6-253A-DA631821BD9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06490237"/>
              </p:ext>
            </p:extLst>
          </p:nvPr>
        </p:nvGraphicFramePr>
        <p:xfrm>
          <a:off x="-290513" y="1774453"/>
          <a:ext cx="11644313" cy="43624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7" name="TextBox 16">
            <a:extLst>
              <a:ext uri="{FF2B5EF4-FFF2-40B4-BE49-F238E27FC236}">
                <a16:creationId xmlns:a16="http://schemas.microsoft.com/office/drawing/2014/main" id="{6BE49D58-E72B-EB5C-C591-56B81BEAC897}"/>
              </a:ext>
            </a:extLst>
          </p:cNvPr>
          <p:cNvSpPr txBox="1"/>
          <p:nvPr/>
        </p:nvSpPr>
        <p:spPr>
          <a:xfrm>
            <a:off x="4305894" y="6470053"/>
            <a:ext cx="6100762" cy="2000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700" i="0" dirty="0">
                <a:solidFill>
                  <a:schemeClr val="bg1">
                    <a:lumMod val="50000"/>
                  </a:schemeClr>
                </a:solidFill>
                <a:effectLst/>
                <a:latin typeface="Montserrat" panose="00000500000000000000" pitchFamily="2" charset="0"/>
              </a:rPr>
              <a:t>How would you describe your current status on preparations for T+1 in US / Canada / Mexico?</a:t>
            </a:r>
            <a:endParaRPr lang="en-GB" sz="700" dirty="0">
              <a:solidFill>
                <a:schemeClr val="bg1">
                  <a:lumMod val="50000"/>
                </a:schemeClr>
              </a:solidFill>
              <a:latin typeface="Montserrat" panose="00000500000000000000" pitchFamily="2" charset="0"/>
            </a:endParaRPr>
          </a:p>
        </p:txBody>
      </p:sp>
      <p:sp>
        <p:nvSpPr>
          <p:cNvPr id="3" name="Rectangle: Rounded Corners 2">
            <a:hlinkClick r:id="rId6"/>
            <a:extLst>
              <a:ext uri="{FF2B5EF4-FFF2-40B4-BE49-F238E27FC236}">
                <a16:creationId xmlns:a16="http://schemas.microsoft.com/office/drawing/2014/main" id="{5432C0B7-0043-115F-7A15-E3096A73C872}"/>
              </a:ext>
            </a:extLst>
          </p:cNvPr>
          <p:cNvSpPr/>
          <p:nvPr/>
        </p:nvSpPr>
        <p:spPr>
          <a:xfrm>
            <a:off x="213833" y="6318663"/>
            <a:ext cx="3872392" cy="458971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6000" rIns="0" rtlCol="0" anchor="ctr"/>
          <a:lstStyle/>
          <a:p>
            <a:pPr algn="ctr"/>
            <a:r>
              <a:rPr lang="en-CA" sz="900" dirty="0">
                <a:solidFill>
                  <a:schemeClr val="accent5"/>
                </a:solidFill>
                <a:latin typeface="Montserrat" panose="00000500000000000000" pitchFamily="2" charset="0"/>
              </a:rPr>
              <a:t>Do you have your own T+1 question? Click here to log it with us today at the </a:t>
            </a:r>
            <a:r>
              <a:rPr lang="en-CA" sz="900" b="1" dirty="0">
                <a:solidFill>
                  <a:schemeClr val="accent5"/>
                </a:solidFill>
                <a:latin typeface="Montserrat" panose="00000500000000000000" pitchFamily="2" charset="0"/>
              </a:rPr>
              <a:t>T+1 Industry Issues Forum</a:t>
            </a:r>
            <a:endParaRPr lang="en-GB" sz="900" b="1" dirty="0">
              <a:solidFill>
                <a:schemeClr val="accent5"/>
              </a:solidFill>
              <a:latin typeface="Montserrat" panose="00000500000000000000" pitchFamily="2" charset="0"/>
            </a:endParaRPr>
          </a:p>
        </p:txBody>
      </p:sp>
      <p:pic>
        <p:nvPicPr>
          <p:cNvPr id="7" name="Picture 6" descr="A logo with red and blue crosses&#10;&#10;Description automatically generated">
            <a:extLst>
              <a:ext uri="{FF2B5EF4-FFF2-40B4-BE49-F238E27FC236}">
                <a16:creationId xmlns:a16="http://schemas.microsoft.com/office/drawing/2014/main" id="{21A53237-EB9A-5293-58A0-FEAD498DB01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48882" y="6360819"/>
            <a:ext cx="361662" cy="361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93331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2C18AE-9ED4-EF68-C5AF-4779A95FC7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0550" y="222631"/>
            <a:ext cx="10515600" cy="1325563"/>
          </a:xfrm>
        </p:spPr>
        <p:txBody>
          <a:bodyPr>
            <a:normAutofit/>
          </a:bodyPr>
          <a:lstStyle/>
          <a:p>
            <a:r>
              <a:rPr lang="en-US" sz="3200" dirty="0"/>
              <a:t>2. Where are our T+1 risks?</a:t>
            </a:r>
            <a:br>
              <a:rPr lang="en-US" sz="3200" dirty="0"/>
            </a:br>
            <a:r>
              <a:rPr lang="en-US" sz="2400" b="0" dirty="0"/>
              <a:t>Increasing readiness in all areas but continuing concerns around timings for securities lending</a:t>
            </a:r>
            <a:endParaRPr lang="en-US" sz="3200" b="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211546E-6E96-FB36-7D65-72CA3D8ABC51}"/>
              </a:ext>
            </a:extLst>
          </p:cNvPr>
          <p:cNvSpPr/>
          <p:nvPr/>
        </p:nvSpPr>
        <p:spPr>
          <a:xfrm>
            <a:off x="3038475" y="2278768"/>
            <a:ext cx="767715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F899F8D-2EA1-EE99-A5DF-02E5E5C455FC}"/>
              </a:ext>
            </a:extLst>
          </p:cNvPr>
          <p:cNvSpPr/>
          <p:nvPr/>
        </p:nvSpPr>
        <p:spPr>
          <a:xfrm>
            <a:off x="3038475" y="2921705"/>
            <a:ext cx="767715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AEAF943-2518-ABDC-9C26-C754A4175C4B}"/>
              </a:ext>
            </a:extLst>
          </p:cNvPr>
          <p:cNvSpPr/>
          <p:nvPr/>
        </p:nvSpPr>
        <p:spPr>
          <a:xfrm>
            <a:off x="3038475" y="3588454"/>
            <a:ext cx="767715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7E16A4D-11B0-001C-3FF1-2C8309BDB88F}"/>
              </a:ext>
            </a:extLst>
          </p:cNvPr>
          <p:cNvSpPr/>
          <p:nvPr/>
        </p:nvSpPr>
        <p:spPr>
          <a:xfrm>
            <a:off x="3038475" y="4228218"/>
            <a:ext cx="7677150" cy="533400"/>
          </a:xfrm>
          <a:prstGeom prst="rect">
            <a:avLst/>
          </a:prstGeom>
          <a:solidFill>
            <a:schemeClr val="accent6">
              <a:lumMod val="20000"/>
              <a:lumOff val="8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F6F0072-BC65-2E7D-DE29-AE147D7DF276}"/>
              </a:ext>
            </a:extLst>
          </p:cNvPr>
          <p:cNvSpPr/>
          <p:nvPr/>
        </p:nvSpPr>
        <p:spPr>
          <a:xfrm>
            <a:off x="3038475" y="4874332"/>
            <a:ext cx="7677150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FF72995A-8DF4-273F-745C-1D7D5BC589D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06037586"/>
              </p:ext>
            </p:extLst>
          </p:nvPr>
        </p:nvGraphicFramePr>
        <p:xfrm>
          <a:off x="209549" y="1548194"/>
          <a:ext cx="10659600" cy="435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6" name="Picture 15" descr="A flag with stars and stripes&#10;&#10;Description automatically generated">
            <a:extLst>
              <a:ext uri="{FF2B5EF4-FFF2-40B4-BE49-F238E27FC236}">
                <a16:creationId xmlns:a16="http://schemas.microsoft.com/office/drawing/2014/main" id="{F1B8B5B9-2466-4FCD-18D2-7E46F02D2F8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61118" y="2421644"/>
            <a:ext cx="371470" cy="19532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7" name="Picture 16" descr="A red maple leaf on a white background&#10;&#10;Description automatically generated">
            <a:extLst>
              <a:ext uri="{FF2B5EF4-FFF2-40B4-BE49-F238E27FC236}">
                <a16:creationId xmlns:a16="http://schemas.microsoft.com/office/drawing/2014/main" id="{F4C1EBC8-77A0-E9CB-6A48-2693CB07480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39691" y="5035846"/>
            <a:ext cx="419100" cy="21037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8" name="Picture 17" descr="A flag with stars and stripes&#10;&#10;Description automatically generated">
            <a:extLst>
              <a:ext uri="{FF2B5EF4-FFF2-40B4-BE49-F238E27FC236}">
                <a16:creationId xmlns:a16="http://schemas.microsoft.com/office/drawing/2014/main" id="{1A27CED9-6CDD-FDB1-4027-32602FBE8B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61118" y="3090744"/>
            <a:ext cx="371470" cy="19532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9" name="Picture 18" descr="A flag with stars and stripes&#10;&#10;Description automatically generated">
            <a:extLst>
              <a:ext uri="{FF2B5EF4-FFF2-40B4-BE49-F238E27FC236}">
                <a16:creationId xmlns:a16="http://schemas.microsoft.com/office/drawing/2014/main" id="{A81156A4-E32E-4A5E-CC18-7D91B805450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26607" y="3731301"/>
            <a:ext cx="371470" cy="19532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0" name="Picture 19" descr="A red maple leaf on a white background&#10;&#10;Description automatically generated">
            <a:extLst>
              <a:ext uri="{FF2B5EF4-FFF2-40B4-BE49-F238E27FC236}">
                <a16:creationId xmlns:a16="http://schemas.microsoft.com/office/drawing/2014/main" id="{5CD7CDCE-30C3-BB7D-3D49-255A68402A3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02853" y="3728157"/>
            <a:ext cx="419100" cy="21037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1" name="Picture 20" descr="A flag with stars and stripes&#10;&#10;Description automatically generated">
            <a:extLst>
              <a:ext uri="{FF2B5EF4-FFF2-40B4-BE49-F238E27FC236}">
                <a16:creationId xmlns:a16="http://schemas.microsoft.com/office/drawing/2014/main" id="{4BDDA4E5-6949-9704-6B1D-51C33C2915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61118" y="4377415"/>
            <a:ext cx="371470" cy="19532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2" name="Picture 21" descr="A red maple leaf on a white background&#10;&#10;Description automatically generated">
            <a:extLst>
              <a:ext uri="{FF2B5EF4-FFF2-40B4-BE49-F238E27FC236}">
                <a16:creationId xmlns:a16="http://schemas.microsoft.com/office/drawing/2014/main" id="{E12FC02C-B952-3A9F-3FBD-638FEE92391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37364" y="4374271"/>
            <a:ext cx="419100" cy="21037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6" name="Speech Bubble: Rectangle with Corners Rounded 5">
            <a:extLst>
              <a:ext uri="{FF2B5EF4-FFF2-40B4-BE49-F238E27FC236}">
                <a16:creationId xmlns:a16="http://schemas.microsoft.com/office/drawing/2014/main" id="{0602FF85-F769-4383-D602-D4142CF754FD}"/>
              </a:ext>
            </a:extLst>
          </p:cNvPr>
          <p:cNvSpPr/>
          <p:nvPr/>
        </p:nvSpPr>
        <p:spPr>
          <a:xfrm>
            <a:off x="10153650" y="2636811"/>
            <a:ext cx="1905000" cy="769286"/>
          </a:xfrm>
          <a:prstGeom prst="wedgeRoundRectCallout">
            <a:avLst>
              <a:gd name="adj1" fmla="val -74679"/>
              <a:gd name="adj2" fmla="val 18096"/>
              <a:gd name="adj3" fmla="val 16667"/>
            </a:avLst>
          </a:prstGeom>
          <a:solidFill>
            <a:schemeClr val="bg1"/>
          </a:solidFill>
          <a:ln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GB" dirty="0">
              <a:latin typeface="Montserrat" panose="00000500000000000000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BB46DC8-1DB9-29B9-E51E-24D4E4BAC3E1}"/>
              </a:ext>
            </a:extLst>
          </p:cNvPr>
          <p:cNvSpPr txBox="1"/>
          <p:nvPr/>
        </p:nvSpPr>
        <p:spPr>
          <a:xfrm>
            <a:off x="10165309" y="2708805"/>
            <a:ext cx="1905000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0">
              <a:defRPr sz="12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Montserrat" panose="00000500000000000000" pitchFamily="50" charset="0"/>
                <a:ea typeface="+mn-ea"/>
                <a:cs typeface="+mn-cs"/>
              </a:defRPr>
            </a:pPr>
            <a:r>
              <a:rPr lang="en-US" sz="1100" dirty="0">
                <a:solidFill>
                  <a:srgbClr val="C00000"/>
                </a:solidFill>
              </a:rPr>
              <a:t>7% (18 firms) will</a:t>
            </a:r>
            <a:r>
              <a:rPr lang="en-US" sz="1100" baseline="0" dirty="0">
                <a:solidFill>
                  <a:srgbClr val="C00000"/>
                </a:solidFill>
              </a:rPr>
              <a:t> not meet </a:t>
            </a:r>
            <a:r>
              <a:rPr lang="en-US" sz="1100" b="1" baseline="0" dirty="0">
                <a:solidFill>
                  <a:srgbClr val="C00000"/>
                </a:solidFill>
              </a:rPr>
              <a:t>affirmation</a:t>
            </a:r>
            <a:r>
              <a:rPr lang="en-US" sz="1100" baseline="0" dirty="0">
                <a:solidFill>
                  <a:srgbClr val="C00000"/>
                </a:solidFill>
              </a:rPr>
              <a:t> deadlines: mostly in Asia</a:t>
            </a:r>
            <a:endParaRPr lang="en-US" sz="1100" dirty="0">
              <a:solidFill>
                <a:srgbClr val="C00000"/>
              </a:solidFill>
            </a:endParaRPr>
          </a:p>
        </p:txBody>
      </p:sp>
      <p:sp>
        <p:nvSpPr>
          <p:cNvPr id="24" name="Speech Bubble: Rectangle with Corners Rounded 23">
            <a:extLst>
              <a:ext uri="{FF2B5EF4-FFF2-40B4-BE49-F238E27FC236}">
                <a16:creationId xmlns:a16="http://schemas.microsoft.com/office/drawing/2014/main" id="{398DA667-3BE1-C7CC-55DD-71CD758A363C}"/>
              </a:ext>
            </a:extLst>
          </p:cNvPr>
          <p:cNvSpPr/>
          <p:nvPr/>
        </p:nvSpPr>
        <p:spPr>
          <a:xfrm>
            <a:off x="10153650" y="4269778"/>
            <a:ext cx="1950728" cy="919402"/>
          </a:xfrm>
          <a:prstGeom prst="wedgeRoundRectCallout">
            <a:avLst>
              <a:gd name="adj1" fmla="val -74679"/>
              <a:gd name="adj2" fmla="val -32097"/>
              <a:gd name="adj3" fmla="val 16667"/>
            </a:avLst>
          </a:prstGeom>
          <a:solidFill>
            <a:schemeClr val="bg1"/>
          </a:solidFill>
          <a:ln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GB" dirty="0">
              <a:latin typeface="Montserrat" panose="00000500000000000000" pitchFamily="2" charset="0"/>
            </a:endParaRP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03795CB1-1BF0-7338-C85A-A3227ADB8631}"/>
              </a:ext>
            </a:extLst>
          </p:cNvPr>
          <p:cNvSpPr/>
          <p:nvPr/>
        </p:nvSpPr>
        <p:spPr>
          <a:xfrm>
            <a:off x="10222222" y="4291704"/>
            <a:ext cx="1836428" cy="919401"/>
          </a:xfrm>
          <a:prstGeom prst="round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CA" sz="1200" kern="1200" dirty="0">
                <a:solidFill>
                  <a:srgbClr val="C00000"/>
                </a:solidFill>
                <a:latin typeface="Montserrat" panose="00000500000000000000" pitchFamily="50" charset="0"/>
              </a:rPr>
              <a:t>8% (20 firms) will not meet the </a:t>
            </a:r>
            <a:r>
              <a:rPr lang="en-CA" sz="1200" b="1" kern="1200" dirty="0">
                <a:solidFill>
                  <a:srgbClr val="C00000"/>
                </a:solidFill>
                <a:latin typeface="Montserrat" panose="00000500000000000000" pitchFamily="50" charset="0"/>
              </a:rPr>
              <a:t>recalls</a:t>
            </a:r>
            <a:r>
              <a:rPr lang="en-CA" sz="1200" kern="1200" dirty="0">
                <a:solidFill>
                  <a:srgbClr val="C00000"/>
                </a:solidFill>
                <a:latin typeface="Montserrat" panose="00000500000000000000" pitchFamily="50" charset="0"/>
              </a:rPr>
              <a:t> deadline, of whom half are custodians</a:t>
            </a:r>
            <a:endParaRPr lang="en-GB" sz="1200" kern="1200" dirty="0">
              <a:solidFill>
                <a:srgbClr val="C00000"/>
              </a:solidFill>
              <a:latin typeface="Montserrat" panose="00000500000000000000" pitchFamily="50" charset="0"/>
            </a:endParaRPr>
          </a:p>
        </p:txBody>
      </p:sp>
      <p:sp>
        <p:nvSpPr>
          <p:cNvPr id="7" name="Rectangle: Rounded Corners 6">
            <a:hlinkClick r:id="rId5"/>
            <a:extLst>
              <a:ext uri="{FF2B5EF4-FFF2-40B4-BE49-F238E27FC236}">
                <a16:creationId xmlns:a16="http://schemas.microsoft.com/office/drawing/2014/main" id="{8C17E236-4D11-6B13-1C3F-7DCF242902C9}"/>
              </a:ext>
            </a:extLst>
          </p:cNvPr>
          <p:cNvSpPr/>
          <p:nvPr/>
        </p:nvSpPr>
        <p:spPr>
          <a:xfrm>
            <a:off x="213833" y="6318663"/>
            <a:ext cx="3872392" cy="458971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6000" rIns="0" rtlCol="0" anchor="ctr"/>
          <a:lstStyle/>
          <a:p>
            <a:pPr algn="ctr"/>
            <a:r>
              <a:rPr lang="en-CA" sz="900" dirty="0">
                <a:solidFill>
                  <a:schemeClr val="accent5"/>
                </a:solidFill>
                <a:latin typeface="Montserrat" panose="00000500000000000000" pitchFamily="2" charset="0"/>
              </a:rPr>
              <a:t>Do you have your own T+1 question? Click here to log it with us today at the </a:t>
            </a:r>
            <a:r>
              <a:rPr lang="en-CA" sz="900" b="1" dirty="0">
                <a:solidFill>
                  <a:schemeClr val="accent5"/>
                </a:solidFill>
                <a:latin typeface="Montserrat" panose="00000500000000000000" pitchFamily="2" charset="0"/>
              </a:rPr>
              <a:t>T+1 Industry Issues Forum</a:t>
            </a:r>
            <a:endParaRPr lang="en-GB" sz="900" b="1" dirty="0">
              <a:solidFill>
                <a:schemeClr val="accent5"/>
              </a:solidFill>
              <a:latin typeface="Montserrat" panose="00000500000000000000" pitchFamily="2" charset="0"/>
            </a:endParaRPr>
          </a:p>
        </p:txBody>
      </p:sp>
      <p:pic>
        <p:nvPicPr>
          <p:cNvPr id="15" name="Picture 14" descr="A logo with red and blue crosses&#10;&#10;Description automatically generated">
            <a:extLst>
              <a:ext uri="{FF2B5EF4-FFF2-40B4-BE49-F238E27FC236}">
                <a16:creationId xmlns:a16="http://schemas.microsoft.com/office/drawing/2014/main" id="{8FE25DDC-1FD6-ACDE-0941-80223D46ADB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48882" y="6360819"/>
            <a:ext cx="361662" cy="361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05472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Rectangle 83">
            <a:extLst>
              <a:ext uri="{FF2B5EF4-FFF2-40B4-BE49-F238E27FC236}">
                <a16:creationId xmlns:a16="http://schemas.microsoft.com/office/drawing/2014/main" id="{B6752E6E-018F-5B26-DEF1-9FBA6AC93968}"/>
              </a:ext>
            </a:extLst>
          </p:cNvPr>
          <p:cNvSpPr/>
          <p:nvPr/>
        </p:nvSpPr>
        <p:spPr>
          <a:xfrm>
            <a:off x="406676" y="1396682"/>
            <a:ext cx="2264100" cy="4840216"/>
          </a:xfrm>
          <a:prstGeom prst="rect">
            <a:avLst/>
          </a:prstGeom>
          <a:solidFill>
            <a:schemeClr val="accent4">
              <a:lumMod val="20000"/>
              <a:lumOff val="8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GB" dirty="0">
              <a:latin typeface="Montserrat" panose="00000500000000000000" pitchFamily="2" charset="0"/>
            </a:endParaRP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D09C3213-E978-D0B7-3642-EB9E15EAC872}"/>
              </a:ext>
            </a:extLst>
          </p:cNvPr>
          <p:cNvSpPr/>
          <p:nvPr/>
        </p:nvSpPr>
        <p:spPr>
          <a:xfrm>
            <a:off x="2784769" y="1396682"/>
            <a:ext cx="3291555" cy="4840216"/>
          </a:xfrm>
          <a:prstGeom prst="rect">
            <a:avLst/>
          </a:prstGeom>
          <a:solidFill>
            <a:schemeClr val="accent5">
              <a:lumMod val="20000"/>
              <a:lumOff val="8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GB" dirty="0">
              <a:latin typeface="Montserrat" panose="00000500000000000000" pitchFamily="2" charset="0"/>
            </a:endParaRP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4EC29677-96C5-8A7A-9B2F-8D47842DC159}"/>
              </a:ext>
            </a:extLst>
          </p:cNvPr>
          <p:cNvSpPr/>
          <p:nvPr/>
        </p:nvSpPr>
        <p:spPr>
          <a:xfrm>
            <a:off x="6232214" y="1404894"/>
            <a:ext cx="3291555" cy="4840216"/>
          </a:xfrm>
          <a:prstGeom prst="rect">
            <a:avLst/>
          </a:prstGeom>
          <a:solidFill>
            <a:schemeClr val="accent6">
              <a:lumMod val="20000"/>
              <a:lumOff val="8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GB" dirty="0">
              <a:latin typeface="Montserrat" panose="00000500000000000000" pitchFamily="2" charset="0"/>
            </a:endParaRP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045ED099-4D50-81C8-58CE-80E48CCADF22}"/>
              </a:ext>
            </a:extLst>
          </p:cNvPr>
          <p:cNvSpPr/>
          <p:nvPr/>
        </p:nvSpPr>
        <p:spPr>
          <a:xfrm>
            <a:off x="9679659" y="1395441"/>
            <a:ext cx="2219855" cy="4840216"/>
          </a:xfrm>
          <a:prstGeom prst="rect">
            <a:avLst/>
          </a:prstGeom>
          <a:solidFill>
            <a:schemeClr val="accent3">
              <a:lumMod val="10000"/>
              <a:lumOff val="9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GB" dirty="0">
              <a:latin typeface="Montserrat" panose="00000500000000000000" pitchFamily="2" charset="0"/>
            </a:endParaRPr>
          </a:p>
        </p:txBody>
      </p:sp>
      <p:sp>
        <p:nvSpPr>
          <p:cNvPr id="74" name="Arrow: Right 73">
            <a:extLst>
              <a:ext uri="{FF2B5EF4-FFF2-40B4-BE49-F238E27FC236}">
                <a16:creationId xmlns:a16="http://schemas.microsoft.com/office/drawing/2014/main" id="{88D17071-46E7-2F0D-9F9A-1134072ED26D}"/>
              </a:ext>
            </a:extLst>
          </p:cNvPr>
          <p:cNvSpPr/>
          <p:nvPr/>
        </p:nvSpPr>
        <p:spPr>
          <a:xfrm>
            <a:off x="406676" y="2236463"/>
            <a:ext cx="11628408" cy="357729"/>
          </a:xfrm>
          <a:prstGeom prst="rightArrow">
            <a:avLst>
              <a:gd name="adj1" fmla="val 62492"/>
              <a:gd name="adj2" fmla="val 73983"/>
            </a:avLst>
          </a:prstGeom>
          <a:solidFill>
            <a:schemeClr val="accent3">
              <a:lumMod val="10000"/>
              <a:lumOff val="90000"/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GB" dirty="0">
              <a:latin typeface="Montserrat" panose="00000500000000000000" pitchFamily="2" charset="0"/>
            </a:endParaRPr>
          </a:p>
        </p:txBody>
      </p:sp>
      <p:sp>
        <p:nvSpPr>
          <p:cNvPr id="9" name="Google Shape;111;p3">
            <a:extLst>
              <a:ext uri="{FF2B5EF4-FFF2-40B4-BE49-F238E27FC236}">
                <a16:creationId xmlns:a16="http://schemas.microsoft.com/office/drawing/2014/main" id="{E524B10E-EF96-3627-EF22-101DCDCA9DB1}"/>
              </a:ext>
            </a:extLst>
          </p:cNvPr>
          <p:cNvSpPr/>
          <p:nvPr/>
        </p:nvSpPr>
        <p:spPr>
          <a:xfrm>
            <a:off x="406676" y="1503670"/>
            <a:ext cx="2345553" cy="558352"/>
          </a:xfrm>
          <a:prstGeom prst="rect">
            <a:avLst/>
          </a:prstGeom>
          <a:noFill/>
          <a:ln cap="flat">
            <a:noFill/>
            <a:prstDash val="solid"/>
          </a:ln>
          <a:effectLst/>
        </p:spPr>
        <p:txBody>
          <a:bodyPr vert="horz" wrap="square" lIns="91421" tIns="45701" rIns="91421" bIns="45701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CA" sz="1600" i="0" u="none" strike="noStrike" kern="0" cap="none" spc="0" baseline="0" dirty="0">
                <a:solidFill>
                  <a:schemeClr val="accent4">
                    <a:lumMod val="75000"/>
                  </a:schemeClr>
                </a:solidFill>
                <a:uFillTx/>
                <a:latin typeface="Montserrat"/>
                <a:ea typeface="Montserrat"/>
                <a:cs typeface="Montserrat"/>
              </a:rPr>
              <a:t>Today: T+1 readiness</a:t>
            </a:r>
          </a:p>
        </p:txBody>
      </p:sp>
      <p:sp>
        <p:nvSpPr>
          <p:cNvPr id="10" name="Google Shape;114;p3">
            <a:extLst>
              <a:ext uri="{FF2B5EF4-FFF2-40B4-BE49-F238E27FC236}">
                <a16:creationId xmlns:a16="http://schemas.microsoft.com/office/drawing/2014/main" id="{68CE251D-00E3-7468-BD21-E580B69BA72B}"/>
              </a:ext>
            </a:extLst>
          </p:cNvPr>
          <p:cNvSpPr/>
          <p:nvPr/>
        </p:nvSpPr>
        <p:spPr>
          <a:xfrm>
            <a:off x="625718" y="2862418"/>
            <a:ext cx="1788229" cy="1498614"/>
          </a:xfrm>
          <a:custGeom>
            <a:avLst>
              <a:gd name="f5" fmla="val 16667"/>
            </a:avLst>
            <a:gdLst>
              <a:gd name="f1" fmla="val w"/>
              <a:gd name="f2" fmla="val h"/>
              <a:gd name="f3" fmla="val ss"/>
              <a:gd name="f4" fmla="val 0"/>
              <a:gd name="f5" fmla="val 16667"/>
              <a:gd name="f6" fmla="abs f1"/>
              <a:gd name="f7" fmla="abs f2"/>
              <a:gd name="f8" fmla="abs f3"/>
              <a:gd name="f9" fmla="val f4"/>
              <a:gd name="f10" fmla="val f5"/>
              <a:gd name="f11" fmla="?: f6 f1 1"/>
              <a:gd name="f12" fmla="?: f7 f2 1"/>
              <a:gd name="f13" fmla="?: f8 f3 1"/>
              <a:gd name="f14" fmla="*/ f11 1 21600"/>
              <a:gd name="f15" fmla="*/ f12 1 21600"/>
              <a:gd name="f16" fmla="*/ 21600 f11 1"/>
              <a:gd name="f17" fmla="*/ 21600 f12 1"/>
              <a:gd name="f18" fmla="min f15 f14"/>
              <a:gd name="f19" fmla="*/ f16 1 f13"/>
              <a:gd name="f20" fmla="*/ f17 1 f13"/>
              <a:gd name="f21" fmla="val f19"/>
              <a:gd name="f22" fmla="val f20"/>
              <a:gd name="f23" fmla="*/ f9 f18 1"/>
              <a:gd name="f24" fmla="+- f22 0 f9"/>
              <a:gd name="f25" fmla="+- f21 0 f9"/>
              <a:gd name="f26" fmla="*/ f22 f18 1"/>
              <a:gd name="f27" fmla="*/ f21 f18 1"/>
              <a:gd name="f28" fmla="min f25 f24"/>
              <a:gd name="f29" fmla="*/ f28 f10 1"/>
              <a:gd name="f30" fmla="*/ f29 1 100000"/>
              <a:gd name="f31" fmla="+- f21 0 f30"/>
              <a:gd name="f32" fmla="*/ f30 1 2"/>
              <a:gd name="f33" fmla="*/ f30 f18 1"/>
              <a:gd name="f34" fmla="+- f31 f21 0"/>
              <a:gd name="f35" fmla="*/ f32 f18 1"/>
              <a:gd name="f36" fmla="*/ f31 f18 1"/>
              <a:gd name="f37" fmla="*/ f34 1 2"/>
              <a:gd name="f38" fmla="*/ f37 f1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3" t="f35" r="f38" b="f26"/>
            <a:pathLst>
              <a:path>
                <a:moveTo>
                  <a:pt x="f23" y="f23"/>
                </a:moveTo>
                <a:lnTo>
                  <a:pt x="f36" y="f23"/>
                </a:lnTo>
                <a:lnTo>
                  <a:pt x="f27" y="f33"/>
                </a:lnTo>
                <a:lnTo>
                  <a:pt x="f27" y="f26"/>
                </a:lnTo>
                <a:lnTo>
                  <a:pt x="f23" y="f26"/>
                </a:lnTo>
                <a:close/>
              </a:path>
            </a:pathLst>
          </a:custGeom>
          <a:solidFill>
            <a:schemeClr val="accent4">
              <a:lumMod val="20000"/>
              <a:lumOff val="80000"/>
            </a:schemeClr>
          </a:solidFill>
          <a:ln cap="flat">
            <a:noFill/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21" tIns="45701" rIns="91421" bIns="45701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200" b="0" i="0" u="none" strike="noStrike" kern="0" cap="none" spc="0" baseline="0">
              <a:solidFill>
                <a:srgbClr val="FFFFFF"/>
              </a:solidFill>
              <a:uFillTx/>
              <a:latin typeface="Montserrat"/>
              <a:ea typeface="Montserrat"/>
              <a:cs typeface="Montserrat"/>
            </a:endParaRPr>
          </a:p>
        </p:txBody>
      </p:sp>
      <p:sp>
        <p:nvSpPr>
          <p:cNvPr id="11" name="Google Shape;116;p3">
            <a:extLst>
              <a:ext uri="{FF2B5EF4-FFF2-40B4-BE49-F238E27FC236}">
                <a16:creationId xmlns:a16="http://schemas.microsoft.com/office/drawing/2014/main" id="{EA747F4D-5EE6-BF8F-5C51-9D2E2E7B8019}"/>
              </a:ext>
            </a:extLst>
          </p:cNvPr>
          <p:cNvSpPr/>
          <p:nvPr/>
        </p:nvSpPr>
        <p:spPr>
          <a:xfrm>
            <a:off x="600851" y="4625612"/>
            <a:ext cx="1788228" cy="1498614"/>
          </a:xfrm>
          <a:custGeom>
            <a:avLst>
              <a:gd name="f5" fmla="val 16667"/>
            </a:avLst>
            <a:gdLst>
              <a:gd name="f1" fmla="val w"/>
              <a:gd name="f2" fmla="val h"/>
              <a:gd name="f3" fmla="val ss"/>
              <a:gd name="f4" fmla="val 0"/>
              <a:gd name="f5" fmla="val 16667"/>
              <a:gd name="f6" fmla="abs f1"/>
              <a:gd name="f7" fmla="abs f2"/>
              <a:gd name="f8" fmla="abs f3"/>
              <a:gd name="f9" fmla="val f4"/>
              <a:gd name="f10" fmla="val f5"/>
              <a:gd name="f11" fmla="?: f6 f1 1"/>
              <a:gd name="f12" fmla="?: f7 f2 1"/>
              <a:gd name="f13" fmla="?: f8 f3 1"/>
              <a:gd name="f14" fmla="*/ f11 1 21600"/>
              <a:gd name="f15" fmla="*/ f12 1 21600"/>
              <a:gd name="f16" fmla="*/ 21600 f11 1"/>
              <a:gd name="f17" fmla="*/ 21600 f12 1"/>
              <a:gd name="f18" fmla="min f15 f14"/>
              <a:gd name="f19" fmla="*/ f16 1 f13"/>
              <a:gd name="f20" fmla="*/ f17 1 f13"/>
              <a:gd name="f21" fmla="val f19"/>
              <a:gd name="f22" fmla="val f20"/>
              <a:gd name="f23" fmla="*/ f9 f18 1"/>
              <a:gd name="f24" fmla="+- f22 0 f9"/>
              <a:gd name="f25" fmla="+- f21 0 f9"/>
              <a:gd name="f26" fmla="*/ f22 f18 1"/>
              <a:gd name="f27" fmla="*/ f21 f18 1"/>
              <a:gd name="f28" fmla="min f25 f24"/>
              <a:gd name="f29" fmla="*/ f28 f10 1"/>
              <a:gd name="f30" fmla="*/ f29 1 100000"/>
              <a:gd name="f31" fmla="+- f21 0 f30"/>
              <a:gd name="f32" fmla="*/ f30 1 2"/>
              <a:gd name="f33" fmla="*/ f30 f18 1"/>
              <a:gd name="f34" fmla="+- f31 f21 0"/>
              <a:gd name="f35" fmla="*/ f32 f18 1"/>
              <a:gd name="f36" fmla="*/ f31 f18 1"/>
              <a:gd name="f37" fmla="*/ f34 1 2"/>
              <a:gd name="f38" fmla="*/ f37 f1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3" t="f35" r="f38" b="f26"/>
            <a:pathLst>
              <a:path>
                <a:moveTo>
                  <a:pt x="f23" y="f23"/>
                </a:moveTo>
                <a:lnTo>
                  <a:pt x="f36" y="f23"/>
                </a:lnTo>
                <a:lnTo>
                  <a:pt x="f27" y="f33"/>
                </a:lnTo>
                <a:lnTo>
                  <a:pt x="f27" y="f26"/>
                </a:lnTo>
                <a:lnTo>
                  <a:pt x="f23" y="f26"/>
                </a:lnTo>
                <a:close/>
              </a:path>
            </a:pathLst>
          </a:custGeom>
          <a:solidFill>
            <a:schemeClr val="accent4">
              <a:lumMod val="20000"/>
              <a:lumOff val="80000"/>
            </a:schemeClr>
          </a:solidFill>
          <a:ln cap="flat">
            <a:noFill/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21" tIns="45701" rIns="91421" bIns="45701" anchor="ctr" anchorCtr="1" compatLnSpc="1">
            <a:noAutofit/>
          </a:bodyPr>
          <a:lstStyle/>
          <a:p>
            <a:pPr algn="ctr"/>
            <a:endParaRPr lang="en-US" sz="1200">
              <a:solidFill>
                <a:srgbClr val="FFFFFF"/>
              </a:solidFill>
              <a:latin typeface="Montserrat"/>
            </a:endParaRPr>
          </a:p>
        </p:txBody>
      </p:sp>
      <p:sp>
        <p:nvSpPr>
          <p:cNvPr id="15" name="Google Shape;137;p3">
            <a:extLst>
              <a:ext uri="{FF2B5EF4-FFF2-40B4-BE49-F238E27FC236}">
                <a16:creationId xmlns:a16="http://schemas.microsoft.com/office/drawing/2014/main" id="{846C3494-61BB-44BC-8365-C8047A5F215B}"/>
              </a:ext>
            </a:extLst>
          </p:cNvPr>
          <p:cNvSpPr txBox="1"/>
          <p:nvPr/>
        </p:nvSpPr>
        <p:spPr>
          <a:xfrm>
            <a:off x="811192" y="3604282"/>
            <a:ext cx="1592975" cy="507793"/>
          </a:xfrm>
          <a:prstGeom prst="rect">
            <a:avLst/>
          </a:prstGeom>
          <a:noFill/>
          <a:ln cap="flat">
            <a:noFill/>
          </a:ln>
          <a:effectLst/>
        </p:spPr>
        <p:txBody>
          <a:bodyPr vert="horz" wrap="square" lIns="91421" tIns="45701" rIns="91421" bIns="45701" anchor="t" anchorCtr="0" compatLnSpc="1">
            <a:spAutoFit/>
          </a:bodyPr>
          <a:lstStyle/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900" b="0" i="0" u="none" strike="noStrike" kern="0" cap="none" spc="0" baseline="0" dirty="0">
                <a:solidFill>
                  <a:srgbClr val="000000"/>
                </a:solidFill>
                <a:uFillTx/>
                <a:latin typeface="Montserrat"/>
                <a:ea typeface="Arial"/>
                <a:cs typeface="Arial"/>
              </a:rPr>
              <a:t>of the industry is </a:t>
            </a:r>
            <a:r>
              <a:rPr lang="en-US" sz="900" dirty="0">
                <a:latin typeface="Montserrat"/>
              </a:rPr>
              <a:t>either in project mode or ready for T+1 today</a:t>
            </a:r>
            <a:endParaRPr lang="en-US" sz="1000" b="0" i="0" u="none" strike="noStrike" kern="0" cap="none" spc="0" baseline="0" dirty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16" name="Google Shape;138;p3">
            <a:extLst>
              <a:ext uri="{FF2B5EF4-FFF2-40B4-BE49-F238E27FC236}">
                <a16:creationId xmlns:a16="http://schemas.microsoft.com/office/drawing/2014/main" id="{B8A1F593-D750-117F-DA6A-19AA50556E06}"/>
              </a:ext>
            </a:extLst>
          </p:cNvPr>
          <p:cNvSpPr txBox="1"/>
          <p:nvPr/>
        </p:nvSpPr>
        <p:spPr>
          <a:xfrm>
            <a:off x="871083" y="3029721"/>
            <a:ext cx="1304927" cy="707848"/>
          </a:xfrm>
          <a:prstGeom prst="rect">
            <a:avLst/>
          </a:prstGeom>
          <a:noFill/>
          <a:ln cap="flat">
            <a:noFill/>
          </a:ln>
          <a:effectLst/>
        </p:spPr>
        <p:txBody>
          <a:bodyPr vert="horz" wrap="square" lIns="91421" tIns="45701" rIns="91421" bIns="45701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CA" sz="4000" b="1" i="0" u="none" strike="noStrike" kern="0" cap="none" spc="0" baseline="0" dirty="0">
                <a:solidFill>
                  <a:schemeClr val="accent4">
                    <a:lumMod val="75000"/>
                  </a:schemeClr>
                </a:solidFill>
                <a:uFillTx/>
                <a:latin typeface="Montserrat"/>
                <a:ea typeface="Montserrat"/>
                <a:cs typeface="Montserrat"/>
              </a:rPr>
              <a:t>74%</a:t>
            </a:r>
          </a:p>
        </p:txBody>
      </p:sp>
      <p:sp>
        <p:nvSpPr>
          <p:cNvPr id="17" name="Google Shape;135;p3">
            <a:extLst>
              <a:ext uri="{FF2B5EF4-FFF2-40B4-BE49-F238E27FC236}">
                <a16:creationId xmlns:a16="http://schemas.microsoft.com/office/drawing/2014/main" id="{3BD58FEC-9462-0B3D-D4A8-DC8CDC55C376}"/>
              </a:ext>
            </a:extLst>
          </p:cNvPr>
          <p:cNvSpPr txBox="1"/>
          <p:nvPr/>
        </p:nvSpPr>
        <p:spPr>
          <a:xfrm>
            <a:off x="801479" y="5373435"/>
            <a:ext cx="1436705" cy="507793"/>
          </a:xfrm>
          <a:prstGeom prst="rect">
            <a:avLst/>
          </a:prstGeom>
          <a:noFill/>
          <a:ln cap="flat">
            <a:noFill/>
          </a:ln>
          <a:effectLst/>
        </p:spPr>
        <p:txBody>
          <a:bodyPr vert="horz" wrap="square" lIns="91421" tIns="45701" rIns="91421" bIns="45701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900" dirty="0">
                <a:latin typeface="Montserrat"/>
              </a:rPr>
              <a:t>of global investors are still unprepared for or not engaged on T+1</a:t>
            </a:r>
            <a:endParaRPr lang="en-US" sz="1000" b="0" i="0" u="none" strike="noStrike" kern="0" cap="none" spc="0" baseline="0" dirty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18" name="Google Shape;136;p3">
            <a:extLst>
              <a:ext uri="{FF2B5EF4-FFF2-40B4-BE49-F238E27FC236}">
                <a16:creationId xmlns:a16="http://schemas.microsoft.com/office/drawing/2014/main" id="{249AE3C6-97B4-1612-5F37-626246950ED6}"/>
              </a:ext>
            </a:extLst>
          </p:cNvPr>
          <p:cNvSpPr txBox="1"/>
          <p:nvPr/>
        </p:nvSpPr>
        <p:spPr>
          <a:xfrm>
            <a:off x="1066335" y="4863323"/>
            <a:ext cx="935890" cy="461626"/>
          </a:xfrm>
          <a:prstGeom prst="rect">
            <a:avLst/>
          </a:prstGeom>
          <a:noFill/>
          <a:ln cap="flat">
            <a:noFill/>
          </a:ln>
          <a:effectLst/>
        </p:spPr>
        <p:txBody>
          <a:bodyPr vert="horz" wrap="square" lIns="91421" tIns="45701" rIns="91421" bIns="45701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CA" sz="2400" b="1" i="0" u="none" strike="noStrike" kern="0" cap="none" spc="0" baseline="0" dirty="0">
                <a:solidFill>
                  <a:schemeClr val="accent4">
                    <a:lumMod val="75000"/>
                  </a:schemeClr>
                </a:solidFill>
                <a:uFillTx/>
                <a:latin typeface="Montserrat"/>
                <a:ea typeface="Montserrat"/>
                <a:cs typeface="Montserrat"/>
              </a:rPr>
              <a:t>30%</a:t>
            </a:r>
          </a:p>
        </p:txBody>
      </p:sp>
      <p:pic>
        <p:nvPicPr>
          <p:cNvPr id="30" name="Graphic 29" descr="Speedometer Low outline">
            <a:extLst>
              <a:ext uri="{FF2B5EF4-FFF2-40B4-BE49-F238E27FC236}">
                <a16:creationId xmlns:a16="http://schemas.microsoft.com/office/drawing/2014/main" id="{4805D928-7920-C556-4C01-83C4B51921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231063" y="2119356"/>
            <a:ext cx="534104" cy="596738"/>
          </a:xfrm>
          <a:prstGeom prst="rect">
            <a:avLst/>
          </a:prstGeom>
        </p:spPr>
      </p:pic>
      <p:sp>
        <p:nvSpPr>
          <p:cNvPr id="33" name="Google Shape;111;p3">
            <a:extLst>
              <a:ext uri="{FF2B5EF4-FFF2-40B4-BE49-F238E27FC236}">
                <a16:creationId xmlns:a16="http://schemas.microsoft.com/office/drawing/2014/main" id="{541C9A6C-3856-DD2A-8A95-F23313EE8D3F}"/>
              </a:ext>
            </a:extLst>
          </p:cNvPr>
          <p:cNvSpPr/>
          <p:nvPr/>
        </p:nvSpPr>
        <p:spPr>
          <a:xfrm>
            <a:off x="3157956" y="1456238"/>
            <a:ext cx="2738295" cy="663061"/>
          </a:xfrm>
          <a:prstGeom prst="rect">
            <a:avLst/>
          </a:prstGeom>
          <a:noFill/>
          <a:ln cap="flat">
            <a:noFill/>
            <a:prstDash val="solid"/>
          </a:ln>
          <a:effectLst/>
        </p:spPr>
        <p:txBody>
          <a:bodyPr vert="horz" wrap="square" lIns="91421" tIns="45701" rIns="91421" bIns="45701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CA" sz="1600" dirty="0">
                <a:solidFill>
                  <a:schemeClr val="accent5"/>
                </a:solidFill>
                <a:latin typeface="Montserrat"/>
                <a:ea typeface="Montserrat"/>
                <a:cs typeface="Montserrat"/>
              </a:rPr>
              <a:t>Q1: The road to May 2024</a:t>
            </a:r>
            <a:endParaRPr lang="en-CA" sz="1600" i="0" u="none" strike="noStrike" kern="0" cap="none" spc="0" baseline="0" dirty="0">
              <a:solidFill>
                <a:schemeClr val="accent5"/>
              </a:solidFill>
              <a:uFillTx/>
              <a:latin typeface="Montserrat"/>
              <a:ea typeface="Montserrat"/>
              <a:cs typeface="Montserrat"/>
            </a:endParaRPr>
          </a:p>
        </p:txBody>
      </p:sp>
      <p:sp>
        <p:nvSpPr>
          <p:cNvPr id="35" name="Google Shape;111;p3">
            <a:extLst>
              <a:ext uri="{FF2B5EF4-FFF2-40B4-BE49-F238E27FC236}">
                <a16:creationId xmlns:a16="http://schemas.microsoft.com/office/drawing/2014/main" id="{362C16A7-BB9B-C24E-AB31-88A13C64C474}"/>
              </a:ext>
            </a:extLst>
          </p:cNvPr>
          <p:cNvSpPr/>
          <p:nvPr/>
        </p:nvSpPr>
        <p:spPr>
          <a:xfrm>
            <a:off x="6654346" y="1464920"/>
            <a:ext cx="2627385" cy="663061"/>
          </a:xfrm>
          <a:prstGeom prst="rect">
            <a:avLst/>
          </a:prstGeom>
          <a:noFill/>
          <a:ln cap="flat">
            <a:noFill/>
            <a:prstDash val="solid"/>
          </a:ln>
          <a:effectLst/>
        </p:spPr>
        <p:txBody>
          <a:bodyPr vert="horz" wrap="square" lIns="91421" tIns="45701" rIns="91421" bIns="45701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CA" sz="1600" i="0" u="none" strike="noStrike" kern="0" cap="none" spc="0" baseline="0" dirty="0">
                <a:solidFill>
                  <a:schemeClr val="accent6"/>
                </a:solidFill>
                <a:uFillTx/>
                <a:latin typeface="Montserrat"/>
                <a:ea typeface="Montserrat"/>
                <a:cs typeface="Montserrat"/>
              </a:rPr>
              <a:t>May 2024: Ou</a:t>
            </a:r>
            <a:r>
              <a:rPr lang="en-CA" sz="1600" dirty="0">
                <a:solidFill>
                  <a:schemeClr val="accent6"/>
                </a:solidFill>
                <a:latin typeface="Montserrat"/>
                <a:ea typeface="Montserrat"/>
                <a:cs typeface="Montserrat"/>
              </a:rPr>
              <a:t>r T+1 risks</a:t>
            </a:r>
            <a:endParaRPr lang="en-CA" sz="1600" i="0" u="none" strike="noStrike" kern="0" cap="none" spc="0" baseline="0" dirty="0">
              <a:solidFill>
                <a:schemeClr val="accent6"/>
              </a:solidFill>
              <a:uFillTx/>
              <a:latin typeface="Montserrat"/>
              <a:ea typeface="Montserrat"/>
              <a:cs typeface="Montserrat"/>
            </a:endParaRPr>
          </a:p>
        </p:txBody>
      </p:sp>
      <p:sp>
        <p:nvSpPr>
          <p:cNvPr id="37" name="Google Shape;111;p3">
            <a:extLst>
              <a:ext uri="{FF2B5EF4-FFF2-40B4-BE49-F238E27FC236}">
                <a16:creationId xmlns:a16="http://schemas.microsoft.com/office/drawing/2014/main" id="{511DC4FA-BE55-3425-9C54-86E03C8A9D50}"/>
              </a:ext>
            </a:extLst>
          </p:cNvPr>
          <p:cNvSpPr/>
          <p:nvPr/>
        </p:nvSpPr>
        <p:spPr>
          <a:xfrm>
            <a:off x="9723599" y="1470946"/>
            <a:ext cx="2131974" cy="663061"/>
          </a:xfrm>
          <a:prstGeom prst="rect">
            <a:avLst/>
          </a:prstGeom>
          <a:noFill/>
          <a:ln cap="flat">
            <a:noFill/>
            <a:prstDash val="solid"/>
          </a:ln>
          <a:effectLst/>
        </p:spPr>
        <p:txBody>
          <a:bodyPr vert="horz" wrap="square" lIns="91421" tIns="45701" rIns="91421" bIns="45701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CA" sz="1600" dirty="0">
                <a:solidFill>
                  <a:schemeClr val="accent3"/>
                </a:solidFill>
                <a:latin typeface="Montserrat"/>
                <a:ea typeface="Montserrat"/>
                <a:cs typeface="Montserrat"/>
              </a:rPr>
              <a:t>Beyond May 2024</a:t>
            </a:r>
            <a:endParaRPr lang="en-CA" sz="1600" i="0" u="none" strike="noStrike" kern="0" cap="none" spc="0" baseline="0" dirty="0">
              <a:solidFill>
                <a:schemeClr val="accent3"/>
              </a:solidFill>
              <a:uFillTx/>
              <a:latin typeface="Montserrat"/>
              <a:ea typeface="Montserrat"/>
              <a:cs typeface="Montserrat"/>
            </a:endParaRPr>
          </a:p>
        </p:txBody>
      </p:sp>
      <p:pic>
        <p:nvPicPr>
          <p:cNvPr id="39" name="Graphic 38" descr="Tools outline">
            <a:extLst>
              <a:ext uri="{FF2B5EF4-FFF2-40B4-BE49-F238E27FC236}">
                <a16:creationId xmlns:a16="http://schemas.microsoft.com/office/drawing/2014/main" id="{3D154678-16EE-65E2-083F-0A5918B6C85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232404" y="2176633"/>
            <a:ext cx="523220" cy="461626"/>
          </a:xfrm>
          <a:prstGeom prst="rect">
            <a:avLst/>
          </a:prstGeom>
        </p:spPr>
      </p:pic>
      <p:pic>
        <p:nvPicPr>
          <p:cNvPr id="41" name="Graphic 40" descr="Warning outline">
            <a:extLst>
              <a:ext uri="{FF2B5EF4-FFF2-40B4-BE49-F238E27FC236}">
                <a16:creationId xmlns:a16="http://schemas.microsoft.com/office/drawing/2014/main" id="{B7192F38-F516-E7DA-485B-8517682778C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622681" y="2129248"/>
            <a:ext cx="572683" cy="517446"/>
          </a:xfrm>
          <a:prstGeom prst="rect">
            <a:avLst/>
          </a:prstGeom>
        </p:spPr>
      </p:pic>
      <p:pic>
        <p:nvPicPr>
          <p:cNvPr id="43" name="Graphic 42" descr="Future outline">
            <a:extLst>
              <a:ext uri="{FF2B5EF4-FFF2-40B4-BE49-F238E27FC236}">
                <a16:creationId xmlns:a16="http://schemas.microsoft.com/office/drawing/2014/main" id="{F44D2A2A-7169-F8F5-2825-0FBA84380EF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0430759" y="2145797"/>
            <a:ext cx="468716" cy="468716"/>
          </a:xfrm>
          <a:prstGeom prst="rect">
            <a:avLst/>
          </a:prstGeom>
        </p:spPr>
      </p:pic>
      <p:sp>
        <p:nvSpPr>
          <p:cNvPr id="44" name="Google Shape;114;p3">
            <a:extLst>
              <a:ext uri="{FF2B5EF4-FFF2-40B4-BE49-F238E27FC236}">
                <a16:creationId xmlns:a16="http://schemas.microsoft.com/office/drawing/2014/main" id="{309DBA81-5CF6-5B07-9E13-3BCAF9872EF7}"/>
              </a:ext>
            </a:extLst>
          </p:cNvPr>
          <p:cNvSpPr/>
          <p:nvPr/>
        </p:nvSpPr>
        <p:spPr>
          <a:xfrm>
            <a:off x="3002295" y="2799491"/>
            <a:ext cx="2914637" cy="812234"/>
          </a:xfrm>
          <a:custGeom>
            <a:avLst>
              <a:gd name="f5" fmla="val 16667"/>
            </a:avLst>
            <a:gdLst>
              <a:gd name="f1" fmla="val w"/>
              <a:gd name="f2" fmla="val h"/>
              <a:gd name="f3" fmla="val ss"/>
              <a:gd name="f4" fmla="val 0"/>
              <a:gd name="f5" fmla="val 16667"/>
              <a:gd name="f6" fmla="abs f1"/>
              <a:gd name="f7" fmla="abs f2"/>
              <a:gd name="f8" fmla="abs f3"/>
              <a:gd name="f9" fmla="val f4"/>
              <a:gd name="f10" fmla="val f5"/>
              <a:gd name="f11" fmla="?: f6 f1 1"/>
              <a:gd name="f12" fmla="?: f7 f2 1"/>
              <a:gd name="f13" fmla="?: f8 f3 1"/>
              <a:gd name="f14" fmla="*/ f11 1 21600"/>
              <a:gd name="f15" fmla="*/ f12 1 21600"/>
              <a:gd name="f16" fmla="*/ 21600 f11 1"/>
              <a:gd name="f17" fmla="*/ 21600 f12 1"/>
              <a:gd name="f18" fmla="min f15 f14"/>
              <a:gd name="f19" fmla="*/ f16 1 f13"/>
              <a:gd name="f20" fmla="*/ f17 1 f13"/>
              <a:gd name="f21" fmla="val f19"/>
              <a:gd name="f22" fmla="val f20"/>
              <a:gd name="f23" fmla="*/ f9 f18 1"/>
              <a:gd name="f24" fmla="+- f22 0 f9"/>
              <a:gd name="f25" fmla="+- f21 0 f9"/>
              <a:gd name="f26" fmla="*/ f22 f18 1"/>
              <a:gd name="f27" fmla="*/ f21 f18 1"/>
              <a:gd name="f28" fmla="min f25 f24"/>
              <a:gd name="f29" fmla="*/ f28 f10 1"/>
              <a:gd name="f30" fmla="*/ f29 1 100000"/>
              <a:gd name="f31" fmla="+- f21 0 f30"/>
              <a:gd name="f32" fmla="*/ f30 1 2"/>
              <a:gd name="f33" fmla="*/ f30 f18 1"/>
              <a:gd name="f34" fmla="+- f31 f21 0"/>
              <a:gd name="f35" fmla="*/ f32 f18 1"/>
              <a:gd name="f36" fmla="*/ f31 f18 1"/>
              <a:gd name="f37" fmla="*/ f34 1 2"/>
              <a:gd name="f38" fmla="*/ f37 f1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3" t="f35" r="f38" b="f26"/>
            <a:pathLst>
              <a:path>
                <a:moveTo>
                  <a:pt x="f23" y="f23"/>
                </a:moveTo>
                <a:lnTo>
                  <a:pt x="f36" y="f23"/>
                </a:lnTo>
                <a:lnTo>
                  <a:pt x="f27" y="f33"/>
                </a:lnTo>
                <a:lnTo>
                  <a:pt x="f27" y="f26"/>
                </a:lnTo>
                <a:lnTo>
                  <a:pt x="f23" y="f26"/>
                </a:lnTo>
                <a:close/>
              </a:path>
            </a:pathLst>
          </a:custGeom>
          <a:solidFill>
            <a:schemeClr val="accent5">
              <a:lumMod val="20000"/>
              <a:lumOff val="80000"/>
            </a:schemeClr>
          </a:solidFill>
          <a:ln cap="flat">
            <a:noFill/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21" tIns="45701" rIns="91421" bIns="45701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200" b="0" i="0" u="none" strike="noStrike" kern="0" cap="none" spc="0" baseline="0">
              <a:solidFill>
                <a:schemeClr val="accent5"/>
              </a:solidFill>
              <a:uFillTx/>
              <a:latin typeface="Montserrat"/>
              <a:ea typeface="Montserrat"/>
              <a:cs typeface="Montserrat"/>
            </a:endParaRPr>
          </a:p>
        </p:txBody>
      </p:sp>
      <p:sp>
        <p:nvSpPr>
          <p:cNvPr id="45" name="Google Shape;137;p3">
            <a:extLst>
              <a:ext uri="{FF2B5EF4-FFF2-40B4-BE49-F238E27FC236}">
                <a16:creationId xmlns:a16="http://schemas.microsoft.com/office/drawing/2014/main" id="{7C6A9FB4-A95C-BFF8-DEA2-06246EF60DF7}"/>
              </a:ext>
            </a:extLst>
          </p:cNvPr>
          <p:cNvSpPr txBox="1"/>
          <p:nvPr/>
        </p:nvSpPr>
        <p:spPr>
          <a:xfrm>
            <a:off x="3071341" y="3105186"/>
            <a:ext cx="2791089" cy="507793"/>
          </a:xfrm>
          <a:prstGeom prst="rect">
            <a:avLst/>
          </a:prstGeom>
          <a:noFill/>
          <a:ln cap="flat">
            <a:noFill/>
          </a:ln>
          <a:effectLst/>
        </p:spPr>
        <p:txBody>
          <a:bodyPr vert="horz" wrap="square" lIns="91421" tIns="45701" rIns="91421" bIns="45701" anchor="t" anchorCtr="0" compatLnSpc="1">
            <a:spAutoFit/>
          </a:bodyPr>
          <a:lstStyle/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900" dirty="0">
                <a:solidFill>
                  <a:schemeClr val="accent5">
                    <a:lumMod val="75000"/>
                  </a:schemeClr>
                </a:solidFill>
                <a:latin typeface="Montserrat"/>
              </a:rPr>
              <a:t>50% of global investors are struggling to prepare for T+1, with 80% struggling with funding mismatches</a:t>
            </a:r>
            <a:endParaRPr lang="en-US" sz="1000" i="0" u="none" strike="noStrike" kern="0" cap="none" spc="0" baseline="0" dirty="0">
              <a:solidFill>
                <a:schemeClr val="accent5">
                  <a:lumMod val="75000"/>
                </a:schemeClr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46" name="Google Shape;138;p3">
            <a:extLst>
              <a:ext uri="{FF2B5EF4-FFF2-40B4-BE49-F238E27FC236}">
                <a16:creationId xmlns:a16="http://schemas.microsoft.com/office/drawing/2014/main" id="{515A79C9-E4A3-1F7D-5FFC-B63A72FE9ABE}"/>
              </a:ext>
            </a:extLst>
          </p:cNvPr>
          <p:cNvSpPr txBox="1"/>
          <p:nvPr/>
        </p:nvSpPr>
        <p:spPr>
          <a:xfrm>
            <a:off x="3086583" y="2737165"/>
            <a:ext cx="1793431" cy="461626"/>
          </a:xfrm>
          <a:prstGeom prst="rect">
            <a:avLst/>
          </a:prstGeom>
          <a:noFill/>
          <a:ln cap="flat">
            <a:noFill/>
          </a:ln>
          <a:effectLst/>
        </p:spPr>
        <p:txBody>
          <a:bodyPr vert="horz" wrap="square" lIns="91421" tIns="45701" rIns="91421" bIns="45701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CA" sz="1600" b="1" i="0" u="none" strike="noStrike" kern="0" cap="none" spc="0" baseline="0" dirty="0">
                <a:solidFill>
                  <a:schemeClr val="accent5">
                    <a:lumMod val="75000"/>
                  </a:schemeClr>
                </a:solidFill>
                <a:uFillTx/>
                <a:latin typeface="Montserrat"/>
                <a:ea typeface="Montserrat"/>
                <a:cs typeface="Montserrat"/>
              </a:rPr>
              <a:t>Funding</a:t>
            </a:r>
            <a:r>
              <a:rPr lang="en-CA" sz="2400" b="1" i="0" u="none" strike="noStrike" kern="0" cap="none" spc="0" baseline="0" dirty="0">
                <a:solidFill>
                  <a:schemeClr val="accent5">
                    <a:lumMod val="75000"/>
                  </a:schemeClr>
                </a:solidFill>
                <a:uFillTx/>
                <a:latin typeface="Montserrat"/>
                <a:ea typeface="Montserrat"/>
                <a:cs typeface="Montserrat"/>
              </a:rPr>
              <a:t> </a:t>
            </a:r>
          </a:p>
        </p:txBody>
      </p:sp>
      <p:sp>
        <p:nvSpPr>
          <p:cNvPr id="47" name="Google Shape;114;p3">
            <a:extLst>
              <a:ext uri="{FF2B5EF4-FFF2-40B4-BE49-F238E27FC236}">
                <a16:creationId xmlns:a16="http://schemas.microsoft.com/office/drawing/2014/main" id="{72CC96D9-4259-F7B4-10A4-6C3A2F28C385}"/>
              </a:ext>
            </a:extLst>
          </p:cNvPr>
          <p:cNvSpPr/>
          <p:nvPr/>
        </p:nvSpPr>
        <p:spPr>
          <a:xfrm>
            <a:off x="3002295" y="3664595"/>
            <a:ext cx="2914637" cy="801343"/>
          </a:xfrm>
          <a:custGeom>
            <a:avLst>
              <a:gd name="f5" fmla="val 16667"/>
            </a:avLst>
            <a:gdLst>
              <a:gd name="f1" fmla="val w"/>
              <a:gd name="f2" fmla="val h"/>
              <a:gd name="f3" fmla="val ss"/>
              <a:gd name="f4" fmla="val 0"/>
              <a:gd name="f5" fmla="val 16667"/>
              <a:gd name="f6" fmla="abs f1"/>
              <a:gd name="f7" fmla="abs f2"/>
              <a:gd name="f8" fmla="abs f3"/>
              <a:gd name="f9" fmla="val f4"/>
              <a:gd name="f10" fmla="val f5"/>
              <a:gd name="f11" fmla="?: f6 f1 1"/>
              <a:gd name="f12" fmla="?: f7 f2 1"/>
              <a:gd name="f13" fmla="?: f8 f3 1"/>
              <a:gd name="f14" fmla="*/ f11 1 21600"/>
              <a:gd name="f15" fmla="*/ f12 1 21600"/>
              <a:gd name="f16" fmla="*/ 21600 f11 1"/>
              <a:gd name="f17" fmla="*/ 21600 f12 1"/>
              <a:gd name="f18" fmla="min f15 f14"/>
              <a:gd name="f19" fmla="*/ f16 1 f13"/>
              <a:gd name="f20" fmla="*/ f17 1 f13"/>
              <a:gd name="f21" fmla="val f19"/>
              <a:gd name="f22" fmla="val f20"/>
              <a:gd name="f23" fmla="*/ f9 f18 1"/>
              <a:gd name="f24" fmla="+- f22 0 f9"/>
              <a:gd name="f25" fmla="+- f21 0 f9"/>
              <a:gd name="f26" fmla="*/ f22 f18 1"/>
              <a:gd name="f27" fmla="*/ f21 f18 1"/>
              <a:gd name="f28" fmla="min f25 f24"/>
              <a:gd name="f29" fmla="*/ f28 f10 1"/>
              <a:gd name="f30" fmla="*/ f29 1 100000"/>
              <a:gd name="f31" fmla="+- f21 0 f30"/>
              <a:gd name="f32" fmla="*/ f30 1 2"/>
              <a:gd name="f33" fmla="*/ f30 f18 1"/>
              <a:gd name="f34" fmla="+- f31 f21 0"/>
              <a:gd name="f35" fmla="*/ f32 f18 1"/>
              <a:gd name="f36" fmla="*/ f31 f18 1"/>
              <a:gd name="f37" fmla="*/ f34 1 2"/>
              <a:gd name="f38" fmla="*/ f37 f1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3" t="f35" r="f38" b="f26"/>
            <a:pathLst>
              <a:path>
                <a:moveTo>
                  <a:pt x="f23" y="f23"/>
                </a:moveTo>
                <a:lnTo>
                  <a:pt x="f36" y="f23"/>
                </a:lnTo>
                <a:lnTo>
                  <a:pt x="f27" y="f33"/>
                </a:lnTo>
                <a:lnTo>
                  <a:pt x="f27" y="f26"/>
                </a:lnTo>
                <a:lnTo>
                  <a:pt x="f23" y="f26"/>
                </a:lnTo>
                <a:close/>
              </a:path>
            </a:pathLst>
          </a:custGeom>
          <a:solidFill>
            <a:schemeClr val="accent5">
              <a:lumMod val="20000"/>
              <a:lumOff val="80000"/>
            </a:schemeClr>
          </a:solidFill>
          <a:ln cap="flat">
            <a:noFill/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21" tIns="45701" rIns="91421" bIns="45701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200" b="0" i="0" u="none" strike="noStrike" kern="0" cap="none" spc="0" baseline="0">
              <a:solidFill>
                <a:schemeClr val="accent5"/>
              </a:solidFill>
              <a:uFillTx/>
              <a:latin typeface="Montserrat"/>
              <a:ea typeface="Montserrat"/>
              <a:cs typeface="Montserrat"/>
            </a:endParaRPr>
          </a:p>
        </p:txBody>
      </p:sp>
      <p:sp>
        <p:nvSpPr>
          <p:cNvPr id="48" name="Google Shape;137;p3">
            <a:extLst>
              <a:ext uri="{FF2B5EF4-FFF2-40B4-BE49-F238E27FC236}">
                <a16:creationId xmlns:a16="http://schemas.microsoft.com/office/drawing/2014/main" id="{B6D54B83-952A-571C-3A08-FE619EA6A110}"/>
              </a:ext>
            </a:extLst>
          </p:cNvPr>
          <p:cNvSpPr txBox="1"/>
          <p:nvPr/>
        </p:nvSpPr>
        <p:spPr>
          <a:xfrm>
            <a:off x="3047011" y="3923641"/>
            <a:ext cx="2791089" cy="507793"/>
          </a:xfrm>
          <a:prstGeom prst="rect">
            <a:avLst/>
          </a:prstGeom>
          <a:noFill/>
          <a:ln cap="flat">
            <a:noFill/>
          </a:ln>
          <a:effectLst/>
        </p:spPr>
        <p:txBody>
          <a:bodyPr vert="horz" wrap="square" lIns="91421" tIns="45701" rIns="91421" bIns="45701" anchor="t" anchorCtr="0" compatLnSpc="1">
            <a:spAutoFit/>
          </a:bodyPr>
          <a:lstStyle/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900" dirty="0">
                <a:solidFill>
                  <a:schemeClr val="accent5">
                    <a:lumMod val="75000"/>
                  </a:schemeClr>
                </a:solidFill>
                <a:latin typeface="Montserrat"/>
              </a:rPr>
              <a:t>87% of firms are revising their operating procedures ahead of T+1 – twice as many as those who are automating</a:t>
            </a:r>
            <a:endParaRPr lang="en-US" sz="1000" b="1" i="0" u="none" strike="noStrike" kern="0" cap="none" spc="0" baseline="0" dirty="0">
              <a:solidFill>
                <a:schemeClr val="accent5">
                  <a:lumMod val="75000"/>
                </a:schemeClr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49" name="Google Shape;138;p3">
            <a:extLst>
              <a:ext uri="{FF2B5EF4-FFF2-40B4-BE49-F238E27FC236}">
                <a16:creationId xmlns:a16="http://schemas.microsoft.com/office/drawing/2014/main" id="{E9AE5011-232F-A220-A835-77E07AE4CED4}"/>
              </a:ext>
            </a:extLst>
          </p:cNvPr>
          <p:cNvSpPr txBox="1"/>
          <p:nvPr/>
        </p:nvSpPr>
        <p:spPr>
          <a:xfrm>
            <a:off x="3041815" y="3661887"/>
            <a:ext cx="2719847" cy="274654"/>
          </a:xfrm>
          <a:prstGeom prst="rect">
            <a:avLst/>
          </a:prstGeom>
          <a:noFill/>
          <a:ln cap="flat">
            <a:noFill/>
          </a:ln>
          <a:effectLst/>
        </p:spPr>
        <p:txBody>
          <a:bodyPr vert="horz" wrap="square" lIns="91421" tIns="45701" rIns="91421" bIns="45701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CA" sz="1600" b="1" i="0" u="none" strike="noStrike" kern="0" cap="none" spc="0" baseline="0" dirty="0">
                <a:solidFill>
                  <a:schemeClr val="accent5">
                    <a:lumMod val="75000"/>
                  </a:schemeClr>
                </a:solidFill>
                <a:uFillTx/>
                <a:latin typeface="Montserrat"/>
                <a:ea typeface="Montserrat"/>
                <a:cs typeface="Montserrat"/>
              </a:rPr>
              <a:t>Process first</a:t>
            </a:r>
          </a:p>
        </p:txBody>
      </p:sp>
      <p:sp>
        <p:nvSpPr>
          <p:cNvPr id="50" name="Google Shape;114;p3">
            <a:extLst>
              <a:ext uri="{FF2B5EF4-FFF2-40B4-BE49-F238E27FC236}">
                <a16:creationId xmlns:a16="http://schemas.microsoft.com/office/drawing/2014/main" id="{D8D57E64-325B-B9EC-59E0-119D1450E5AA}"/>
              </a:ext>
            </a:extLst>
          </p:cNvPr>
          <p:cNvSpPr/>
          <p:nvPr/>
        </p:nvSpPr>
        <p:spPr>
          <a:xfrm>
            <a:off x="3002295" y="4528251"/>
            <a:ext cx="2914637" cy="762860"/>
          </a:xfrm>
          <a:custGeom>
            <a:avLst>
              <a:gd name="f5" fmla="val 16667"/>
            </a:avLst>
            <a:gdLst>
              <a:gd name="f1" fmla="val w"/>
              <a:gd name="f2" fmla="val h"/>
              <a:gd name="f3" fmla="val ss"/>
              <a:gd name="f4" fmla="val 0"/>
              <a:gd name="f5" fmla="val 16667"/>
              <a:gd name="f6" fmla="abs f1"/>
              <a:gd name="f7" fmla="abs f2"/>
              <a:gd name="f8" fmla="abs f3"/>
              <a:gd name="f9" fmla="val f4"/>
              <a:gd name="f10" fmla="val f5"/>
              <a:gd name="f11" fmla="?: f6 f1 1"/>
              <a:gd name="f12" fmla="?: f7 f2 1"/>
              <a:gd name="f13" fmla="?: f8 f3 1"/>
              <a:gd name="f14" fmla="*/ f11 1 21600"/>
              <a:gd name="f15" fmla="*/ f12 1 21600"/>
              <a:gd name="f16" fmla="*/ 21600 f11 1"/>
              <a:gd name="f17" fmla="*/ 21600 f12 1"/>
              <a:gd name="f18" fmla="min f15 f14"/>
              <a:gd name="f19" fmla="*/ f16 1 f13"/>
              <a:gd name="f20" fmla="*/ f17 1 f13"/>
              <a:gd name="f21" fmla="val f19"/>
              <a:gd name="f22" fmla="val f20"/>
              <a:gd name="f23" fmla="*/ f9 f18 1"/>
              <a:gd name="f24" fmla="+- f22 0 f9"/>
              <a:gd name="f25" fmla="+- f21 0 f9"/>
              <a:gd name="f26" fmla="*/ f22 f18 1"/>
              <a:gd name="f27" fmla="*/ f21 f18 1"/>
              <a:gd name="f28" fmla="min f25 f24"/>
              <a:gd name="f29" fmla="*/ f28 f10 1"/>
              <a:gd name="f30" fmla="*/ f29 1 100000"/>
              <a:gd name="f31" fmla="+- f21 0 f30"/>
              <a:gd name="f32" fmla="*/ f30 1 2"/>
              <a:gd name="f33" fmla="*/ f30 f18 1"/>
              <a:gd name="f34" fmla="+- f31 f21 0"/>
              <a:gd name="f35" fmla="*/ f32 f18 1"/>
              <a:gd name="f36" fmla="*/ f31 f18 1"/>
              <a:gd name="f37" fmla="*/ f34 1 2"/>
              <a:gd name="f38" fmla="*/ f37 f1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3" t="f35" r="f38" b="f26"/>
            <a:pathLst>
              <a:path>
                <a:moveTo>
                  <a:pt x="f23" y="f23"/>
                </a:moveTo>
                <a:lnTo>
                  <a:pt x="f36" y="f23"/>
                </a:lnTo>
                <a:lnTo>
                  <a:pt x="f27" y="f33"/>
                </a:lnTo>
                <a:lnTo>
                  <a:pt x="f27" y="f26"/>
                </a:lnTo>
                <a:lnTo>
                  <a:pt x="f23" y="f26"/>
                </a:lnTo>
                <a:close/>
              </a:path>
            </a:pathLst>
          </a:custGeom>
          <a:solidFill>
            <a:schemeClr val="accent5">
              <a:lumMod val="20000"/>
              <a:lumOff val="80000"/>
            </a:schemeClr>
          </a:solidFill>
          <a:ln cap="flat">
            <a:noFill/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21" tIns="45701" rIns="91421" bIns="45701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200" b="0" i="0" u="none" strike="noStrike" kern="0" cap="none" spc="0" baseline="0">
              <a:solidFill>
                <a:schemeClr val="accent5"/>
              </a:solidFill>
              <a:uFillTx/>
              <a:latin typeface="Montserrat"/>
              <a:ea typeface="Montserrat"/>
              <a:cs typeface="Montserrat"/>
            </a:endParaRPr>
          </a:p>
        </p:txBody>
      </p:sp>
      <p:sp>
        <p:nvSpPr>
          <p:cNvPr id="51" name="Google Shape;137;p3">
            <a:extLst>
              <a:ext uri="{FF2B5EF4-FFF2-40B4-BE49-F238E27FC236}">
                <a16:creationId xmlns:a16="http://schemas.microsoft.com/office/drawing/2014/main" id="{E0C87FAE-885B-760D-FE5D-B097F08A9CCF}"/>
              </a:ext>
            </a:extLst>
          </p:cNvPr>
          <p:cNvSpPr txBox="1"/>
          <p:nvPr/>
        </p:nvSpPr>
        <p:spPr>
          <a:xfrm>
            <a:off x="3071341" y="4783317"/>
            <a:ext cx="2791089" cy="507793"/>
          </a:xfrm>
          <a:prstGeom prst="rect">
            <a:avLst/>
          </a:prstGeom>
          <a:noFill/>
          <a:ln cap="flat">
            <a:noFill/>
          </a:ln>
          <a:effectLst/>
        </p:spPr>
        <p:txBody>
          <a:bodyPr vert="horz" wrap="square" lIns="91421" tIns="45701" rIns="91421" bIns="45701" anchor="t" anchorCtr="0" compatLnSpc="1">
            <a:spAutoFit/>
          </a:bodyPr>
          <a:lstStyle/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900" dirty="0">
                <a:solidFill>
                  <a:schemeClr val="accent5">
                    <a:lumMod val="75000"/>
                  </a:schemeClr>
                </a:solidFill>
                <a:latin typeface="Montserrat"/>
              </a:rPr>
              <a:t>65% of investors and 45% of brokers are using CTM Match to Instruct as their main way of preparing for T+1</a:t>
            </a:r>
            <a:endParaRPr lang="en-US" sz="1000" b="1" i="0" u="none" strike="noStrike" kern="0" cap="none" spc="0" baseline="0" dirty="0">
              <a:solidFill>
                <a:schemeClr val="accent5">
                  <a:lumMod val="75000"/>
                </a:schemeClr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52" name="Google Shape;138;p3">
            <a:extLst>
              <a:ext uri="{FF2B5EF4-FFF2-40B4-BE49-F238E27FC236}">
                <a16:creationId xmlns:a16="http://schemas.microsoft.com/office/drawing/2014/main" id="{3C6E3951-6E3C-1885-0F00-37710DC6A218}"/>
              </a:ext>
            </a:extLst>
          </p:cNvPr>
          <p:cNvSpPr txBox="1"/>
          <p:nvPr/>
        </p:nvSpPr>
        <p:spPr>
          <a:xfrm>
            <a:off x="3049827" y="4553819"/>
            <a:ext cx="2767173" cy="338516"/>
          </a:xfrm>
          <a:prstGeom prst="rect">
            <a:avLst/>
          </a:prstGeom>
          <a:noFill/>
          <a:ln cap="flat">
            <a:noFill/>
          </a:ln>
          <a:effectLst/>
        </p:spPr>
        <p:txBody>
          <a:bodyPr vert="horz" wrap="square" lIns="91421" tIns="45701" rIns="91421" bIns="45701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CA" sz="1600" b="1" i="0" u="none" strike="noStrike" kern="0" cap="none" spc="0" baseline="0" dirty="0">
                <a:solidFill>
                  <a:schemeClr val="accent5">
                    <a:lumMod val="75000"/>
                  </a:schemeClr>
                </a:solidFill>
                <a:uFillTx/>
                <a:latin typeface="Montserrat"/>
                <a:ea typeface="Montserrat"/>
                <a:cs typeface="Montserrat"/>
              </a:rPr>
              <a:t>Middle Office </a:t>
            </a:r>
          </a:p>
        </p:txBody>
      </p:sp>
      <p:sp>
        <p:nvSpPr>
          <p:cNvPr id="53" name="Google Shape;114;p3">
            <a:extLst>
              <a:ext uri="{FF2B5EF4-FFF2-40B4-BE49-F238E27FC236}">
                <a16:creationId xmlns:a16="http://schemas.microsoft.com/office/drawing/2014/main" id="{C746D3B0-1B03-C53A-11F4-AADAEBDB93B9}"/>
              </a:ext>
            </a:extLst>
          </p:cNvPr>
          <p:cNvSpPr/>
          <p:nvPr/>
        </p:nvSpPr>
        <p:spPr>
          <a:xfrm>
            <a:off x="2995217" y="5350467"/>
            <a:ext cx="2914637" cy="762860"/>
          </a:xfrm>
          <a:custGeom>
            <a:avLst>
              <a:gd name="f5" fmla="val 16667"/>
            </a:avLst>
            <a:gdLst>
              <a:gd name="f1" fmla="val w"/>
              <a:gd name="f2" fmla="val h"/>
              <a:gd name="f3" fmla="val ss"/>
              <a:gd name="f4" fmla="val 0"/>
              <a:gd name="f5" fmla="val 16667"/>
              <a:gd name="f6" fmla="abs f1"/>
              <a:gd name="f7" fmla="abs f2"/>
              <a:gd name="f8" fmla="abs f3"/>
              <a:gd name="f9" fmla="val f4"/>
              <a:gd name="f10" fmla="val f5"/>
              <a:gd name="f11" fmla="?: f6 f1 1"/>
              <a:gd name="f12" fmla="?: f7 f2 1"/>
              <a:gd name="f13" fmla="?: f8 f3 1"/>
              <a:gd name="f14" fmla="*/ f11 1 21600"/>
              <a:gd name="f15" fmla="*/ f12 1 21600"/>
              <a:gd name="f16" fmla="*/ 21600 f11 1"/>
              <a:gd name="f17" fmla="*/ 21600 f12 1"/>
              <a:gd name="f18" fmla="min f15 f14"/>
              <a:gd name="f19" fmla="*/ f16 1 f13"/>
              <a:gd name="f20" fmla="*/ f17 1 f13"/>
              <a:gd name="f21" fmla="val f19"/>
              <a:gd name="f22" fmla="val f20"/>
              <a:gd name="f23" fmla="*/ f9 f18 1"/>
              <a:gd name="f24" fmla="+- f22 0 f9"/>
              <a:gd name="f25" fmla="+- f21 0 f9"/>
              <a:gd name="f26" fmla="*/ f22 f18 1"/>
              <a:gd name="f27" fmla="*/ f21 f18 1"/>
              <a:gd name="f28" fmla="min f25 f24"/>
              <a:gd name="f29" fmla="*/ f28 f10 1"/>
              <a:gd name="f30" fmla="*/ f29 1 100000"/>
              <a:gd name="f31" fmla="+- f21 0 f30"/>
              <a:gd name="f32" fmla="*/ f30 1 2"/>
              <a:gd name="f33" fmla="*/ f30 f18 1"/>
              <a:gd name="f34" fmla="+- f31 f21 0"/>
              <a:gd name="f35" fmla="*/ f32 f18 1"/>
              <a:gd name="f36" fmla="*/ f31 f18 1"/>
              <a:gd name="f37" fmla="*/ f34 1 2"/>
              <a:gd name="f38" fmla="*/ f37 f1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3" t="f35" r="f38" b="f26"/>
            <a:pathLst>
              <a:path>
                <a:moveTo>
                  <a:pt x="f23" y="f23"/>
                </a:moveTo>
                <a:lnTo>
                  <a:pt x="f36" y="f23"/>
                </a:lnTo>
                <a:lnTo>
                  <a:pt x="f27" y="f33"/>
                </a:lnTo>
                <a:lnTo>
                  <a:pt x="f27" y="f26"/>
                </a:lnTo>
                <a:lnTo>
                  <a:pt x="f23" y="f26"/>
                </a:lnTo>
                <a:close/>
              </a:path>
            </a:pathLst>
          </a:custGeom>
          <a:solidFill>
            <a:schemeClr val="accent5">
              <a:lumMod val="20000"/>
              <a:lumOff val="80000"/>
            </a:schemeClr>
          </a:solidFill>
          <a:ln cap="flat">
            <a:noFill/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21" tIns="45701" rIns="91421" bIns="45701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200" b="0" i="0" u="none" strike="noStrike" kern="0" cap="none" spc="0" baseline="0">
              <a:solidFill>
                <a:schemeClr val="accent5"/>
              </a:solidFill>
              <a:uFillTx/>
              <a:latin typeface="Montserrat"/>
              <a:ea typeface="Montserrat"/>
              <a:cs typeface="Montserrat"/>
            </a:endParaRPr>
          </a:p>
        </p:txBody>
      </p:sp>
      <p:sp>
        <p:nvSpPr>
          <p:cNvPr id="54" name="Google Shape;137;p3">
            <a:extLst>
              <a:ext uri="{FF2B5EF4-FFF2-40B4-BE49-F238E27FC236}">
                <a16:creationId xmlns:a16="http://schemas.microsoft.com/office/drawing/2014/main" id="{67D705BD-370E-EB38-A7D7-624A9D9920DE}"/>
              </a:ext>
            </a:extLst>
          </p:cNvPr>
          <p:cNvSpPr txBox="1"/>
          <p:nvPr/>
        </p:nvSpPr>
        <p:spPr>
          <a:xfrm>
            <a:off x="3047011" y="5588281"/>
            <a:ext cx="2791089" cy="507793"/>
          </a:xfrm>
          <a:prstGeom prst="rect">
            <a:avLst/>
          </a:prstGeom>
          <a:noFill/>
          <a:ln cap="flat">
            <a:noFill/>
          </a:ln>
          <a:effectLst/>
        </p:spPr>
        <p:txBody>
          <a:bodyPr vert="horz" wrap="square" lIns="91421" tIns="45701" rIns="91421" bIns="45701" anchor="t" anchorCtr="0" compatLnSpc="1">
            <a:spAutoFit/>
          </a:bodyPr>
          <a:lstStyle/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900" dirty="0">
                <a:solidFill>
                  <a:schemeClr val="accent5">
                    <a:lumMod val="75000"/>
                  </a:schemeClr>
                </a:solidFill>
                <a:latin typeface="Montserrat"/>
              </a:rPr>
              <a:t>50% of overseas investors will change their FX for T+1, mainly to execute at the same time as the security leg</a:t>
            </a:r>
            <a:endParaRPr lang="en-US" sz="1000" b="1" i="0" u="none" strike="noStrike" kern="0" cap="none" spc="0" baseline="0" dirty="0">
              <a:solidFill>
                <a:schemeClr val="accent5">
                  <a:lumMod val="75000"/>
                </a:schemeClr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55" name="Google Shape;138;p3">
            <a:extLst>
              <a:ext uri="{FF2B5EF4-FFF2-40B4-BE49-F238E27FC236}">
                <a16:creationId xmlns:a16="http://schemas.microsoft.com/office/drawing/2014/main" id="{7D2D0DD2-54B4-B41D-89FB-B1AB480AD9C1}"/>
              </a:ext>
            </a:extLst>
          </p:cNvPr>
          <p:cNvSpPr txBox="1"/>
          <p:nvPr/>
        </p:nvSpPr>
        <p:spPr>
          <a:xfrm>
            <a:off x="3053883" y="5341520"/>
            <a:ext cx="2767173" cy="338516"/>
          </a:xfrm>
          <a:prstGeom prst="rect">
            <a:avLst/>
          </a:prstGeom>
          <a:noFill/>
          <a:ln cap="flat">
            <a:noFill/>
          </a:ln>
          <a:effectLst/>
        </p:spPr>
        <p:txBody>
          <a:bodyPr vert="horz" wrap="square" lIns="91421" tIns="45701" rIns="91421" bIns="45701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CA" sz="1600" b="1" i="0" u="none" strike="noStrike" kern="0" cap="none" spc="0" baseline="0" dirty="0">
                <a:solidFill>
                  <a:schemeClr val="accent5">
                    <a:lumMod val="75000"/>
                  </a:schemeClr>
                </a:solidFill>
                <a:uFillTx/>
                <a:latin typeface="Montserrat"/>
                <a:ea typeface="Montserrat"/>
                <a:cs typeface="Montserrat"/>
              </a:rPr>
              <a:t>FX: all change</a:t>
            </a:r>
          </a:p>
        </p:txBody>
      </p:sp>
      <p:sp>
        <p:nvSpPr>
          <p:cNvPr id="56" name="Google Shape;114;p3">
            <a:extLst>
              <a:ext uri="{FF2B5EF4-FFF2-40B4-BE49-F238E27FC236}">
                <a16:creationId xmlns:a16="http://schemas.microsoft.com/office/drawing/2014/main" id="{052FD5E7-5F20-5D6C-CA0D-3D4268E5946E}"/>
              </a:ext>
            </a:extLst>
          </p:cNvPr>
          <p:cNvSpPr/>
          <p:nvPr/>
        </p:nvSpPr>
        <p:spPr>
          <a:xfrm>
            <a:off x="6470777" y="2799491"/>
            <a:ext cx="2846033" cy="683233"/>
          </a:xfrm>
          <a:custGeom>
            <a:avLst>
              <a:gd name="f5" fmla="val 16667"/>
            </a:avLst>
            <a:gdLst>
              <a:gd name="f1" fmla="val w"/>
              <a:gd name="f2" fmla="val h"/>
              <a:gd name="f3" fmla="val ss"/>
              <a:gd name="f4" fmla="val 0"/>
              <a:gd name="f5" fmla="val 16667"/>
              <a:gd name="f6" fmla="abs f1"/>
              <a:gd name="f7" fmla="abs f2"/>
              <a:gd name="f8" fmla="abs f3"/>
              <a:gd name="f9" fmla="val f4"/>
              <a:gd name="f10" fmla="val f5"/>
              <a:gd name="f11" fmla="?: f6 f1 1"/>
              <a:gd name="f12" fmla="?: f7 f2 1"/>
              <a:gd name="f13" fmla="?: f8 f3 1"/>
              <a:gd name="f14" fmla="*/ f11 1 21600"/>
              <a:gd name="f15" fmla="*/ f12 1 21600"/>
              <a:gd name="f16" fmla="*/ 21600 f11 1"/>
              <a:gd name="f17" fmla="*/ 21600 f12 1"/>
              <a:gd name="f18" fmla="min f15 f14"/>
              <a:gd name="f19" fmla="*/ f16 1 f13"/>
              <a:gd name="f20" fmla="*/ f17 1 f13"/>
              <a:gd name="f21" fmla="val f19"/>
              <a:gd name="f22" fmla="val f20"/>
              <a:gd name="f23" fmla="*/ f9 f18 1"/>
              <a:gd name="f24" fmla="+- f22 0 f9"/>
              <a:gd name="f25" fmla="+- f21 0 f9"/>
              <a:gd name="f26" fmla="*/ f22 f18 1"/>
              <a:gd name="f27" fmla="*/ f21 f18 1"/>
              <a:gd name="f28" fmla="min f25 f24"/>
              <a:gd name="f29" fmla="*/ f28 f10 1"/>
              <a:gd name="f30" fmla="*/ f29 1 100000"/>
              <a:gd name="f31" fmla="+- f21 0 f30"/>
              <a:gd name="f32" fmla="*/ f30 1 2"/>
              <a:gd name="f33" fmla="*/ f30 f18 1"/>
              <a:gd name="f34" fmla="+- f31 f21 0"/>
              <a:gd name="f35" fmla="*/ f32 f18 1"/>
              <a:gd name="f36" fmla="*/ f31 f18 1"/>
              <a:gd name="f37" fmla="*/ f34 1 2"/>
              <a:gd name="f38" fmla="*/ f37 f1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3" t="f35" r="f38" b="f26"/>
            <a:pathLst>
              <a:path>
                <a:moveTo>
                  <a:pt x="f23" y="f23"/>
                </a:moveTo>
                <a:lnTo>
                  <a:pt x="f36" y="f23"/>
                </a:lnTo>
                <a:lnTo>
                  <a:pt x="f27" y="f33"/>
                </a:lnTo>
                <a:lnTo>
                  <a:pt x="f27" y="f26"/>
                </a:lnTo>
                <a:lnTo>
                  <a:pt x="f23" y="f26"/>
                </a:lnTo>
                <a:close/>
              </a:path>
            </a:pathLst>
          </a:custGeom>
          <a:solidFill>
            <a:schemeClr val="accent6">
              <a:lumMod val="20000"/>
              <a:lumOff val="80000"/>
            </a:schemeClr>
          </a:solidFill>
          <a:ln cap="flat">
            <a:noFill/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21" tIns="45701" rIns="91421" bIns="45701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200" b="0" i="0" u="none" strike="noStrike" kern="0" cap="none" spc="0" baseline="0">
              <a:solidFill>
                <a:srgbClr val="FFFFFF"/>
              </a:solidFill>
              <a:uFillTx/>
              <a:latin typeface="Montserrat"/>
              <a:ea typeface="Montserrat"/>
              <a:cs typeface="Montserrat"/>
            </a:endParaRPr>
          </a:p>
        </p:txBody>
      </p:sp>
      <p:sp>
        <p:nvSpPr>
          <p:cNvPr id="57" name="Google Shape;137;p3">
            <a:extLst>
              <a:ext uri="{FF2B5EF4-FFF2-40B4-BE49-F238E27FC236}">
                <a16:creationId xmlns:a16="http://schemas.microsoft.com/office/drawing/2014/main" id="{08723B61-5682-874C-DD36-C4E0225AB249}"/>
              </a:ext>
            </a:extLst>
          </p:cNvPr>
          <p:cNvSpPr txBox="1"/>
          <p:nvPr/>
        </p:nvSpPr>
        <p:spPr>
          <a:xfrm>
            <a:off x="6525279" y="3078926"/>
            <a:ext cx="2725393" cy="369294"/>
          </a:xfrm>
          <a:prstGeom prst="rect">
            <a:avLst/>
          </a:prstGeom>
          <a:noFill/>
          <a:ln cap="flat">
            <a:noFill/>
          </a:ln>
          <a:effectLst/>
        </p:spPr>
        <p:txBody>
          <a:bodyPr vert="horz" wrap="square" lIns="91421" tIns="45701" rIns="91421" bIns="45701" anchor="t" anchorCtr="0" compatLnSpc="1">
            <a:spAutoFit/>
          </a:bodyPr>
          <a:lstStyle/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900" dirty="0">
                <a:solidFill>
                  <a:schemeClr val="accent6"/>
                </a:solidFill>
                <a:latin typeface="Montserrat"/>
              </a:rPr>
              <a:t>Only 53% of respondents will be ready to book recalls by 11:59pm in May</a:t>
            </a:r>
            <a:endParaRPr lang="en-US" sz="1000" i="0" u="none" strike="noStrike" kern="0" cap="none" spc="0" baseline="0" dirty="0">
              <a:solidFill>
                <a:schemeClr val="accent6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58" name="Google Shape;138;p3">
            <a:extLst>
              <a:ext uri="{FF2B5EF4-FFF2-40B4-BE49-F238E27FC236}">
                <a16:creationId xmlns:a16="http://schemas.microsoft.com/office/drawing/2014/main" id="{DF6211A0-68DA-FC6E-228A-28E6FA873948}"/>
              </a:ext>
            </a:extLst>
          </p:cNvPr>
          <p:cNvSpPr txBox="1"/>
          <p:nvPr/>
        </p:nvSpPr>
        <p:spPr>
          <a:xfrm>
            <a:off x="6522050" y="2702674"/>
            <a:ext cx="2449537" cy="461626"/>
          </a:xfrm>
          <a:prstGeom prst="rect">
            <a:avLst/>
          </a:prstGeom>
          <a:noFill/>
          <a:ln cap="flat">
            <a:noFill/>
          </a:ln>
          <a:effectLst/>
        </p:spPr>
        <p:txBody>
          <a:bodyPr vert="horz" wrap="square" lIns="91421" tIns="45701" rIns="91421" bIns="45701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CA" sz="1600" b="1" dirty="0">
                <a:solidFill>
                  <a:schemeClr val="accent6"/>
                </a:solidFill>
                <a:latin typeface="Montserrat"/>
                <a:ea typeface="Montserrat"/>
                <a:cs typeface="Montserrat"/>
              </a:rPr>
              <a:t>Lending Recalls</a:t>
            </a:r>
            <a:r>
              <a:rPr lang="en-CA" sz="2400" b="1" i="0" u="none" strike="noStrike" kern="0" cap="none" spc="0" baseline="0" dirty="0">
                <a:solidFill>
                  <a:schemeClr val="accent6"/>
                </a:solidFill>
                <a:uFillTx/>
                <a:latin typeface="Montserrat"/>
                <a:ea typeface="Montserrat"/>
                <a:cs typeface="Montserrat"/>
              </a:rPr>
              <a:t> </a:t>
            </a:r>
          </a:p>
        </p:txBody>
      </p:sp>
      <p:sp>
        <p:nvSpPr>
          <p:cNvPr id="59" name="Google Shape;114;p3">
            <a:extLst>
              <a:ext uri="{FF2B5EF4-FFF2-40B4-BE49-F238E27FC236}">
                <a16:creationId xmlns:a16="http://schemas.microsoft.com/office/drawing/2014/main" id="{908FC828-C18D-275E-E019-C65EC25787E0}"/>
              </a:ext>
            </a:extLst>
          </p:cNvPr>
          <p:cNvSpPr/>
          <p:nvPr/>
        </p:nvSpPr>
        <p:spPr>
          <a:xfrm>
            <a:off x="6470777" y="3535203"/>
            <a:ext cx="2846033" cy="544002"/>
          </a:xfrm>
          <a:custGeom>
            <a:avLst>
              <a:gd name="f5" fmla="val 16667"/>
            </a:avLst>
            <a:gdLst>
              <a:gd name="f1" fmla="val w"/>
              <a:gd name="f2" fmla="val h"/>
              <a:gd name="f3" fmla="val ss"/>
              <a:gd name="f4" fmla="val 0"/>
              <a:gd name="f5" fmla="val 16667"/>
              <a:gd name="f6" fmla="abs f1"/>
              <a:gd name="f7" fmla="abs f2"/>
              <a:gd name="f8" fmla="abs f3"/>
              <a:gd name="f9" fmla="val f4"/>
              <a:gd name="f10" fmla="val f5"/>
              <a:gd name="f11" fmla="?: f6 f1 1"/>
              <a:gd name="f12" fmla="?: f7 f2 1"/>
              <a:gd name="f13" fmla="?: f8 f3 1"/>
              <a:gd name="f14" fmla="*/ f11 1 21600"/>
              <a:gd name="f15" fmla="*/ f12 1 21600"/>
              <a:gd name="f16" fmla="*/ 21600 f11 1"/>
              <a:gd name="f17" fmla="*/ 21600 f12 1"/>
              <a:gd name="f18" fmla="min f15 f14"/>
              <a:gd name="f19" fmla="*/ f16 1 f13"/>
              <a:gd name="f20" fmla="*/ f17 1 f13"/>
              <a:gd name="f21" fmla="val f19"/>
              <a:gd name="f22" fmla="val f20"/>
              <a:gd name="f23" fmla="*/ f9 f18 1"/>
              <a:gd name="f24" fmla="+- f22 0 f9"/>
              <a:gd name="f25" fmla="+- f21 0 f9"/>
              <a:gd name="f26" fmla="*/ f22 f18 1"/>
              <a:gd name="f27" fmla="*/ f21 f18 1"/>
              <a:gd name="f28" fmla="min f25 f24"/>
              <a:gd name="f29" fmla="*/ f28 f10 1"/>
              <a:gd name="f30" fmla="*/ f29 1 100000"/>
              <a:gd name="f31" fmla="+- f21 0 f30"/>
              <a:gd name="f32" fmla="*/ f30 1 2"/>
              <a:gd name="f33" fmla="*/ f30 f18 1"/>
              <a:gd name="f34" fmla="+- f31 f21 0"/>
              <a:gd name="f35" fmla="*/ f32 f18 1"/>
              <a:gd name="f36" fmla="*/ f31 f18 1"/>
              <a:gd name="f37" fmla="*/ f34 1 2"/>
              <a:gd name="f38" fmla="*/ f37 f1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3" t="f35" r="f38" b="f26"/>
            <a:pathLst>
              <a:path>
                <a:moveTo>
                  <a:pt x="f23" y="f23"/>
                </a:moveTo>
                <a:lnTo>
                  <a:pt x="f36" y="f23"/>
                </a:lnTo>
                <a:lnTo>
                  <a:pt x="f27" y="f33"/>
                </a:lnTo>
                <a:lnTo>
                  <a:pt x="f27" y="f26"/>
                </a:lnTo>
                <a:lnTo>
                  <a:pt x="f23" y="f26"/>
                </a:lnTo>
                <a:close/>
              </a:path>
            </a:pathLst>
          </a:custGeom>
          <a:solidFill>
            <a:schemeClr val="accent6">
              <a:lumMod val="20000"/>
              <a:lumOff val="80000"/>
            </a:schemeClr>
          </a:solidFill>
          <a:ln cap="flat">
            <a:noFill/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21" tIns="45701" rIns="91421" bIns="45701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200" b="0" i="0" u="none" strike="noStrike" kern="0" cap="none" spc="0" baseline="0">
              <a:solidFill>
                <a:schemeClr val="accent6"/>
              </a:solidFill>
              <a:uFillTx/>
              <a:latin typeface="Montserrat"/>
              <a:ea typeface="Montserrat"/>
              <a:cs typeface="Montserrat"/>
            </a:endParaRPr>
          </a:p>
        </p:txBody>
      </p:sp>
      <p:sp>
        <p:nvSpPr>
          <p:cNvPr id="60" name="Google Shape;137;p3">
            <a:extLst>
              <a:ext uri="{FF2B5EF4-FFF2-40B4-BE49-F238E27FC236}">
                <a16:creationId xmlns:a16="http://schemas.microsoft.com/office/drawing/2014/main" id="{C16EDB41-4611-A515-714C-DDBC8B54371E}"/>
              </a:ext>
            </a:extLst>
          </p:cNvPr>
          <p:cNvSpPr txBox="1"/>
          <p:nvPr/>
        </p:nvSpPr>
        <p:spPr>
          <a:xfrm>
            <a:off x="6500949" y="3811503"/>
            <a:ext cx="2815861" cy="230794"/>
          </a:xfrm>
          <a:prstGeom prst="rect">
            <a:avLst/>
          </a:prstGeom>
          <a:noFill/>
          <a:ln cap="flat">
            <a:noFill/>
          </a:ln>
          <a:effectLst/>
        </p:spPr>
        <p:txBody>
          <a:bodyPr vert="horz" wrap="square" lIns="91421" tIns="45701" rIns="91421" bIns="45701" anchor="t" anchorCtr="0" compatLnSpc="1">
            <a:spAutoFit/>
          </a:bodyPr>
          <a:lstStyle/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900" dirty="0">
                <a:solidFill>
                  <a:schemeClr val="accent6"/>
                </a:solidFill>
                <a:latin typeface="Montserrat"/>
              </a:rPr>
              <a:t>35% of small firms are still not engaged on T+1</a:t>
            </a:r>
            <a:endParaRPr lang="en-US" sz="1000" b="1" i="0" u="none" strike="noStrike" kern="0" cap="none" spc="0" baseline="0" dirty="0">
              <a:solidFill>
                <a:schemeClr val="accent6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61" name="Google Shape;138;p3">
            <a:extLst>
              <a:ext uri="{FF2B5EF4-FFF2-40B4-BE49-F238E27FC236}">
                <a16:creationId xmlns:a16="http://schemas.microsoft.com/office/drawing/2014/main" id="{74506B74-F602-7CFB-7AD8-2337D3084F2B}"/>
              </a:ext>
            </a:extLst>
          </p:cNvPr>
          <p:cNvSpPr txBox="1"/>
          <p:nvPr/>
        </p:nvSpPr>
        <p:spPr>
          <a:xfrm>
            <a:off x="6487245" y="3577833"/>
            <a:ext cx="3010190" cy="278818"/>
          </a:xfrm>
          <a:prstGeom prst="rect">
            <a:avLst/>
          </a:prstGeom>
          <a:noFill/>
          <a:ln cap="flat">
            <a:noFill/>
          </a:ln>
          <a:effectLst/>
        </p:spPr>
        <p:txBody>
          <a:bodyPr vert="horz" wrap="square" lIns="91421" tIns="45701" rIns="91421" bIns="45701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CA" sz="1600" b="1" i="0" u="none" strike="noStrike" kern="0" cap="none" spc="0" baseline="0" dirty="0">
                <a:solidFill>
                  <a:schemeClr val="accent6"/>
                </a:solidFill>
                <a:uFillTx/>
                <a:latin typeface="Montserrat"/>
                <a:ea typeface="Montserrat"/>
                <a:cs typeface="Montserrat"/>
              </a:rPr>
              <a:t>Small firms</a:t>
            </a:r>
          </a:p>
        </p:txBody>
      </p:sp>
      <p:sp>
        <p:nvSpPr>
          <p:cNvPr id="62" name="Google Shape;114;p3">
            <a:extLst>
              <a:ext uri="{FF2B5EF4-FFF2-40B4-BE49-F238E27FC236}">
                <a16:creationId xmlns:a16="http://schemas.microsoft.com/office/drawing/2014/main" id="{0592CBFC-59AE-5A4F-EF59-042D0282E2F3}"/>
              </a:ext>
            </a:extLst>
          </p:cNvPr>
          <p:cNvSpPr/>
          <p:nvPr/>
        </p:nvSpPr>
        <p:spPr>
          <a:xfrm>
            <a:off x="6470777" y="4131442"/>
            <a:ext cx="2846033" cy="630571"/>
          </a:xfrm>
          <a:custGeom>
            <a:avLst>
              <a:gd name="f5" fmla="val 16667"/>
            </a:avLst>
            <a:gdLst>
              <a:gd name="f1" fmla="val w"/>
              <a:gd name="f2" fmla="val h"/>
              <a:gd name="f3" fmla="val ss"/>
              <a:gd name="f4" fmla="val 0"/>
              <a:gd name="f5" fmla="val 16667"/>
              <a:gd name="f6" fmla="abs f1"/>
              <a:gd name="f7" fmla="abs f2"/>
              <a:gd name="f8" fmla="abs f3"/>
              <a:gd name="f9" fmla="val f4"/>
              <a:gd name="f10" fmla="val f5"/>
              <a:gd name="f11" fmla="?: f6 f1 1"/>
              <a:gd name="f12" fmla="?: f7 f2 1"/>
              <a:gd name="f13" fmla="?: f8 f3 1"/>
              <a:gd name="f14" fmla="*/ f11 1 21600"/>
              <a:gd name="f15" fmla="*/ f12 1 21600"/>
              <a:gd name="f16" fmla="*/ 21600 f11 1"/>
              <a:gd name="f17" fmla="*/ 21600 f12 1"/>
              <a:gd name="f18" fmla="min f15 f14"/>
              <a:gd name="f19" fmla="*/ f16 1 f13"/>
              <a:gd name="f20" fmla="*/ f17 1 f13"/>
              <a:gd name="f21" fmla="val f19"/>
              <a:gd name="f22" fmla="val f20"/>
              <a:gd name="f23" fmla="*/ f9 f18 1"/>
              <a:gd name="f24" fmla="+- f22 0 f9"/>
              <a:gd name="f25" fmla="+- f21 0 f9"/>
              <a:gd name="f26" fmla="*/ f22 f18 1"/>
              <a:gd name="f27" fmla="*/ f21 f18 1"/>
              <a:gd name="f28" fmla="min f25 f24"/>
              <a:gd name="f29" fmla="*/ f28 f10 1"/>
              <a:gd name="f30" fmla="*/ f29 1 100000"/>
              <a:gd name="f31" fmla="+- f21 0 f30"/>
              <a:gd name="f32" fmla="*/ f30 1 2"/>
              <a:gd name="f33" fmla="*/ f30 f18 1"/>
              <a:gd name="f34" fmla="+- f31 f21 0"/>
              <a:gd name="f35" fmla="*/ f32 f18 1"/>
              <a:gd name="f36" fmla="*/ f31 f18 1"/>
              <a:gd name="f37" fmla="*/ f34 1 2"/>
              <a:gd name="f38" fmla="*/ f37 f1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3" t="f35" r="f38" b="f26"/>
            <a:pathLst>
              <a:path>
                <a:moveTo>
                  <a:pt x="f23" y="f23"/>
                </a:moveTo>
                <a:lnTo>
                  <a:pt x="f36" y="f23"/>
                </a:lnTo>
                <a:lnTo>
                  <a:pt x="f27" y="f33"/>
                </a:lnTo>
                <a:lnTo>
                  <a:pt x="f27" y="f26"/>
                </a:lnTo>
                <a:lnTo>
                  <a:pt x="f23" y="f26"/>
                </a:lnTo>
                <a:close/>
              </a:path>
            </a:pathLst>
          </a:custGeom>
          <a:solidFill>
            <a:schemeClr val="accent6">
              <a:lumMod val="20000"/>
              <a:lumOff val="80000"/>
            </a:schemeClr>
          </a:solidFill>
          <a:ln cap="flat">
            <a:noFill/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21" tIns="45701" rIns="91421" bIns="45701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200" b="0" i="0" u="none" strike="noStrike" kern="0" cap="none" spc="0" baseline="0">
              <a:solidFill>
                <a:schemeClr val="accent6"/>
              </a:solidFill>
              <a:uFillTx/>
              <a:latin typeface="Montserrat"/>
              <a:ea typeface="Montserrat"/>
              <a:cs typeface="Montserrat"/>
            </a:endParaRPr>
          </a:p>
        </p:txBody>
      </p:sp>
      <p:sp>
        <p:nvSpPr>
          <p:cNvPr id="63" name="Google Shape;137;p3">
            <a:extLst>
              <a:ext uri="{FF2B5EF4-FFF2-40B4-BE49-F238E27FC236}">
                <a16:creationId xmlns:a16="http://schemas.microsoft.com/office/drawing/2014/main" id="{52DC93F3-FBFF-6B3A-59D2-1F631E81FBD1}"/>
              </a:ext>
            </a:extLst>
          </p:cNvPr>
          <p:cNvSpPr txBox="1"/>
          <p:nvPr/>
        </p:nvSpPr>
        <p:spPr>
          <a:xfrm>
            <a:off x="6525279" y="4352004"/>
            <a:ext cx="2725393" cy="369294"/>
          </a:xfrm>
          <a:prstGeom prst="rect">
            <a:avLst/>
          </a:prstGeom>
          <a:noFill/>
          <a:ln cap="flat">
            <a:noFill/>
          </a:ln>
          <a:effectLst/>
        </p:spPr>
        <p:txBody>
          <a:bodyPr vert="horz" wrap="square" lIns="91421" tIns="45701" rIns="91421" bIns="45701" anchor="t" anchorCtr="0" compatLnSpc="1">
            <a:spAutoFit/>
          </a:bodyPr>
          <a:lstStyle/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900" dirty="0">
                <a:solidFill>
                  <a:schemeClr val="accent6"/>
                </a:solidFill>
                <a:latin typeface="Montserrat"/>
              </a:rPr>
              <a:t>Up to 51% of all exceptions will be managed using phone / emails after May 2024</a:t>
            </a:r>
            <a:endParaRPr lang="en-US" sz="1000" b="1" i="0" u="none" strike="noStrike" kern="0" cap="none" spc="0" baseline="0" dirty="0">
              <a:solidFill>
                <a:schemeClr val="accent6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64" name="Google Shape;138;p3">
            <a:extLst>
              <a:ext uri="{FF2B5EF4-FFF2-40B4-BE49-F238E27FC236}">
                <a16:creationId xmlns:a16="http://schemas.microsoft.com/office/drawing/2014/main" id="{87E36A5A-A70D-01CA-C598-67CCE89F9F23}"/>
              </a:ext>
            </a:extLst>
          </p:cNvPr>
          <p:cNvSpPr txBox="1"/>
          <p:nvPr/>
        </p:nvSpPr>
        <p:spPr>
          <a:xfrm>
            <a:off x="6500949" y="4122506"/>
            <a:ext cx="2737353" cy="338516"/>
          </a:xfrm>
          <a:prstGeom prst="rect">
            <a:avLst/>
          </a:prstGeom>
          <a:noFill/>
          <a:ln cap="flat">
            <a:noFill/>
          </a:ln>
          <a:effectLst/>
        </p:spPr>
        <p:txBody>
          <a:bodyPr vert="horz" wrap="square" lIns="91421" tIns="45701" rIns="91421" bIns="45701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CA" sz="1600" b="1" i="0" u="none" strike="noStrike" kern="0" cap="none" spc="0" baseline="0" dirty="0">
                <a:solidFill>
                  <a:schemeClr val="accent6"/>
                </a:solidFill>
                <a:uFillTx/>
                <a:latin typeface="Montserrat"/>
                <a:ea typeface="Montserrat"/>
                <a:cs typeface="Montserrat"/>
              </a:rPr>
              <a:t>Exception handling</a:t>
            </a:r>
          </a:p>
        </p:txBody>
      </p:sp>
      <p:sp>
        <p:nvSpPr>
          <p:cNvPr id="65" name="Google Shape;114;p3">
            <a:extLst>
              <a:ext uri="{FF2B5EF4-FFF2-40B4-BE49-F238E27FC236}">
                <a16:creationId xmlns:a16="http://schemas.microsoft.com/office/drawing/2014/main" id="{FECCAB99-A36E-604D-6CC2-380F5AC40524}"/>
              </a:ext>
            </a:extLst>
          </p:cNvPr>
          <p:cNvSpPr/>
          <p:nvPr/>
        </p:nvSpPr>
        <p:spPr>
          <a:xfrm>
            <a:off x="6463699" y="4807011"/>
            <a:ext cx="2846033" cy="624360"/>
          </a:xfrm>
          <a:custGeom>
            <a:avLst>
              <a:gd name="f5" fmla="val 16667"/>
            </a:avLst>
            <a:gdLst>
              <a:gd name="f1" fmla="val w"/>
              <a:gd name="f2" fmla="val h"/>
              <a:gd name="f3" fmla="val ss"/>
              <a:gd name="f4" fmla="val 0"/>
              <a:gd name="f5" fmla="val 16667"/>
              <a:gd name="f6" fmla="abs f1"/>
              <a:gd name="f7" fmla="abs f2"/>
              <a:gd name="f8" fmla="abs f3"/>
              <a:gd name="f9" fmla="val f4"/>
              <a:gd name="f10" fmla="val f5"/>
              <a:gd name="f11" fmla="?: f6 f1 1"/>
              <a:gd name="f12" fmla="?: f7 f2 1"/>
              <a:gd name="f13" fmla="?: f8 f3 1"/>
              <a:gd name="f14" fmla="*/ f11 1 21600"/>
              <a:gd name="f15" fmla="*/ f12 1 21600"/>
              <a:gd name="f16" fmla="*/ 21600 f11 1"/>
              <a:gd name="f17" fmla="*/ 21600 f12 1"/>
              <a:gd name="f18" fmla="min f15 f14"/>
              <a:gd name="f19" fmla="*/ f16 1 f13"/>
              <a:gd name="f20" fmla="*/ f17 1 f13"/>
              <a:gd name="f21" fmla="val f19"/>
              <a:gd name="f22" fmla="val f20"/>
              <a:gd name="f23" fmla="*/ f9 f18 1"/>
              <a:gd name="f24" fmla="+- f22 0 f9"/>
              <a:gd name="f25" fmla="+- f21 0 f9"/>
              <a:gd name="f26" fmla="*/ f22 f18 1"/>
              <a:gd name="f27" fmla="*/ f21 f18 1"/>
              <a:gd name="f28" fmla="min f25 f24"/>
              <a:gd name="f29" fmla="*/ f28 f10 1"/>
              <a:gd name="f30" fmla="*/ f29 1 100000"/>
              <a:gd name="f31" fmla="+- f21 0 f30"/>
              <a:gd name="f32" fmla="*/ f30 1 2"/>
              <a:gd name="f33" fmla="*/ f30 f18 1"/>
              <a:gd name="f34" fmla="+- f31 f21 0"/>
              <a:gd name="f35" fmla="*/ f32 f18 1"/>
              <a:gd name="f36" fmla="*/ f31 f18 1"/>
              <a:gd name="f37" fmla="*/ f34 1 2"/>
              <a:gd name="f38" fmla="*/ f37 f1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3" t="f35" r="f38" b="f26"/>
            <a:pathLst>
              <a:path>
                <a:moveTo>
                  <a:pt x="f23" y="f23"/>
                </a:moveTo>
                <a:lnTo>
                  <a:pt x="f36" y="f23"/>
                </a:lnTo>
                <a:lnTo>
                  <a:pt x="f27" y="f33"/>
                </a:lnTo>
                <a:lnTo>
                  <a:pt x="f27" y="f26"/>
                </a:lnTo>
                <a:lnTo>
                  <a:pt x="f23" y="f26"/>
                </a:lnTo>
                <a:close/>
              </a:path>
            </a:pathLst>
          </a:custGeom>
          <a:solidFill>
            <a:schemeClr val="accent6">
              <a:lumMod val="20000"/>
              <a:lumOff val="80000"/>
            </a:schemeClr>
          </a:solidFill>
          <a:ln cap="flat">
            <a:noFill/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21" tIns="45701" rIns="91421" bIns="45701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200" b="0" i="0" u="none" strike="noStrike" kern="0" cap="none" spc="0" baseline="0">
              <a:solidFill>
                <a:schemeClr val="accent6"/>
              </a:solidFill>
              <a:uFillTx/>
              <a:latin typeface="Montserrat"/>
              <a:ea typeface="Montserrat"/>
              <a:cs typeface="Montserrat"/>
            </a:endParaRPr>
          </a:p>
        </p:txBody>
      </p:sp>
      <p:sp>
        <p:nvSpPr>
          <p:cNvPr id="66" name="Google Shape;137;p3">
            <a:extLst>
              <a:ext uri="{FF2B5EF4-FFF2-40B4-BE49-F238E27FC236}">
                <a16:creationId xmlns:a16="http://schemas.microsoft.com/office/drawing/2014/main" id="{A0B85823-B9D2-2949-7F22-3D1867443631}"/>
              </a:ext>
            </a:extLst>
          </p:cNvPr>
          <p:cNvSpPr txBox="1"/>
          <p:nvPr/>
        </p:nvSpPr>
        <p:spPr>
          <a:xfrm>
            <a:off x="6518201" y="5062077"/>
            <a:ext cx="2725393" cy="369294"/>
          </a:xfrm>
          <a:prstGeom prst="rect">
            <a:avLst/>
          </a:prstGeom>
          <a:noFill/>
          <a:ln cap="flat">
            <a:noFill/>
          </a:ln>
          <a:effectLst/>
        </p:spPr>
        <p:txBody>
          <a:bodyPr vert="horz" wrap="square" lIns="91421" tIns="45701" rIns="91421" bIns="45701" anchor="t" anchorCtr="0" compatLnSpc="1">
            <a:spAutoFit/>
          </a:bodyPr>
          <a:lstStyle/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900" i="0" u="none" strike="noStrike" kern="0" cap="none" spc="0" baseline="0" dirty="0">
                <a:solidFill>
                  <a:schemeClr val="accent6"/>
                </a:solidFill>
                <a:uFillTx/>
                <a:latin typeface="Montserrat"/>
                <a:ea typeface="Arial"/>
                <a:cs typeface="Arial"/>
              </a:rPr>
              <a:t>28% of T+1 projec</a:t>
            </a:r>
            <a:r>
              <a:rPr lang="en-US" sz="900" dirty="0">
                <a:solidFill>
                  <a:schemeClr val="accent6"/>
                </a:solidFill>
                <a:latin typeface="Montserrat"/>
              </a:rPr>
              <a:t>ts will be completed after May 2024</a:t>
            </a:r>
            <a:endParaRPr lang="en-US" sz="1000" i="0" u="none" strike="noStrike" kern="0" cap="none" spc="0" baseline="0" dirty="0">
              <a:solidFill>
                <a:schemeClr val="accent6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67" name="Google Shape;138;p3">
            <a:extLst>
              <a:ext uri="{FF2B5EF4-FFF2-40B4-BE49-F238E27FC236}">
                <a16:creationId xmlns:a16="http://schemas.microsoft.com/office/drawing/2014/main" id="{43117756-75B0-5E97-7912-28DD274C6BC2}"/>
              </a:ext>
            </a:extLst>
          </p:cNvPr>
          <p:cNvSpPr txBox="1"/>
          <p:nvPr/>
        </p:nvSpPr>
        <p:spPr>
          <a:xfrm>
            <a:off x="6500949" y="4822304"/>
            <a:ext cx="2702041" cy="338516"/>
          </a:xfrm>
          <a:prstGeom prst="rect">
            <a:avLst/>
          </a:prstGeom>
          <a:noFill/>
          <a:ln cap="flat">
            <a:noFill/>
          </a:ln>
          <a:effectLst/>
        </p:spPr>
        <p:txBody>
          <a:bodyPr vert="horz" wrap="square" lIns="91421" tIns="45701" rIns="91421" bIns="45701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CA" sz="1600" b="1" i="0" u="none" strike="noStrike" kern="0" cap="none" spc="0" baseline="0" dirty="0">
                <a:solidFill>
                  <a:schemeClr val="accent6"/>
                </a:solidFill>
                <a:uFillTx/>
                <a:latin typeface="Montserrat"/>
                <a:ea typeface="Montserrat"/>
                <a:cs typeface="Montserrat"/>
              </a:rPr>
              <a:t>Survive then decide</a:t>
            </a:r>
          </a:p>
        </p:txBody>
      </p:sp>
      <p:sp>
        <p:nvSpPr>
          <p:cNvPr id="68" name="Google Shape;114;p3">
            <a:extLst>
              <a:ext uri="{FF2B5EF4-FFF2-40B4-BE49-F238E27FC236}">
                <a16:creationId xmlns:a16="http://schemas.microsoft.com/office/drawing/2014/main" id="{EF367126-E147-36FE-52F3-04AADD34B6E9}"/>
              </a:ext>
            </a:extLst>
          </p:cNvPr>
          <p:cNvSpPr/>
          <p:nvPr/>
        </p:nvSpPr>
        <p:spPr>
          <a:xfrm>
            <a:off x="6461364" y="5476110"/>
            <a:ext cx="2846033" cy="645842"/>
          </a:xfrm>
          <a:custGeom>
            <a:avLst>
              <a:gd name="f5" fmla="val 16667"/>
            </a:avLst>
            <a:gdLst>
              <a:gd name="f1" fmla="val w"/>
              <a:gd name="f2" fmla="val h"/>
              <a:gd name="f3" fmla="val ss"/>
              <a:gd name="f4" fmla="val 0"/>
              <a:gd name="f5" fmla="val 16667"/>
              <a:gd name="f6" fmla="abs f1"/>
              <a:gd name="f7" fmla="abs f2"/>
              <a:gd name="f8" fmla="abs f3"/>
              <a:gd name="f9" fmla="val f4"/>
              <a:gd name="f10" fmla="val f5"/>
              <a:gd name="f11" fmla="?: f6 f1 1"/>
              <a:gd name="f12" fmla="?: f7 f2 1"/>
              <a:gd name="f13" fmla="?: f8 f3 1"/>
              <a:gd name="f14" fmla="*/ f11 1 21600"/>
              <a:gd name="f15" fmla="*/ f12 1 21600"/>
              <a:gd name="f16" fmla="*/ 21600 f11 1"/>
              <a:gd name="f17" fmla="*/ 21600 f12 1"/>
              <a:gd name="f18" fmla="min f15 f14"/>
              <a:gd name="f19" fmla="*/ f16 1 f13"/>
              <a:gd name="f20" fmla="*/ f17 1 f13"/>
              <a:gd name="f21" fmla="val f19"/>
              <a:gd name="f22" fmla="val f20"/>
              <a:gd name="f23" fmla="*/ f9 f18 1"/>
              <a:gd name="f24" fmla="+- f22 0 f9"/>
              <a:gd name="f25" fmla="+- f21 0 f9"/>
              <a:gd name="f26" fmla="*/ f22 f18 1"/>
              <a:gd name="f27" fmla="*/ f21 f18 1"/>
              <a:gd name="f28" fmla="min f25 f24"/>
              <a:gd name="f29" fmla="*/ f28 f10 1"/>
              <a:gd name="f30" fmla="*/ f29 1 100000"/>
              <a:gd name="f31" fmla="+- f21 0 f30"/>
              <a:gd name="f32" fmla="*/ f30 1 2"/>
              <a:gd name="f33" fmla="*/ f30 f18 1"/>
              <a:gd name="f34" fmla="+- f31 f21 0"/>
              <a:gd name="f35" fmla="*/ f32 f18 1"/>
              <a:gd name="f36" fmla="*/ f31 f18 1"/>
              <a:gd name="f37" fmla="*/ f34 1 2"/>
              <a:gd name="f38" fmla="*/ f37 f1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3" t="f35" r="f38" b="f26"/>
            <a:pathLst>
              <a:path>
                <a:moveTo>
                  <a:pt x="f23" y="f23"/>
                </a:moveTo>
                <a:lnTo>
                  <a:pt x="f36" y="f23"/>
                </a:lnTo>
                <a:lnTo>
                  <a:pt x="f27" y="f33"/>
                </a:lnTo>
                <a:lnTo>
                  <a:pt x="f27" y="f26"/>
                </a:lnTo>
                <a:lnTo>
                  <a:pt x="f23" y="f26"/>
                </a:lnTo>
                <a:close/>
              </a:path>
            </a:pathLst>
          </a:custGeom>
          <a:solidFill>
            <a:schemeClr val="accent6">
              <a:lumMod val="20000"/>
              <a:lumOff val="80000"/>
            </a:schemeClr>
          </a:solidFill>
          <a:ln cap="flat">
            <a:noFill/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21" tIns="45701" rIns="91421" bIns="45701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200" b="0" i="0" u="none" strike="noStrike" kern="0" cap="none" spc="0" baseline="0">
              <a:solidFill>
                <a:schemeClr val="accent6"/>
              </a:solidFill>
              <a:uFillTx/>
              <a:latin typeface="Montserrat"/>
              <a:ea typeface="Montserrat"/>
              <a:cs typeface="Montserrat"/>
            </a:endParaRPr>
          </a:p>
        </p:txBody>
      </p:sp>
      <p:sp>
        <p:nvSpPr>
          <p:cNvPr id="69" name="Google Shape;137;p3">
            <a:extLst>
              <a:ext uri="{FF2B5EF4-FFF2-40B4-BE49-F238E27FC236}">
                <a16:creationId xmlns:a16="http://schemas.microsoft.com/office/drawing/2014/main" id="{25AC832C-6632-1285-6A7F-47C3A20703C3}"/>
              </a:ext>
            </a:extLst>
          </p:cNvPr>
          <p:cNvSpPr txBox="1"/>
          <p:nvPr/>
        </p:nvSpPr>
        <p:spPr>
          <a:xfrm>
            <a:off x="6515866" y="5731176"/>
            <a:ext cx="2791531" cy="369294"/>
          </a:xfrm>
          <a:prstGeom prst="rect">
            <a:avLst/>
          </a:prstGeom>
          <a:noFill/>
          <a:ln cap="flat">
            <a:noFill/>
          </a:ln>
          <a:effectLst/>
        </p:spPr>
        <p:txBody>
          <a:bodyPr vert="horz" wrap="square" lIns="91421" tIns="45701" rIns="91421" bIns="45701" anchor="t" anchorCtr="0" compatLnSpc="1">
            <a:spAutoFit/>
          </a:bodyPr>
          <a:lstStyle/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900" i="0" u="none" strike="noStrike" kern="0" cap="none" spc="0" baseline="0" dirty="0">
                <a:solidFill>
                  <a:schemeClr val="accent6"/>
                </a:solidFill>
                <a:uFillTx/>
                <a:latin typeface="Montserrat"/>
                <a:ea typeface="Arial"/>
                <a:cs typeface="Arial"/>
              </a:rPr>
              <a:t>Less than half of respondents plan to run worst-case scenario testing before May 2024</a:t>
            </a:r>
            <a:endParaRPr lang="en-US" sz="1000" i="0" u="none" strike="noStrike" kern="0" cap="none" spc="0" baseline="0" dirty="0">
              <a:solidFill>
                <a:schemeClr val="accent6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70" name="Google Shape;138;p3">
            <a:extLst>
              <a:ext uri="{FF2B5EF4-FFF2-40B4-BE49-F238E27FC236}">
                <a16:creationId xmlns:a16="http://schemas.microsoft.com/office/drawing/2014/main" id="{C4C6D2C5-2FC4-443B-5A0F-336853415F83}"/>
              </a:ext>
            </a:extLst>
          </p:cNvPr>
          <p:cNvSpPr txBox="1"/>
          <p:nvPr/>
        </p:nvSpPr>
        <p:spPr>
          <a:xfrm>
            <a:off x="6494742" y="5499724"/>
            <a:ext cx="2702041" cy="338516"/>
          </a:xfrm>
          <a:prstGeom prst="rect">
            <a:avLst/>
          </a:prstGeom>
          <a:noFill/>
          <a:ln cap="flat">
            <a:noFill/>
          </a:ln>
          <a:effectLst/>
        </p:spPr>
        <p:txBody>
          <a:bodyPr vert="horz" wrap="square" lIns="91421" tIns="45701" rIns="91421" bIns="45701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CA" sz="1600" b="1" i="0" u="none" strike="noStrike" kern="0" cap="none" spc="0" baseline="0" dirty="0">
                <a:solidFill>
                  <a:schemeClr val="accent6"/>
                </a:solidFill>
                <a:uFillTx/>
                <a:latin typeface="Montserrat"/>
                <a:ea typeface="Montserrat"/>
                <a:cs typeface="Montserrat"/>
              </a:rPr>
              <a:t>Worst case?</a:t>
            </a:r>
          </a:p>
        </p:txBody>
      </p:sp>
      <p:sp>
        <p:nvSpPr>
          <p:cNvPr id="75" name="Google Shape;114;p3">
            <a:extLst>
              <a:ext uri="{FF2B5EF4-FFF2-40B4-BE49-F238E27FC236}">
                <a16:creationId xmlns:a16="http://schemas.microsoft.com/office/drawing/2014/main" id="{2FF96728-53D9-1E3B-8C0F-8651AB5530C7}"/>
              </a:ext>
            </a:extLst>
          </p:cNvPr>
          <p:cNvSpPr/>
          <p:nvPr/>
        </p:nvSpPr>
        <p:spPr>
          <a:xfrm>
            <a:off x="9898731" y="2959967"/>
            <a:ext cx="1788229" cy="1000197"/>
          </a:xfrm>
          <a:custGeom>
            <a:avLst>
              <a:gd name="f5" fmla="val 16667"/>
            </a:avLst>
            <a:gdLst>
              <a:gd name="f1" fmla="val w"/>
              <a:gd name="f2" fmla="val h"/>
              <a:gd name="f3" fmla="val ss"/>
              <a:gd name="f4" fmla="val 0"/>
              <a:gd name="f5" fmla="val 16667"/>
              <a:gd name="f6" fmla="abs f1"/>
              <a:gd name="f7" fmla="abs f2"/>
              <a:gd name="f8" fmla="abs f3"/>
              <a:gd name="f9" fmla="val f4"/>
              <a:gd name="f10" fmla="val f5"/>
              <a:gd name="f11" fmla="?: f6 f1 1"/>
              <a:gd name="f12" fmla="?: f7 f2 1"/>
              <a:gd name="f13" fmla="?: f8 f3 1"/>
              <a:gd name="f14" fmla="*/ f11 1 21600"/>
              <a:gd name="f15" fmla="*/ f12 1 21600"/>
              <a:gd name="f16" fmla="*/ 21600 f11 1"/>
              <a:gd name="f17" fmla="*/ 21600 f12 1"/>
              <a:gd name="f18" fmla="min f15 f14"/>
              <a:gd name="f19" fmla="*/ f16 1 f13"/>
              <a:gd name="f20" fmla="*/ f17 1 f13"/>
              <a:gd name="f21" fmla="val f19"/>
              <a:gd name="f22" fmla="val f20"/>
              <a:gd name="f23" fmla="*/ f9 f18 1"/>
              <a:gd name="f24" fmla="+- f22 0 f9"/>
              <a:gd name="f25" fmla="+- f21 0 f9"/>
              <a:gd name="f26" fmla="*/ f22 f18 1"/>
              <a:gd name="f27" fmla="*/ f21 f18 1"/>
              <a:gd name="f28" fmla="min f25 f24"/>
              <a:gd name="f29" fmla="*/ f28 f10 1"/>
              <a:gd name="f30" fmla="*/ f29 1 100000"/>
              <a:gd name="f31" fmla="+- f21 0 f30"/>
              <a:gd name="f32" fmla="*/ f30 1 2"/>
              <a:gd name="f33" fmla="*/ f30 f18 1"/>
              <a:gd name="f34" fmla="+- f31 f21 0"/>
              <a:gd name="f35" fmla="*/ f32 f18 1"/>
              <a:gd name="f36" fmla="*/ f31 f18 1"/>
              <a:gd name="f37" fmla="*/ f34 1 2"/>
              <a:gd name="f38" fmla="*/ f37 f1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3" t="f35" r="f38" b="f26"/>
            <a:pathLst>
              <a:path>
                <a:moveTo>
                  <a:pt x="f23" y="f23"/>
                </a:moveTo>
                <a:lnTo>
                  <a:pt x="f36" y="f23"/>
                </a:lnTo>
                <a:lnTo>
                  <a:pt x="f27" y="f33"/>
                </a:lnTo>
                <a:lnTo>
                  <a:pt x="f27" y="f26"/>
                </a:lnTo>
                <a:lnTo>
                  <a:pt x="f23" y="f26"/>
                </a:lnTo>
                <a:close/>
              </a:path>
            </a:pathLst>
          </a:custGeom>
          <a:solidFill>
            <a:schemeClr val="accent3">
              <a:lumMod val="10000"/>
              <a:lumOff val="90000"/>
            </a:schemeClr>
          </a:solidFill>
          <a:ln cap="flat">
            <a:noFill/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21" tIns="45701" rIns="91421" bIns="45701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200" b="0" i="0" u="none" strike="noStrike" kern="0" cap="none" spc="0" baseline="0">
              <a:solidFill>
                <a:srgbClr val="FFFFFF"/>
              </a:solidFill>
              <a:uFillTx/>
              <a:latin typeface="Montserrat"/>
              <a:ea typeface="Montserrat"/>
              <a:cs typeface="Montserrat"/>
            </a:endParaRPr>
          </a:p>
        </p:txBody>
      </p:sp>
      <p:sp>
        <p:nvSpPr>
          <p:cNvPr id="76" name="Google Shape;116;p3">
            <a:extLst>
              <a:ext uri="{FF2B5EF4-FFF2-40B4-BE49-F238E27FC236}">
                <a16:creationId xmlns:a16="http://schemas.microsoft.com/office/drawing/2014/main" id="{B183AB1F-2376-0D57-55A6-95688E2A5AC8}"/>
              </a:ext>
            </a:extLst>
          </p:cNvPr>
          <p:cNvSpPr/>
          <p:nvPr/>
        </p:nvSpPr>
        <p:spPr>
          <a:xfrm>
            <a:off x="9898731" y="4018257"/>
            <a:ext cx="1788228" cy="973305"/>
          </a:xfrm>
          <a:custGeom>
            <a:avLst>
              <a:gd name="f5" fmla="val 16667"/>
            </a:avLst>
            <a:gdLst>
              <a:gd name="f1" fmla="val w"/>
              <a:gd name="f2" fmla="val h"/>
              <a:gd name="f3" fmla="val ss"/>
              <a:gd name="f4" fmla="val 0"/>
              <a:gd name="f5" fmla="val 16667"/>
              <a:gd name="f6" fmla="abs f1"/>
              <a:gd name="f7" fmla="abs f2"/>
              <a:gd name="f8" fmla="abs f3"/>
              <a:gd name="f9" fmla="val f4"/>
              <a:gd name="f10" fmla="val f5"/>
              <a:gd name="f11" fmla="?: f6 f1 1"/>
              <a:gd name="f12" fmla="?: f7 f2 1"/>
              <a:gd name="f13" fmla="?: f8 f3 1"/>
              <a:gd name="f14" fmla="*/ f11 1 21600"/>
              <a:gd name="f15" fmla="*/ f12 1 21600"/>
              <a:gd name="f16" fmla="*/ 21600 f11 1"/>
              <a:gd name="f17" fmla="*/ 21600 f12 1"/>
              <a:gd name="f18" fmla="min f15 f14"/>
              <a:gd name="f19" fmla="*/ f16 1 f13"/>
              <a:gd name="f20" fmla="*/ f17 1 f13"/>
              <a:gd name="f21" fmla="val f19"/>
              <a:gd name="f22" fmla="val f20"/>
              <a:gd name="f23" fmla="*/ f9 f18 1"/>
              <a:gd name="f24" fmla="+- f22 0 f9"/>
              <a:gd name="f25" fmla="+- f21 0 f9"/>
              <a:gd name="f26" fmla="*/ f22 f18 1"/>
              <a:gd name="f27" fmla="*/ f21 f18 1"/>
              <a:gd name="f28" fmla="min f25 f24"/>
              <a:gd name="f29" fmla="*/ f28 f10 1"/>
              <a:gd name="f30" fmla="*/ f29 1 100000"/>
              <a:gd name="f31" fmla="+- f21 0 f30"/>
              <a:gd name="f32" fmla="*/ f30 1 2"/>
              <a:gd name="f33" fmla="*/ f30 f18 1"/>
              <a:gd name="f34" fmla="+- f31 f21 0"/>
              <a:gd name="f35" fmla="*/ f32 f18 1"/>
              <a:gd name="f36" fmla="*/ f31 f18 1"/>
              <a:gd name="f37" fmla="*/ f34 1 2"/>
              <a:gd name="f38" fmla="*/ f37 f1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3" t="f35" r="f38" b="f26"/>
            <a:pathLst>
              <a:path>
                <a:moveTo>
                  <a:pt x="f23" y="f23"/>
                </a:moveTo>
                <a:lnTo>
                  <a:pt x="f36" y="f23"/>
                </a:lnTo>
                <a:lnTo>
                  <a:pt x="f27" y="f33"/>
                </a:lnTo>
                <a:lnTo>
                  <a:pt x="f27" y="f26"/>
                </a:lnTo>
                <a:lnTo>
                  <a:pt x="f23" y="f26"/>
                </a:lnTo>
                <a:close/>
              </a:path>
            </a:pathLst>
          </a:custGeom>
          <a:solidFill>
            <a:schemeClr val="accent3">
              <a:lumMod val="10000"/>
              <a:lumOff val="90000"/>
            </a:schemeClr>
          </a:solidFill>
          <a:ln cap="flat">
            <a:noFill/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21" tIns="45701" rIns="91421" bIns="45701" anchor="ctr" anchorCtr="1" compatLnSpc="1">
            <a:noAutofit/>
          </a:bodyPr>
          <a:lstStyle/>
          <a:p>
            <a:pPr algn="ctr"/>
            <a:endParaRPr lang="en-US" sz="1200">
              <a:solidFill>
                <a:srgbClr val="FFFFFF"/>
              </a:solidFill>
              <a:latin typeface="Montserrat"/>
            </a:endParaRPr>
          </a:p>
        </p:txBody>
      </p:sp>
      <p:sp>
        <p:nvSpPr>
          <p:cNvPr id="77" name="Google Shape;137;p3">
            <a:extLst>
              <a:ext uri="{FF2B5EF4-FFF2-40B4-BE49-F238E27FC236}">
                <a16:creationId xmlns:a16="http://schemas.microsoft.com/office/drawing/2014/main" id="{D7C2B5C1-DC72-5A17-F3D8-06BF134F4CA1}"/>
              </a:ext>
            </a:extLst>
          </p:cNvPr>
          <p:cNvSpPr txBox="1"/>
          <p:nvPr/>
        </p:nvSpPr>
        <p:spPr>
          <a:xfrm>
            <a:off x="9967498" y="3504561"/>
            <a:ext cx="1736186" cy="461626"/>
          </a:xfrm>
          <a:prstGeom prst="rect">
            <a:avLst/>
          </a:prstGeom>
          <a:noFill/>
          <a:ln cap="flat">
            <a:noFill/>
          </a:ln>
          <a:effectLst/>
        </p:spPr>
        <p:txBody>
          <a:bodyPr vert="horz" wrap="square" lIns="91421" tIns="45701" rIns="91421" bIns="45701" anchor="t" anchorCtr="0" compatLnSpc="1">
            <a:spAutoFit/>
          </a:bodyPr>
          <a:lstStyle/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800" dirty="0">
                <a:latin typeface="Montserrat"/>
              </a:rPr>
              <a:t>The average expected trade fails rate after T+1 (from 2.9% today)</a:t>
            </a:r>
            <a:endParaRPr lang="en-US" sz="900" b="0" i="0" u="none" strike="noStrike" kern="0" cap="none" spc="0" baseline="0" dirty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78" name="Google Shape;138;p3">
            <a:extLst>
              <a:ext uri="{FF2B5EF4-FFF2-40B4-BE49-F238E27FC236}">
                <a16:creationId xmlns:a16="http://schemas.microsoft.com/office/drawing/2014/main" id="{47946A37-189A-053A-57E7-722804E0C41B}"/>
              </a:ext>
            </a:extLst>
          </p:cNvPr>
          <p:cNvSpPr txBox="1"/>
          <p:nvPr/>
        </p:nvSpPr>
        <p:spPr>
          <a:xfrm>
            <a:off x="10096582" y="2913812"/>
            <a:ext cx="1692309" cy="707848"/>
          </a:xfrm>
          <a:prstGeom prst="rect">
            <a:avLst/>
          </a:prstGeom>
          <a:noFill/>
          <a:ln cap="flat">
            <a:noFill/>
          </a:ln>
          <a:effectLst/>
        </p:spPr>
        <p:txBody>
          <a:bodyPr vert="horz" wrap="square" lIns="91421" tIns="45701" rIns="91421" bIns="45701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CA" sz="4000" b="1" i="0" u="none" strike="noStrike" kern="0" cap="none" spc="0" baseline="0" dirty="0">
                <a:solidFill>
                  <a:schemeClr val="accent3"/>
                </a:solidFill>
                <a:uFillTx/>
                <a:latin typeface="Montserrat"/>
                <a:ea typeface="Montserrat"/>
                <a:cs typeface="Montserrat"/>
              </a:rPr>
              <a:t>4.1%</a:t>
            </a:r>
          </a:p>
        </p:txBody>
      </p:sp>
      <p:sp>
        <p:nvSpPr>
          <p:cNvPr id="79" name="Google Shape;135;p3">
            <a:extLst>
              <a:ext uri="{FF2B5EF4-FFF2-40B4-BE49-F238E27FC236}">
                <a16:creationId xmlns:a16="http://schemas.microsoft.com/office/drawing/2014/main" id="{7A104DF2-43D5-13F3-C31A-E2F298A573DF}"/>
              </a:ext>
            </a:extLst>
          </p:cNvPr>
          <p:cNvSpPr txBox="1"/>
          <p:nvPr/>
        </p:nvSpPr>
        <p:spPr>
          <a:xfrm>
            <a:off x="9927879" y="4457688"/>
            <a:ext cx="1758553" cy="507793"/>
          </a:xfrm>
          <a:prstGeom prst="rect">
            <a:avLst/>
          </a:prstGeom>
          <a:noFill/>
          <a:ln cap="flat">
            <a:noFill/>
          </a:ln>
          <a:effectLst/>
        </p:spPr>
        <p:txBody>
          <a:bodyPr vert="horz" wrap="square" lIns="91421" tIns="45701" rIns="91421" bIns="45701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900" dirty="0">
                <a:latin typeface="Montserrat"/>
              </a:rPr>
              <a:t>Expected growth in fails amongst small and mid tier firms</a:t>
            </a:r>
            <a:endParaRPr lang="en-US" sz="1000" b="0" i="0" u="none" strike="noStrike" kern="0" cap="none" spc="0" baseline="0" dirty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80" name="Google Shape;136;p3">
            <a:extLst>
              <a:ext uri="{FF2B5EF4-FFF2-40B4-BE49-F238E27FC236}">
                <a16:creationId xmlns:a16="http://schemas.microsoft.com/office/drawing/2014/main" id="{F22A2AFE-649D-68DB-7464-572BF58AB2E9}"/>
              </a:ext>
            </a:extLst>
          </p:cNvPr>
          <p:cNvSpPr txBox="1"/>
          <p:nvPr/>
        </p:nvSpPr>
        <p:spPr>
          <a:xfrm>
            <a:off x="10324899" y="4055198"/>
            <a:ext cx="935890" cy="461626"/>
          </a:xfrm>
          <a:prstGeom prst="rect">
            <a:avLst/>
          </a:prstGeom>
          <a:solidFill>
            <a:schemeClr val="accent3">
              <a:lumMod val="10000"/>
              <a:lumOff val="90000"/>
            </a:schemeClr>
          </a:solidFill>
          <a:ln cap="flat">
            <a:noFill/>
          </a:ln>
          <a:effectLst/>
        </p:spPr>
        <p:txBody>
          <a:bodyPr vert="horz" wrap="square" lIns="91421" tIns="45701" rIns="91421" bIns="45701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CA" sz="2400" b="1" i="0" u="none" strike="noStrike" kern="0" cap="none" spc="0" baseline="0" dirty="0">
                <a:solidFill>
                  <a:schemeClr val="accent3"/>
                </a:solidFill>
                <a:uFillTx/>
                <a:latin typeface="Montserrat"/>
                <a:ea typeface="Montserrat"/>
                <a:cs typeface="Montserrat"/>
              </a:rPr>
              <a:t>36%</a:t>
            </a:r>
          </a:p>
        </p:txBody>
      </p:sp>
      <p:sp>
        <p:nvSpPr>
          <p:cNvPr id="81" name="Google Shape;116;p3">
            <a:extLst>
              <a:ext uri="{FF2B5EF4-FFF2-40B4-BE49-F238E27FC236}">
                <a16:creationId xmlns:a16="http://schemas.microsoft.com/office/drawing/2014/main" id="{0B555761-8F69-95FD-6989-21F675F08D96}"/>
              </a:ext>
            </a:extLst>
          </p:cNvPr>
          <p:cNvSpPr/>
          <p:nvPr/>
        </p:nvSpPr>
        <p:spPr>
          <a:xfrm>
            <a:off x="9898731" y="5066001"/>
            <a:ext cx="1788228" cy="977547"/>
          </a:xfrm>
          <a:custGeom>
            <a:avLst>
              <a:gd name="f5" fmla="val 16667"/>
            </a:avLst>
            <a:gdLst>
              <a:gd name="f1" fmla="val w"/>
              <a:gd name="f2" fmla="val h"/>
              <a:gd name="f3" fmla="val ss"/>
              <a:gd name="f4" fmla="val 0"/>
              <a:gd name="f5" fmla="val 16667"/>
              <a:gd name="f6" fmla="abs f1"/>
              <a:gd name="f7" fmla="abs f2"/>
              <a:gd name="f8" fmla="abs f3"/>
              <a:gd name="f9" fmla="val f4"/>
              <a:gd name="f10" fmla="val f5"/>
              <a:gd name="f11" fmla="?: f6 f1 1"/>
              <a:gd name="f12" fmla="?: f7 f2 1"/>
              <a:gd name="f13" fmla="?: f8 f3 1"/>
              <a:gd name="f14" fmla="*/ f11 1 21600"/>
              <a:gd name="f15" fmla="*/ f12 1 21600"/>
              <a:gd name="f16" fmla="*/ 21600 f11 1"/>
              <a:gd name="f17" fmla="*/ 21600 f12 1"/>
              <a:gd name="f18" fmla="min f15 f14"/>
              <a:gd name="f19" fmla="*/ f16 1 f13"/>
              <a:gd name="f20" fmla="*/ f17 1 f13"/>
              <a:gd name="f21" fmla="val f19"/>
              <a:gd name="f22" fmla="val f20"/>
              <a:gd name="f23" fmla="*/ f9 f18 1"/>
              <a:gd name="f24" fmla="+- f22 0 f9"/>
              <a:gd name="f25" fmla="+- f21 0 f9"/>
              <a:gd name="f26" fmla="*/ f22 f18 1"/>
              <a:gd name="f27" fmla="*/ f21 f18 1"/>
              <a:gd name="f28" fmla="min f25 f24"/>
              <a:gd name="f29" fmla="*/ f28 f10 1"/>
              <a:gd name="f30" fmla="*/ f29 1 100000"/>
              <a:gd name="f31" fmla="+- f21 0 f30"/>
              <a:gd name="f32" fmla="*/ f30 1 2"/>
              <a:gd name="f33" fmla="*/ f30 f18 1"/>
              <a:gd name="f34" fmla="+- f31 f21 0"/>
              <a:gd name="f35" fmla="*/ f32 f18 1"/>
              <a:gd name="f36" fmla="*/ f31 f18 1"/>
              <a:gd name="f37" fmla="*/ f34 1 2"/>
              <a:gd name="f38" fmla="*/ f37 f1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3" t="f35" r="f38" b="f26"/>
            <a:pathLst>
              <a:path>
                <a:moveTo>
                  <a:pt x="f23" y="f23"/>
                </a:moveTo>
                <a:lnTo>
                  <a:pt x="f36" y="f23"/>
                </a:lnTo>
                <a:lnTo>
                  <a:pt x="f27" y="f33"/>
                </a:lnTo>
                <a:lnTo>
                  <a:pt x="f27" y="f26"/>
                </a:lnTo>
                <a:lnTo>
                  <a:pt x="f23" y="f26"/>
                </a:lnTo>
                <a:close/>
              </a:path>
            </a:pathLst>
          </a:custGeom>
          <a:solidFill>
            <a:schemeClr val="accent3">
              <a:lumMod val="10000"/>
              <a:lumOff val="90000"/>
            </a:schemeClr>
          </a:solidFill>
          <a:ln cap="flat">
            <a:noFill/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21" tIns="45701" rIns="91421" bIns="45701" anchor="ctr" anchorCtr="1" compatLnSpc="1">
            <a:noAutofit/>
          </a:bodyPr>
          <a:lstStyle/>
          <a:p>
            <a:pPr algn="ctr"/>
            <a:endParaRPr lang="en-US" sz="1200">
              <a:solidFill>
                <a:srgbClr val="FFFFFF"/>
              </a:solidFill>
              <a:latin typeface="Montserrat"/>
            </a:endParaRPr>
          </a:p>
        </p:txBody>
      </p:sp>
      <p:sp>
        <p:nvSpPr>
          <p:cNvPr id="82" name="Google Shape;135;p3">
            <a:extLst>
              <a:ext uri="{FF2B5EF4-FFF2-40B4-BE49-F238E27FC236}">
                <a16:creationId xmlns:a16="http://schemas.microsoft.com/office/drawing/2014/main" id="{EC922A47-AB3F-240D-1397-37F39ED384D9}"/>
              </a:ext>
            </a:extLst>
          </p:cNvPr>
          <p:cNvSpPr txBox="1"/>
          <p:nvPr/>
        </p:nvSpPr>
        <p:spPr>
          <a:xfrm>
            <a:off x="9927879" y="5468492"/>
            <a:ext cx="1759079" cy="507793"/>
          </a:xfrm>
          <a:prstGeom prst="rect">
            <a:avLst/>
          </a:prstGeom>
          <a:solidFill>
            <a:schemeClr val="accent3">
              <a:lumMod val="10000"/>
              <a:lumOff val="90000"/>
            </a:schemeClr>
          </a:solidFill>
          <a:ln cap="flat">
            <a:noFill/>
          </a:ln>
          <a:effectLst/>
        </p:spPr>
        <p:txBody>
          <a:bodyPr vert="horz" wrap="square" lIns="91421" tIns="45701" rIns="91421" bIns="45701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900" b="0" i="0" u="none" strike="noStrike" kern="0" cap="none" spc="0" baseline="0" dirty="0">
                <a:solidFill>
                  <a:srgbClr val="000000"/>
                </a:solidFill>
                <a:uFillTx/>
                <a:latin typeface="Montserrat"/>
                <a:ea typeface="Arial"/>
                <a:cs typeface="Arial"/>
              </a:rPr>
              <a:t>Of respondents expect to invest in T+1 transformation in 1-5 years</a:t>
            </a:r>
            <a:endParaRPr lang="en-US" sz="1000" b="0" i="0" u="none" strike="noStrike" kern="0" cap="none" spc="0" baseline="0" dirty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83" name="Google Shape;136;p3">
            <a:extLst>
              <a:ext uri="{FF2B5EF4-FFF2-40B4-BE49-F238E27FC236}">
                <a16:creationId xmlns:a16="http://schemas.microsoft.com/office/drawing/2014/main" id="{5B6DB289-73EC-FB52-79BD-FACC78E62FAF}"/>
              </a:ext>
            </a:extLst>
          </p:cNvPr>
          <p:cNvSpPr txBox="1"/>
          <p:nvPr/>
        </p:nvSpPr>
        <p:spPr>
          <a:xfrm>
            <a:off x="10324899" y="5066002"/>
            <a:ext cx="935890" cy="461626"/>
          </a:xfrm>
          <a:prstGeom prst="rect">
            <a:avLst/>
          </a:prstGeom>
          <a:solidFill>
            <a:schemeClr val="accent3">
              <a:lumMod val="10000"/>
              <a:lumOff val="90000"/>
            </a:schemeClr>
          </a:solidFill>
          <a:ln cap="flat">
            <a:noFill/>
          </a:ln>
          <a:effectLst/>
        </p:spPr>
        <p:txBody>
          <a:bodyPr vert="horz" wrap="square" lIns="91421" tIns="45701" rIns="91421" bIns="45701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CA" sz="2400" b="1" i="0" u="none" strike="noStrike" kern="0" cap="none" spc="0" baseline="0" dirty="0">
                <a:solidFill>
                  <a:schemeClr val="accent3"/>
                </a:solidFill>
                <a:uFillTx/>
                <a:latin typeface="Montserrat"/>
                <a:ea typeface="Montserrat"/>
                <a:cs typeface="Montserrat"/>
              </a:rPr>
              <a:t>34%</a:t>
            </a:r>
          </a:p>
        </p:txBody>
      </p:sp>
      <p:sp>
        <p:nvSpPr>
          <p:cNvPr id="88" name="Rectangle: Rounded Corners 87">
            <a:hlinkClick r:id="rId10"/>
            <a:extLst>
              <a:ext uri="{FF2B5EF4-FFF2-40B4-BE49-F238E27FC236}">
                <a16:creationId xmlns:a16="http://schemas.microsoft.com/office/drawing/2014/main" id="{42CCD773-01A5-A391-F7A0-10C981F57FAF}"/>
              </a:ext>
            </a:extLst>
          </p:cNvPr>
          <p:cNvSpPr/>
          <p:nvPr/>
        </p:nvSpPr>
        <p:spPr>
          <a:xfrm>
            <a:off x="213833" y="6318663"/>
            <a:ext cx="3872392" cy="458971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6000" rIns="0" rtlCol="0" anchor="ctr"/>
          <a:lstStyle/>
          <a:p>
            <a:pPr algn="ctr"/>
            <a:r>
              <a:rPr lang="en-CA" sz="900" dirty="0">
                <a:solidFill>
                  <a:schemeClr val="accent5"/>
                </a:solidFill>
                <a:latin typeface="Montserrat" panose="00000500000000000000" pitchFamily="2" charset="0"/>
              </a:rPr>
              <a:t>Do you have your own T+1 question? Click here to log it with us today at the </a:t>
            </a:r>
            <a:r>
              <a:rPr lang="en-CA" sz="900" b="1" dirty="0">
                <a:solidFill>
                  <a:schemeClr val="accent5"/>
                </a:solidFill>
                <a:latin typeface="Montserrat" panose="00000500000000000000" pitchFamily="2" charset="0"/>
              </a:rPr>
              <a:t>T+1 Industry Issues Forum</a:t>
            </a:r>
            <a:endParaRPr lang="en-GB" sz="900" b="1" dirty="0">
              <a:solidFill>
                <a:schemeClr val="accent5"/>
              </a:solidFill>
              <a:latin typeface="Montserrat" panose="00000500000000000000" pitchFamily="2" charset="0"/>
            </a:endParaRPr>
          </a:p>
        </p:txBody>
      </p:sp>
      <p:pic>
        <p:nvPicPr>
          <p:cNvPr id="89" name="Picture 88" descr="A logo with red and blue crosses&#10;&#10;Description automatically generated">
            <a:extLst>
              <a:ext uri="{FF2B5EF4-FFF2-40B4-BE49-F238E27FC236}">
                <a16:creationId xmlns:a16="http://schemas.microsoft.com/office/drawing/2014/main" id="{16F809AC-83D3-7352-871A-CAE586F256F1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48882" y="6360819"/>
            <a:ext cx="361662" cy="36166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62F1F1D-4B25-8B84-5AA7-DA6D94B53A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0550" y="222631"/>
            <a:ext cx="10515600" cy="1325563"/>
          </a:xfrm>
        </p:spPr>
        <p:txBody>
          <a:bodyPr>
            <a:normAutofit/>
          </a:bodyPr>
          <a:lstStyle/>
          <a:p>
            <a:r>
              <a:rPr lang="en-US" sz="3200" dirty="0"/>
              <a:t>2. Where are our T+1 risks?</a:t>
            </a:r>
            <a:br>
              <a:rPr lang="en-US" sz="3200" dirty="0"/>
            </a:br>
            <a:endParaRPr lang="en-US" sz="3200" b="0" dirty="0"/>
          </a:p>
        </p:txBody>
      </p:sp>
    </p:spTree>
    <p:extLst>
      <p:ext uri="{BB962C8B-B14F-4D97-AF65-F5344CB8AC3E}">
        <p14:creationId xmlns:p14="http://schemas.microsoft.com/office/powerpoint/2010/main" val="20827514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5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D9D9D9"/>
      </a:accent1>
      <a:accent2>
        <a:srgbClr val="166FF0"/>
      </a:accent2>
      <a:accent3>
        <a:srgbClr val="002060"/>
      </a:accent3>
      <a:accent4>
        <a:srgbClr val="FFC000"/>
      </a:accent4>
      <a:accent5>
        <a:srgbClr val="FF7420"/>
      </a:accent5>
      <a:accent6>
        <a:srgbClr val="C00000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lIns="0" rIns="0" rtlCol="0" anchor="ctr"/>
      <a:lstStyle>
        <a:defPPr algn="ctr">
          <a:defRPr dirty="0" smtClean="0">
            <a:latin typeface="Montserrat" panose="00000500000000000000" pitchFamily="2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 algn="l">
          <a:defRPr dirty="0" smtClean="0">
            <a:latin typeface="Montserrat" panose="00000500000000000000" pitchFamily="2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VX2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002060"/>
    </a:accent1>
    <a:accent2>
      <a:srgbClr val="FFC000"/>
    </a:accent2>
    <a:accent3>
      <a:srgbClr val="FF7420"/>
    </a:accent3>
    <a:accent4>
      <a:srgbClr val="C00000"/>
    </a:accent4>
    <a:accent5>
      <a:srgbClr val="4ACAFF"/>
    </a:accent5>
    <a:accent6>
      <a:srgbClr val="166FF0"/>
    </a:accent6>
    <a:hlink>
      <a:srgbClr val="0563C1"/>
    </a:hlink>
    <a:folHlink>
      <a:srgbClr val="954F72"/>
    </a:folHlink>
  </a:clrScheme>
  <a:fontScheme name="Office">
    <a:majorFont>
      <a:latin typeface="Aptos Display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Aptos Narrow" panose="0211000402020202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  <a:ln w="2540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e5781fd-8611-4ba9-93fd-b0d4f2c214d3">
      <Terms xmlns="http://schemas.microsoft.com/office/infopath/2007/PartnerControls"/>
    </lcf76f155ced4ddcb4097134ff3c332f>
    <TaxCatchAll xmlns="9d65ecfc-84fb-4cb3-b2b4-780393db0366" xsi:nil="true"/>
    <SharedWithUsers xmlns="9d65ecfc-84fb-4cb3-b2b4-780393db0366">
      <UserInfo>
        <DisplayName>barnaby nelson</DisplayName>
        <AccountId>11</AccountId>
        <AccountType/>
      </UserInfo>
      <UserInfo>
        <DisplayName>Ahmed Oyelowo</DisplayName>
        <AccountId>42</AccountId>
        <AccountType/>
      </UserInfo>
      <UserInfo>
        <DisplayName>Lucas Cardoso</DisplayName>
        <AccountId>17</AccountId>
        <AccountType/>
      </UserInfo>
      <UserInfo>
        <DisplayName>Mohsin Zaheer</DisplayName>
        <AccountId>129</AccountId>
        <AccountType/>
      </UserInfo>
    </SharedWithUser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07491698B395848922789E5A7170C9F" ma:contentTypeVersion="15" ma:contentTypeDescription="Create a new document." ma:contentTypeScope="" ma:versionID="cdafc6c337bf536ade62b10d7b27645a">
  <xsd:schema xmlns:xsd="http://www.w3.org/2001/XMLSchema" xmlns:xs="http://www.w3.org/2001/XMLSchema" xmlns:p="http://schemas.microsoft.com/office/2006/metadata/properties" xmlns:ns2="fe5781fd-8611-4ba9-93fd-b0d4f2c214d3" xmlns:ns3="9d65ecfc-84fb-4cb3-b2b4-780393db0366" targetNamespace="http://schemas.microsoft.com/office/2006/metadata/properties" ma:root="true" ma:fieldsID="1598f68f8bfc8c0a7ff8f1d6d82446e3" ns2:_="" ns3:_="">
    <xsd:import namespace="fe5781fd-8611-4ba9-93fd-b0d4f2c214d3"/>
    <xsd:import namespace="9d65ecfc-84fb-4cb3-b2b4-780393db036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e5781fd-8611-4ba9-93fd-b0d4f2c214d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efd91f59-05ac-4baf-95af-b424cc59ca0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65ecfc-84fb-4cb3-b2b4-780393db0366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adbd6567-1c27-42ee-9d50-999e70e5792b}" ma:internalName="TaxCatchAll" ma:showField="CatchAllData" ma:web="9d65ecfc-84fb-4cb3-b2b4-780393db036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592D590-2FDB-4EC5-B7E5-4083073B7956}">
  <ds:schemaRefs>
    <ds:schemaRef ds:uri="http://schemas.microsoft.com/office/2006/metadata/properties"/>
    <ds:schemaRef ds:uri="http://purl.org/dc/elements/1.1/"/>
    <ds:schemaRef ds:uri="http://purl.org/dc/dcmitype/"/>
    <ds:schemaRef ds:uri="http://schemas.microsoft.com/office/2006/documentManagement/types"/>
    <ds:schemaRef ds:uri="9d65ecfc-84fb-4cb3-b2b4-780393db0366"/>
    <ds:schemaRef ds:uri="http://www.w3.org/XML/1998/namespace"/>
    <ds:schemaRef ds:uri="fe5781fd-8611-4ba9-93fd-b0d4f2c214d3"/>
    <ds:schemaRef ds:uri="http://schemas.microsoft.com/office/infopath/2007/PartnerControls"/>
    <ds:schemaRef ds:uri="http://schemas.openxmlformats.org/package/2006/metadata/core-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3F9F94E8-DBF3-43B8-84BD-DDD2A86C1C14}">
  <ds:schemaRefs>
    <ds:schemaRef ds:uri="9d65ecfc-84fb-4cb3-b2b4-780393db0366"/>
    <ds:schemaRef ds:uri="fe5781fd-8611-4ba9-93fd-b0d4f2c214d3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11A6DDFA-E30E-449B-84E9-E1579D1E078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30749</TotalTime>
  <Words>666</Words>
  <Application>Microsoft Office PowerPoint</Application>
  <PresentationFormat>Widescreen</PresentationFormat>
  <Paragraphs>84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Montserrat</vt:lpstr>
      <vt:lpstr>Arial</vt:lpstr>
      <vt:lpstr>Calibri</vt:lpstr>
      <vt:lpstr>Office Theme</vt:lpstr>
      <vt:lpstr>PowerPoint Presentation</vt:lpstr>
      <vt:lpstr>1. Where is T+1 impacting us? Trade processing in North America, Funding and Middle office in Europe and Asia</vt:lpstr>
      <vt:lpstr>2. How ready are we for T+1? 76% of the industry is engaged for US and Canada</vt:lpstr>
      <vt:lpstr>2. Where are our T+1 risks? Increasing readiness in all areas but continuing concerns around timings for securities lending</vt:lpstr>
      <vt:lpstr>2. Where are our T+1 risks?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barnaby nelson</dc:creator>
  <cp:lastModifiedBy>barnaby nelson</cp:lastModifiedBy>
  <cp:revision>98</cp:revision>
  <cp:lastPrinted>2024-01-28T20:00:07Z</cp:lastPrinted>
  <dcterms:created xsi:type="dcterms:W3CDTF">2021-02-09T22:29:41Z</dcterms:created>
  <dcterms:modified xsi:type="dcterms:W3CDTF">2024-02-26T19:31:14Z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FileHash">
    <vt:lpwstr>44dd8427c96cec573793a2089e22e8a4d72fcc48</vt:lpwstr>
  </property>
  <property fmtid="{D5CDD505-2E9C-101B-9397-08002B2CF9AE}" pid="3" name="Order">
    <vt:lpwstr>122900.000000000</vt:lpwstr>
  </property>
  <property fmtid="{D5CDD505-2E9C-101B-9397-08002B2CF9AE}" pid="4" name="ContentTypeId">
    <vt:lpwstr>0x010100907491698B395848922789E5A7170C9F</vt:lpwstr>
  </property>
  <property fmtid="{D5CDD505-2E9C-101B-9397-08002B2CF9AE}" pid="5" name="ComplianceAssetId">
    <vt:lpwstr/>
  </property>
  <property fmtid="{D5CDD505-2E9C-101B-9397-08002B2CF9AE}" pid="6" name="_ExtendedDescription">
    <vt:lpwstr/>
  </property>
  <property fmtid="{D5CDD505-2E9C-101B-9397-08002B2CF9AE}" pid="7" name="CloudMigratorVersion">
    <vt:lpwstr>3.37.6.0</vt:lpwstr>
  </property>
  <property fmtid="{D5CDD505-2E9C-101B-9397-08002B2CF9AE}" pid="8" name="TriggerFlowInfo">
    <vt:lpwstr/>
  </property>
  <property fmtid="{D5CDD505-2E9C-101B-9397-08002B2CF9AE}" pid="9" name="CloudMigratorOriginId">
    <vt:lpwstr>16QuqzWd9yPr3B9Psxn1kuCsOkGWSR6Ge</vt:lpwstr>
  </property>
  <property fmtid="{D5CDD505-2E9C-101B-9397-08002B2CF9AE}" pid="10" name="MediaServiceImageTags">
    <vt:lpwstr/>
  </property>
</Properties>
</file>